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2" r:id="rId4"/>
    <p:sldId id="263" r:id="rId5"/>
    <p:sldId id="264" r:id="rId6"/>
    <p:sldId id="285" r:id="rId7"/>
    <p:sldId id="290" r:id="rId8"/>
    <p:sldId id="291" r:id="rId9"/>
    <p:sldId id="292" r:id="rId10"/>
    <p:sldId id="289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81" r:id="rId23"/>
    <p:sldId id="28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01"/>
    <a:srgbClr val="DC2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7211"/>
  </p:normalViewPr>
  <p:slideViewPr>
    <p:cSldViewPr snapToGrid="0" snapToObjects="1">
      <p:cViewPr varScale="1">
        <p:scale>
          <a:sx n="146" d="100"/>
          <a:sy n="146" d="100"/>
        </p:scale>
        <p:origin x="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6A4C7-0FEE-F946-B122-AC3412BB7000}" type="datetimeFigureOut">
              <a:rPr lang="en-US" smtClean="0"/>
              <a:t>7/23/23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762F-65D8-AE42-B323-C9E0782C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7762F-65D8-AE42-B323-C9E0782C26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7762F-65D8-AE42-B323-C9E0782C2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7CB4-D6F7-4B42-8F51-B88469C13B82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FCE5-6688-4A42-B73C-C973C7EBB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60BD2E-8E78-A94C-9B91-19CA55C7727C}"/>
              </a:ext>
            </a:extLst>
          </p:cNvPr>
          <p:cNvSpPr txBox="1">
            <a:spLocks/>
          </p:cNvSpPr>
          <p:nvPr/>
        </p:nvSpPr>
        <p:spPr>
          <a:xfrm>
            <a:off x="1437773" y="1819413"/>
            <a:ext cx="6497616" cy="1186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000" dirty="0">
                <a:solidFill>
                  <a:schemeClr val="tx1"/>
                </a:solidFill>
              </a:rPr>
              <a:t>Baylor College of Medicine </a:t>
            </a:r>
          </a:p>
          <a:p>
            <a:r>
              <a:rPr lang="en-US" altLang="en-US" sz="3000" dirty="0">
                <a:solidFill>
                  <a:schemeClr val="tx1"/>
                </a:solidFill>
              </a:rPr>
              <a:t>Neurosurgical Residency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12F28-065F-7348-A749-791F8A62A2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438" y="86215"/>
            <a:ext cx="1613121" cy="16131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94D9417-69E4-6243-9DB5-3668CDFC6AEB}"/>
              </a:ext>
            </a:extLst>
          </p:cNvPr>
          <p:cNvSpPr txBox="1">
            <a:spLocks/>
          </p:cNvSpPr>
          <p:nvPr/>
        </p:nvSpPr>
        <p:spPr bwMode="auto">
          <a:xfrm>
            <a:off x="2162291" y="3954956"/>
            <a:ext cx="5048580" cy="9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MS PGothic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F2075-8CCF-CDE0-5897-86481C880F80}"/>
              </a:ext>
            </a:extLst>
          </p:cNvPr>
          <p:cNvSpPr txBox="1"/>
          <p:nvPr/>
        </p:nvSpPr>
        <p:spPr>
          <a:xfrm>
            <a:off x="4094087" y="3125553"/>
            <a:ext cx="118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4770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FFE2-60A1-8F31-9E1D-1243A2FC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Children’s Hospital</a:t>
            </a:r>
          </a:p>
        </p:txBody>
      </p:sp>
      <p:pic>
        <p:nvPicPr>
          <p:cNvPr id="4" name="Picture 3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50D81E6D-5C51-AAC4-A821-6BE50A12A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7" y="1764146"/>
            <a:ext cx="3649552" cy="2253672"/>
          </a:xfrm>
          <a:prstGeom prst="rect">
            <a:avLst/>
          </a:prstGeom>
        </p:spPr>
      </p:pic>
      <p:pic>
        <p:nvPicPr>
          <p:cNvPr id="5" name="Picture 4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B277328D-A767-111D-76B6-A711F75BE3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80" y="1764146"/>
            <a:ext cx="2253672" cy="2253672"/>
          </a:xfrm>
          <a:prstGeom prst="rect">
            <a:avLst/>
          </a:prstGeom>
        </p:spPr>
      </p:pic>
      <p:pic>
        <p:nvPicPr>
          <p:cNvPr id="6" name="Picture 5" descr="A picture containing person, person, wall, necktie&#10;&#10;Description automatically generated">
            <a:extLst>
              <a:ext uri="{FF2B5EF4-FFF2-40B4-BE49-F238E27FC236}">
                <a16:creationId xmlns:a16="http://schemas.microsoft.com/office/drawing/2014/main" id="{8A30BF7F-2261-CC4C-D922-D80859FFE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643" y="1764147"/>
            <a:ext cx="2253671" cy="22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F884-EE60-9587-D4C5-FD8DABF7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70D3-F519-4D7E-6F57-E25C20C5E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PGY1: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months on the neurosurgery service, 3 months critical care education applicable to neurosurgical patient, 1 month of neurology, 1 month of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neuroendovascular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PGY2-4: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months clinical neurological surgery</a:t>
            </a: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PGY5: 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months research/career development</a:t>
            </a: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PGY6-7: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months operative neurological surgery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months (PGY7) served as chief resident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2C3-8B8C-0433-FBE7-4C6211B2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PGY2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0F70-1CAE-BFBF-285A-B2BB1823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Taub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Children’s Hospital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Anderson Cancer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Float*</a:t>
            </a:r>
          </a:p>
        </p:txBody>
      </p:sp>
    </p:spTree>
    <p:extLst>
      <p:ext uri="{BB962C8B-B14F-4D97-AF65-F5344CB8AC3E}">
        <p14:creationId xmlns:p14="http://schemas.microsoft.com/office/powerpoint/2010/main" val="18562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2C3-8B8C-0433-FBE7-4C6211B2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PGY3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0F70-1CAE-BFBF-285A-B2BB1823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Taub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Affairs Hospital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St. Luke’s Medical Center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Anderson Radiosurgery</a:t>
            </a:r>
          </a:p>
        </p:txBody>
      </p:sp>
    </p:spTree>
    <p:extLst>
      <p:ext uri="{BB962C8B-B14F-4D97-AF65-F5344CB8AC3E}">
        <p14:creationId xmlns:p14="http://schemas.microsoft.com/office/powerpoint/2010/main" val="9396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2C3-8B8C-0433-FBE7-4C6211B2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PGY4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0F70-1CAE-BFBF-285A-B2BB1823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Taub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St. Luke’s Medical Center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Children’s Hospital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St. Luke’s Medical Center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Neuroendovascular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2C3-8B8C-0433-FBE7-4C6211B2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PGY5: Career Development/Research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0F70-1CAE-BFBF-285A-B2BB1823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90550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 R25 Grant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24 months of protected research time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transition to mentored research funding after completion of training</a:t>
            </a:r>
          </a:p>
          <a:p>
            <a:pPr marL="590550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Neuroscience Research</a:t>
            </a:r>
          </a:p>
          <a:p>
            <a:pPr marL="971550" lvl="1" indent="-457200" eaLnBrk="1" hangingPunct="1">
              <a:lnSpc>
                <a:spcPct val="90000"/>
              </a:lnSpc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BCM Department of Neuroscience, Top 10 in NIH funding</a:t>
            </a:r>
          </a:p>
          <a:p>
            <a:pPr marL="971550" lvl="1" indent="-457200" eaLnBrk="1" hangingPunct="1">
              <a:lnSpc>
                <a:spcPct val="90000"/>
              </a:lnSpc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MDACC widely recognized as the world leader in cancer research</a:t>
            </a:r>
          </a:p>
          <a:p>
            <a:pPr marL="590550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Research</a:t>
            </a:r>
          </a:p>
          <a:p>
            <a:pPr marL="971550" lvl="1" indent="-457200" eaLnBrk="1" hangingPunct="1">
              <a:lnSpc>
                <a:spcPct val="90000"/>
              </a:lnSpc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 opportunities throughout the affiliated hospitals</a:t>
            </a:r>
          </a:p>
          <a:p>
            <a:pPr marL="628650" indent="-457200"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Enfolded experiences available in spine, endovascular, functional</a:t>
            </a:r>
          </a:p>
        </p:txBody>
      </p:sp>
    </p:spTree>
    <p:extLst>
      <p:ext uri="{BB962C8B-B14F-4D97-AF65-F5344CB8AC3E}">
        <p14:creationId xmlns:p14="http://schemas.microsoft.com/office/powerpoint/2010/main" val="36140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2C3-8B8C-0433-FBE7-4C6211B2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PGY6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0F70-1CAE-BFBF-285A-B2BB1823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Affairs Hospital Chief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Anderson Cancer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St. Luke’s Medical Center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additional enfolded experience*</a:t>
            </a:r>
          </a:p>
        </p:txBody>
      </p:sp>
    </p:spTree>
    <p:extLst>
      <p:ext uri="{BB962C8B-B14F-4D97-AF65-F5344CB8AC3E}">
        <p14:creationId xmlns:p14="http://schemas.microsoft.com/office/powerpoint/2010/main" val="27782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2C3-8B8C-0433-FBE7-4C6211B2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PGY7: Chief 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0F70-1CAE-BFBF-285A-B2BB1823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Taub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Anderson Cancer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St. Luke’s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40175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588F-02B8-0883-9856-7FA4E66F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 Certified 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98BE-7088-3F88-BE58-95D89EE3D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Care</a:t>
            </a:r>
          </a:p>
          <a:p>
            <a:r>
              <a:rPr lang="en-US" dirty="0"/>
              <a:t>Endovascular Neurosurgery</a:t>
            </a:r>
          </a:p>
          <a:p>
            <a:r>
              <a:rPr lang="en-US" dirty="0"/>
              <a:t>Functional Neurosurgery</a:t>
            </a:r>
          </a:p>
        </p:txBody>
      </p:sp>
    </p:spTree>
    <p:extLst>
      <p:ext uri="{BB962C8B-B14F-4D97-AF65-F5344CB8AC3E}">
        <p14:creationId xmlns:p14="http://schemas.microsoft.com/office/powerpoint/2010/main" val="29074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C98B-26F7-BF8E-022A-89BF1ADF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Didactic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F4F8-597A-7040-8A35-D64AA6A7D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 and Friday departmental conferences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BSLMC</a:t>
            </a: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Tuesday: Epilepsy and Vascular</a:t>
            </a:r>
          </a:p>
          <a:p>
            <a:pPr lvl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Thursday: Spine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Thursday: Tumor board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TCH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report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Wednesday: Tumor board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MDACC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 Afternoon: Tumor board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Monday: Teaching conference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A1A6B-6705-206E-BD9B-11D939D8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Residents</a:t>
            </a:r>
          </a:p>
        </p:txBody>
      </p:sp>
      <p:pic>
        <p:nvPicPr>
          <p:cNvPr id="6" name="Picture 5" descr="A group of people in white robes&#10;&#10;Description automatically generated with low confidence">
            <a:extLst>
              <a:ext uri="{FF2B5EF4-FFF2-40B4-BE49-F238E27FC236}">
                <a16:creationId xmlns:a16="http://schemas.microsoft.com/office/drawing/2014/main" id="{13FDF54A-F407-C1DB-D1C6-DB1EBFA301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638" y="1029878"/>
            <a:ext cx="6046724" cy="40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E168-ECFC-9DF9-B0F9-1EA7C33C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us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0500-D0E6-EFC9-22DD-7B98BC25C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Faculty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Unmatched autonomy (with great support) in public hospitals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breadth of neurosurgery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Tremendous academic resources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clinical training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working environment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Enfolded subspecialty experience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Incredible basic science research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9628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B770-1CD5-9F55-AF68-27167DC6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Graduates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4F3B-DFBB-DFA7-E1F9-2B499C4D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recent graduates</a:t>
            </a:r>
          </a:p>
          <a:p>
            <a:pPr lvl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Spine Oncology Attending (Pittsburgh)</a:t>
            </a:r>
          </a:p>
          <a:p>
            <a:pPr lvl="1">
              <a:defRPr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Skullbase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Fellowship (Univ Washington)</a:t>
            </a:r>
          </a:p>
          <a:p>
            <a:pPr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Graduates from 2021/22</a:t>
            </a:r>
          </a:p>
          <a:p>
            <a:pPr lvl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Epilepsy/Tumor Attending (UTMB)</a:t>
            </a:r>
          </a:p>
          <a:p>
            <a:pPr lvl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Neurosurgery Fellowship (TCH)</a:t>
            </a:r>
          </a:p>
          <a:p>
            <a:pPr lvl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Practice (Oregon)</a:t>
            </a:r>
          </a:p>
          <a:p>
            <a:pPr lvl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Attending (LSU Shreveport)</a:t>
            </a:r>
          </a:p>
          <a:p>
            <a:pPr lvl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Neurosurgery Fellowship (Northwestern)</a:t>
            </a:r>
          </a:p>
          <a:p>
            <a:pPr lvl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Practice (Florida)</a:t>
            </a:r>
          </a:p>
          <a:p>
            <a:pPr lvl="1"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22D79C6-EB5B-CFB5-A4F2-077E893C3A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54788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A5A88FC-A5D0-1B94-4822-77EB17ACC7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486" y="1553650"/>
            <a:ext cx="5397028" cy="35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E13DA2-5788-EC24-8499-5483EFB72F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961"/>
            <a:ext cx="9143980" cy="5142539"/>
          </a:xfrm>
          <a:prstGeom prst="rect">
            <a:avLst/>
          </a:prstGeom>
          <a:noFill/>
        </p:spPr>
      </p:pic>
      <p:pic>
        <p:nvPicPr>
          <p:cNvPr id="5" name="Picture 5" descr="https://lh3.googleusercontent.com/mgAIHtEc2sgfoEjtKiMc699XD1c2sXgN1mJ21_5pTkViZG11xVlfq34CGgwuaN8l9AiFIK0fb11k5k4jIii00rcXVGKX9mUpkWDnENDii2iHja1G7Iwj6RC_7H_9wEqNV5MpI4Tf3H4">
            <a:extLst>
              <a:ext uri="{FF2B5EF4-FFF2-40B4-BE49-F238E27FC236}">
                <a16:creationId xmlns:a16="http://schemas.microsoft.com/office/drawing/2014/main" id="{1FA521BB-E7B6-799F-B82F-ADC05A8C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290" y="207480"/>
            <a:ext cx="7731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E17D-1859-DEA4-D48E-6A84F6DD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Training Program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20140-9DF0-A524-6A77-7074285CF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Approved by the ABNS to train residents in 1954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6512836-ADB5-382B-4AB9-E2903746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3123" y="2004918"/>
            <a:ext cx="1571093" cy="23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0A19D7F9-8DD2-1115-0886-249776E3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8428" y="2004918"/>
            <a:ext cx="2392451" cy="23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20091-1547-7F46-F747-0F3FBCB5B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245" y="4632723"/>
            <a:ext cx="1056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400" dirty="0"/>
              <a:t>1959-1979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C0E05-8BEB-80DB-80FC-94CE1D63F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261" y="4634260"/>
            <a:ext cx="1056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400" dirty="0"/>
              <a:t>1980-2004</a:t>
            </a:r>
          </a:p>
        </p:txBody>
      </p:sp>
    </p:spTree>
    <p:extLst>
      <p:ext uri="{BB962C8B-B14F-4D97-AF65-F5344CB8AC3E}">
        <p14:creationId xmlns:p14="http://schemas.microsoft.com/office/powerpoint/2010/main" val="40562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E17D-1859-DEA4-D48E-6A84F6DD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Training Program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2799C2AA-3EF2-7DAA-1AC9-3049524A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287" y="1251744"/>
            <a:ext cx="20907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7862EACA-34DE-2C1D-59C8-570B3A3F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487" y="1251744"/>
            <a:ext cx="23463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>
            <a:extLst>
              <a:ext uri="{FF2B5EF4-FFF2-40B4-BE49-F238E27FC236}">
                <a16:creationId xmlns:a16="http://schemas.microsoft.com/office/drawing/2014/main" id="{CA5B03A6-4F95-E71C-389C-4D5EA657C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4561681"/>
            <a:ext cx="1071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2005-2015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EB73AD6B-52AB-7AF4-FBCF-84A5AA2CC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2" y="4561681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2015-2020</a:t>
            </a:r>
          </a:p>
        </p:txBody>
      </p:sp>
      <p:pic>
        <p:nvPicPr>
          <p:cNvPr id="14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785DD26-2BBC-FD05-D726-83754447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025" y="1251744"/>
            <a:ext cx="20923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B5888606-8076-8F72-8938-E5110AA8F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2" y="4561681"/>
            <a:ext cx="158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2020 to present</a:t>
            </a:r>
          </a:p>
        </p:txBody>
      </p:sp>
    </p:spTree>
    <p:extLst>
      <p:ext uri="{BB962C8B-B14F-4D97-AF65-F5344CB8AC3E}">
        <p14:creationId xmlns:p14="http://schemas.microsoft.com/office/powerpoint/2010/main" val="9785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F37D-5E16-3303-0636-49025176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Training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8F0E-05AA-3FF2-FB45-3CC858A2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trains 4 residents per year</a:t>
            </a:r>
          </a:p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occurs across 5 sites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Baylor St. Luke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Medical Center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Taub Hospital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Anderson Cancer Center</a:t>
            </a:r>
          </a:p>
          <a:p>
            <a:pPr lvl="1">
              <a:defRPr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Children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Hospital</a:t>
            </a:r>
          </a:p>
          <a:p>
            <a:pPr lvl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4252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42C8B28F-2BC0-FF86-1FA3-D429B0DEE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82713"/>
            <a:ext cx="4475163" cy="3336925"/>
          </a:xfrm>
          <a:prstGeom prst="rect">
            <a:avLst/>
          </a:prstGeom>
        </p:spPr>
      </p:pic>
      <p:pic>
        <p:nvPicPr>
          <p:cNvPr id="5" name="Picture 4" descr="A picture containing person, person, clothing, wearing&#10;&#10;Description automatically generated">
            <a:extLst>
              <a:ext uri="{FF2B5EF4-FFF2-40B4-BE49-F238E27FC236}">
                <a16:creationId xmlns:a16="http://schemas.microsoft.com/office/drawing/2014/main" id="{66D7D9DF-FCE2-87C6-13C0-77EC1DD58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250" y="1382713"/>
            <a:ext cx="3336925" cy="3336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CFFE2-60A1-8F31-9E1D-1243A2FC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603"/>
            <a:ext cx="7886700" cy="1129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9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 Taub Hospital</a:t>
            </a:r>
          </a:p>
        </p:txBody>
      </p:sp>
    </p:spTree>
    <p:extLst>
      <p:ext uri="{BB962C8B-B14F-4D97-AF65-F5344CB8AC3E}">
        <p14:creationId xmlns:p14="http://schemas.microsoft.com/office/powerpoint/2010/main" val="937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CFFE2-60A1-8F31-9E1D-1243A2FC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603"/>
            <a:ext cx="7886700" cy="1129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en-US" sz="39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</a:p>
        </p:txBody>
      </p:sp>
      <p:pic>
        <p:nvPicPr>
          <p:cNvPr id="3" name="Picture 2" descr="A large building with a fountain in front of it&#10;&#10;Description automatically generated">
            <a:extLst>
              <a:ext uri="{FF2B5EF4-FFF2-40B4-BE49-F238E27FC236}">
                <a16:creationId xmlns:a16="http://schemas.microsoft.com/office/drawing/2014/main" id="{7B171193-735D-D800-5FB4-9F0F191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06619"/>
            <a:ext cx="4716463" cy="3060700"/>
          </a:xfrm>
          <a:prstGeom prst="rect">
            <a:avLst/>
          </a:prstGeom>
        </p:spPr>
      </p:pic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F74A873-B629-B3F4-7B94-018C369B1B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137" y="1406619"/>
            <a:ext cx="3049588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CFFE2-60A1-8F31-9E1D-1243A2FC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603"/>
            <a:ext cx="7886700" cy="1129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Baylor St. Luke’s </a:t>
            </a:r>
            <a:r>
              <a:rPr lang="en-US" sz="39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endPara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wearing a blue hat&#10;&#10;Description automatically generated with low confidence">
            <a:extLst>
              <a:ext uri="{FF2B5EF4-FFF2-40B4-BE49-F238E27FC236}">
                <a16:creationId xmlns:a16="http://schemas.microsoft.com/office/drawing/2014/main" id="{B9768FAC-AB90-0D21-D8AD-2E7D404B7E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162" y="1406619"/>
            <a:ext cx="2008188" cy="299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5CD29-1BD5-91FB-93C9-B06763282A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57" y="1406619"/>
            <a:ext cx="4488657" cy="2992438"/>
          </a:xfrm>
          <a:prstGeom prst="rect">
            <a:avLst/>
          </a:prstGeom>
        </p:spPr>
      </p:pic>
      <p:pic>
        <p:nvPicPr>
          <p:cNvPr id="4" name="Picture 3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FCA8826B-33B6-4067-2B17-7ADEA3490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406619"/>
            <a:ext cx="5807075" cy="29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CFFE2-60A1-8F31-9E1D-1243A2FC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603"/>
            <a:ext cx="7886700" cy="11294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Anderson Cancer Center</a:t>
            </a:r>
          </a:p>
        </p:txBody>
      </p:sp>
      <p:pic>
        <p:nvPicPr>
          <p:cNvPr id="3" name="Picture 2" descr="A picture containing sky, outdoor, city&#10;&#10;Description automatically generated">
            <a:extLst>
              <a:ext uri="{FF2B5EF4-FFF2-40B4-BE49-F238E27FC236}">
                <a16:creationId xmlns:a16="http://schemas.microsoft.com/office/drawing/2014/main" id="{9F94949A-19D3-F133-D089-5BBEEC2440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790000"/>
            <a:ext cx="4524375" cy="2451100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A29ABCD7-DAA8-909E-16AF-DEF30D6BE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462" y="1790000"/>
            <a:ext cx="1608138" cy="2451100"/>
          </a:xfrm>
          <a:prstGeom prst="rect">
            <a:avLst/>
          </a:prstGeom>
        </p:spPr>
      </p:pic>
      <p:pic>
        <p:nvPicPr>
          <p:cNvPr id="7" name="Picture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8CEC8418-C99D-B790-D437-09AEFD77F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212" y="1790000"/>
            <a:ext cx="1608138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454</Words>
  <Application>Microsoft Macintosh PowerPoint</Application>
  <PresentationFormat>On-screen Show (16:9)</PresentationFormat>
  <Paragraphs>108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2022-2023 Residents</vt:lpstr>
      <vt:lpstr>History of the Training Program</vt:lpstr>
      <vt:lpstr>History of the Training Program</vt:lpstr>
      <vt:lpstr>History of the Training Program</vt:lpstr>
      <vt:lpstr>Ben Taub Hospital</vt:lpstr>
      <vt:lpstr>VA Hospital</vt:lpstr>
      <vt:lpstr>Baylor St. Luke’s Hospital</vt:lpstr>
      <vt:lpstr>MD Anderson Cancer Center</vt:lpstr>
      <vt:lpstr>Texas Children’s Hospital</vt:lpstr>
      <vt:lpstr>Overview</vt:lpstr>
      <vt:lpstr>PGY2 Rotation</vt:lpstr>
      <vt:lpstr>PGY3 Rotation</vt:lpstr>
      <vt:lpstr>PGY4 Rotation</vt:lpstr>
      <vt:lpstr>PGY5: Career Development/Research</vt:lpstr>
      <vt:lpstr>PGY6 Rotation</vt:lpstr>
      <vt:lpstr>PGY7: Chief Resident</vt:lpstr>
      <vt:lpstr>CAST Certified Fellowships</vt:lpstr>
      <vt:lpstr>Didactic Conferences</vt:lpstr>
      <vt:lpstr>What makes us special?</vt:lpstr>
      <vt:lpstr>Recent Graduates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Patel, Akash J</dc:creator>
  <cp:lastModifiedBy>Patrick Cotton</cp:lastModifiedBy>
  <cp:revision>118</cp:revision>
  <dcterms:created xsi:type="dcterms:W3CDTF">2022-03-24T23:05:46Z</dcterms:created>
  <dcterms:modified xsi:type="dcterms:W3CDTF">2023-07-24T01:47:41Z</dcterms:modified>
</cp:coreProperties>
</file>