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5" r:id="rId2"/>
    <p:sldId id="260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80" r:id="rId15"/>
    <p:sldId id="281" r:id="rId16"/>
  </p:sldIdLst>
  <p:sldSz cx="12192000" cy="6858000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5"/>
    <p:restoredTop sz="96197"/>
  </p:normalViewPr>
  <p:slideViewPr>
    <p:cSldViewPr snapToGrid="0" snapToObjects="1">
      <p:cViewPr varScale="1">
        <p:scale>
          <a:sx n="79" d="100"/>
          <a:sy n="79" d="100"/>
        </p:scale>
        <p:origin x="120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389B0B-80A9-624F-BC63-A2C183632A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2E7A4C-3172-AC40-A292-B7363C6F59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730753-9A00-7546-92DB-54815CC51075}" type="datetimeFigureOut">
              <a:rPr lang="en-US"/>
              <a:pPr>
                <a:defRPr/>
              </a:pPr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BB685-355D-1048-B587-9AD8AB76C8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8A972-A9EA-A248-9AD6-7BB31A948E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EC118B2-E427-404D-82C2-FDF7C7EA0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A1B7D33-E4EB-0740-B2CF-C38E034388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2878F-9D5B-404B-9B51-21F304440FD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07F6D0F-16EB-8C42-B165-F048A5205D14}" type="datetimeFigureOut">
              <a:rPr lang="en-US"/>
              <a:pPr>
                <a:defRPr/>
              </a:pPr>
              <a:t>7/24/2023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0CF25D1-C7AD-094B-A1D3-CE18015A05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9CBCC7F-8DE4-FB48-A09A-8C1EE68CC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7BBF7-0304-684E-916B-E16D1EA43F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6761B-0A88-4C46-92D7-A49A89860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29B30E-E588-D14B-A3FE-B6177361D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837975AB-E10B-6847-8DB8-40E6289BE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682E2-CDE2-5540-B3C6-CAFA598343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37FE1D-9313-6443-9137-1F5FADA97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A66C6ED-2114-504F-A96F-C0AB9BF07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837975AB-E10B-6847-8DB8-40E6289BE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682E2-CDE2-5540-B3C6-CAFA598343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37FE1D-9313-6443-9137-1F5FADA97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A66C6ED-2114-504F-A96F-C0AB9BF07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4237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837975AB-E10B-6847-8DB8-40E6289BE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682E2-CDE2-5540-B3C6-CAFA598343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37FE1D-9313-6443-9137-1F5FADA97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A66C6ED-2114-504F-A96F-C0AB9BF07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3006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837975AB-E10B-6847-8DB8-40E6289BE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682E2-CDE2-5540-B3C6-CAFA598343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37FE1D-9313-6443-9137-1F5FADA97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A66C6ED-2114-504F-A96F-C0AB9BF07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286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837975AB-E10B-6847-8DB8-40E6289BE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682E2-CDE2-5540-B3C6-CAFA598343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37FE1D-9313-6443-9137-1F5FADA97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A66C6ED-2114-504F-A96F-C0AB9BF07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592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837975AB-E10B-6847-8DB8-40E6289BE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682E2-CDE2-5540-B3C6-CAFA598343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37FE1D-9313-6443-9137-1F5FADA97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A66C6ED-2114-504F-A96F-C0AB9BF07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7368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77F008A6-A2B0-7844-BD96-4D96C2FDC4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26114-EBAF-4145-A134-4F9C1560E9F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FD3D7DE7-6BCD-EB4B-B016-E984222AEC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91739BE-69C7-C14C-B01C-D4F12BD526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837975AB-E10B-6847-8DB8-40E6289BE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682E2-CDE2-5540-B3C6-CAFA598343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37FE1D-9313-6443-9137-1F5FADA97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A66C6ED-2114-504F-A96F-C0AB9BF07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3334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837975AB-E10B-6847-8DB8-40E6289BE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682E2-CDE2-5540-B3C6-CAFA598343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37FE1D-9313-6443-9137-1F5FADA97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A66C6ED-2114-504F-A96F-C0AB9BF07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5856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837975AB-E10B-6847-8DB8-40E6289BE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682E2-CDE2-5540-B3C6-CAFA598343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37FE1D-9313-6443-9137-1F5FADA97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A66C6ED-2114-504F-A96F-C0AB9BF07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2648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837975AB-E10B-6847-8DB8-40E6289BE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682E2-CDE2-5540-B3C6-CAFA598343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37FE1D-9313-6443-9137-1F5FADA97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A66C6ED-2114-504F-A96F-C0AB9BF07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589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837975AB-E10B-6847-8DB8-40E6289BE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682E2-CDE2-5540-B3C6-CAFA598343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37FE1D-9313-6443-9137-1F5FADA97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A66C6ED-2114-504F-A96F-C0AB9BF07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0883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837975AB-E10B-6847-8DB8-40E6289BE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682E2-CDE2-5540-B3C6-CAFA598343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37FE1D-9313-6443-9137-1F5FADA97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A66C6ED-2114-504F-A96F-C0AB9BF07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721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837975AB-E10B-6847-8DB8-40E6289BE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682E2-CDE2-5540-B3C6-CAFA598343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37FE1D-9313-6443-9137-1F5FADA97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A66C6ED-2114-504F-A96F-C0AB9BF07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596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9BF76-5806-6C49-A333-6D445FE4F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A74DC-5681-7E41-B9F4-79E011A4E50D}" type="datetime1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10B8F-A178-E64D-9CC0-ED0C757D7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980C6-6D8C-524F-9831-2C858DD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BBAE6-17ED-5C41-AEC7-5BFE17B8E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8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D3E40-2FB4-6540-8ADB-17E76E30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C703-D904-B34A-8C0F-393C14B60E71}" type="datetime1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1545-96FE-C846-85AE-342C57098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C23B3-B8A8-484F-BCCF-8FB4E8C34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30496-7372-2F4F-9762-5D15D91CE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9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EC92C-EE5E-7C47-96F2-8D095B189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A263F-90FC-4B4A-B16D-62CA6DB4FC07}" type="datetime1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1A3B5-BF65-774B-A340-9D88981E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F4E35-2F54-E543-9775-9A6894C0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C873-9591-C94C-8879-E8327CA19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8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8B5CC-A106-5F4B-BF2E-8F63AA421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37600" y="6356349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D03E3-DC0E-2347-A06C-EE9E3F761E9E}" type="datetime1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1A9CE-86AD-FE4A-AA8A-FF42DB0EB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AE567-D8B3-7341-8DDB-BB03FF514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" y="6356349"/>
            <a:ext cx="284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74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B49D8-A065-0741-975B-DA5A5507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FA177-0451-3E4A-B64C-A6035FBD2ED0}" type="datetime1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A91E1-32F3-B948-AFE6-ABDF10607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3BEDF-E7A8-1247-A706-A4763428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6A6F9-5AEC-7548-9D22-68AB1C1B9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3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D0856A-531A-5B41-9D69-8E0719D2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54125-071C-1C4A-A135-95EF96B1B747}" type="datetime1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8D6E8-1360-A246-9750-AB8AA1AE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54EE0B-B7DD-EA4F-9BDF-C4304698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62D00-9C04-344A-AEB0-9C9921161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9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E09EF00-03A4-BE4A-A1B8-A92286F3A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C09D1-EF29-A34D-9A55-9F1E21F6AC5A}" type="datetime1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03450F6-701A-7B4A-9C23-93804490F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E64F65-31C5-FC44-8232-8ABFF1ED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3A3EE-8766-4340-85B2-1FB01920B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1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3815D9E-4AB7-1A44-AD29-CF2E7645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93251-C992-CA40-8B9F-0500FD6664B0}" type="datetime1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D963E2F-A88E-3A48-BB58-14E8768C3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AD4285-8B98-1648-8C33-AD52A3D88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00139-6996-C447-AE9D-A12B09814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06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4944C51-051A-DB4C-B358-2904D997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2A960-946E-6449-A69F-961A9E862C92}" type="datetime1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DB68DE-4394-5749-ADE1-456CBCA14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44A97C-AF7D-114E-A6C3-37693A16F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4BE6F-78BD-F142-BE0F-6E599AAA0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3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349456-920E-764A-9016-55818ED5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56BF-BD2B-774E-A173-CED8F2E7B7C2}" type="datetime1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73FB89-EA34-B248-94AD-902947407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CEA761-68C7-8241-9B44-FCE8DD709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036C7-E2BA-8F49-BF39-D8D78B9CD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37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560C38-6769-664D-86EA-D0A9C4562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7691E-DB4A-A74E-A419-7CE45471B076}" type="datetime1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9C8537-2C66-714A-9A51-7B95D867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FC5829-60E6-A74B-988F-352B71A5D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6C9DB-CDEB-F04F-94A6-876C2A8A2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22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CCCD74D-AC0C-AC4E-B9F5-7DD60DA7CD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041D917-8D45-D34B-82A3-3695BDA959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335E-1E0D-B644-94A7-135B19F3D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FBF0EE-40AC-BC4B-9F5B-0F421D0B562E}" type="datetime1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7672D-A484-E949-BB04-58C0864F7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56016-3CE1-6F43-AFAA-C05638711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85C8E4-AC62-F742-9470-14895D854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26" Type="http://schemas.openxmlformats.org/officeDocument/2006/relationships/image" Target="../media/image55.jpeg"/><Relationship Id="rId3" Type="http://schemas.openxmlformats.org/officeDocument/2006/relationships/image" Target="../media/image1.png"/><Relationship Id="rId21" Type="http://schemas.openxmlformats.org/officeDocument/2006/relationships/image" Target="../media/image50.jpe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17" Type="http://schemas.openxmlformats.org/officeDocument/2006/relationships/image" Target="../media/image46.png"/><Relationship Id="rId25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5.png"/><Relationship Id="rId20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jpe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jpe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jpeg"/><Relationship Id="rId22" Type="http://schemas.openxmlformats.org/officeDocument/2006/relationships/image" Target="../media/image51.jpeg"/><Relationship Id="rId27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.pn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157D5C-369D-7B41-9A00-F693A7C4E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3"/>
            <a:ext cx="12192000" cy="6858000"/>
          </a:xfrm>
          <a:prstGeom prst="rect">
            <a:avLst/>
          </a:prstGeom>
          <a:solidFill>
            <a:srgbClr val="004278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122" name="Subtitle 2">
            <a:extLst>
              <a:ext uri="{FF2B5EF4-FFF2-40B4-BE49-F238E27FC236}">
                <a16:creationId xmlns:a16="http://schemas.microsoft.com/office/drawing/2014/main" id="{5CAA3AF5-E9CD-CB4B-8A21-420097504016}"/>
              </a:ext>
            </a:extLst>
          </p:cNvPr>
          <p:cNvSpPr txBox="1">
            <a:spLocks/>
          </p:cNvSpPr>
          <p:nvPr/>
        </p:nvSpPr>
        <p:spPr bwMode="auto">
          <a:xfrm>
            <a:off x="1304925" y="2693194"/>
            <a:ext cx="992913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UT Southwestern Neurosurgery  </a:t>
            </a:r>
            <a:br>
              <a:rPr lang="en-US" altLang="en-US" sz="4400" b="1" dirty="0">
                <a:solidFill>
                  <a:schemeClr val="bg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</a:br>
            <a:r>
              <a:rPr lang="en-US" altLang="en-US" sz="4400" b="1" dirty="0">
                <a:solidFill>
                  <a:schemeClr val="bg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Residency Program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A7EB97-7035-9F47-BED5-ADF15C756860}"/>
              </a:ext>
            </a:extLst>
          </p:cNvPr>
          <p:cNvCxnSpPr/>
          <p:nvPr/>
        </p:nvCxnSpPr>
        <p:spPr>
          <a:xfrm>
            <a:off x="1304925" y="2228850"/>
            <a:ext cx="108870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4" name="Picture 2" descr="NewLogo_wht.png">
            <a:extLst>
              <a:ext uri="{FF2B5EF4-FFF2-40B4-BE49-F238E27FC236}">
                <a16:creationId xmlns:a16="http://schemas.microsoft.com/office/drawing/2014/main" id="{68C8FC10-E467-DF4E-847F-2DC46F8B8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931" y="717550"/>
            <a:ext cx="33909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arkland Memorial Hospital | Dallas, Texas | UT Southwestern Medical Center">
            <a:extLst>
              <a:ext uri="{FF2B5EF4-FFF2-40B4-BE49-F238E27FC236}">
                <a16:creationId xmlns:a16="http://schemas.microsoft.com/office/drawing/2014/main" id="{C52EA277-22A3-C549-B0E2-6F0B762C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610" y="160685"/>
            <a:ext cx="3390901" cy="19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William P. Clements Jr. University Hospital garners national quality and  safety award for academic medical centers: October 2015 News Releases - UT  Southwestern, Dallas, TX">
            <a:extLst>
              <a:ext uri="{FF2B5EF4-FFF2-40B4-BE49-F238E27FC236}">
                <a16:creationId xmlns:a16="http://schemas.microsoft.com/office/drawing/2014/main" id="{C73ACA0E-70A2-E146-ABCA-13B498776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784" y="160686"/>
            <a:ext cx="3324313" cy="19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>
            <a:extLst>
              <a:ext uri="{FF2B5EF4-FFF2-40B4-BE49-F238E27FC236}">
                <a16:creationId xmlns:a16="http://schemas.microsoft.com/office/drawing/2014/main" id="{ECF016E1-D6F7-8D45-A063-ABB1AE7B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208299"/>
            <a:ext cx="46049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Elective/Enfolded/Chief</a:t>
            </a:r>
            <a:endParaRPr lang="en-US" altLang="en-US" sz="18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 marL="1200150" lvl="2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en-US" sz="12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 </a:t>
            </a:r>
            <a:endParaRPr lang="en-US" altLang="en-US" sz="16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 marL="171450" indent="-1714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 Fellowship Opportunities </a:t>
            </a:r>
          </a:p>
          <a:p>
            <a:pPr marL="914400" lvl="1" indent="-1714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 Spine (CAST) </a:t>
            </a:r>
          </a:p>
          <a:p>
            <a:pPr marL="914400" lvl="1" indent="-1714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 Pediatric Neurosurgery (CAST)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Functional (CAST)</a:t>
            </a:r>
            <a:endParaRPr lang="en-US" altLang="en-US" sz="16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 marL="914400" lvl="1" indent="-1714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 </a:t>
            </a:r>
            <a:r>
              <a:rPr lang="en-US" altLang="en-US" sz="1800" b="1" dirty="0" err="1">
                <a:latin typeface="Helvetica" pitchFamily="2" charset="0"/>
                <a:ea typeface="Helvetica" pitchFamily="2" charset="0"/>
                <a:cs typeface="Helvetica" pitchFamily="2" charset="0"/>
              </a:rPr>
              <a:t>Neuroendovascular</a:t>
            </a:r>
            <a:r>
              <a:rPr lang="en-US" altLang="en-US" sz="18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 (CAST)</a:t>
            </a:r>
          </a:p>
          <a:p>
            <a:pPr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en-US" sz="1000" dirty="0">
                <a:solidFill>
                  <a:srgbClr val="7F7F7F"/>
                </a:solidFill>
              </a:rPr>
              <a:t/>
            </a:r>
            <a:br>
              <a:rPr lang="en-US" altLang="en-US" sz="1000" dirty="0">
                <a:solidFill>
                  <a:srgbClr val="7F7F7F"/>
                </a:solidFill>
              </a:rPr>
            </a:br>
            <a:endParaRPr lang="en-US" altLang="en-US" sz="8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7AB1D-F7A2-AE47-9753-687E65B558F9}"/>
              </a:ext>
            </a:extLst>
          </p:cNvPr>
          <p:cNvSpPr/>
          <p:nvPr/>
        </p:nvSpPr>
        <p:spPr>
          <a:xfrm>
            <a:off x="0" y="6329363"/>
            <a:ext cx="12190413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12" descr="NewLogo_wht.png">
            <a:extLst>
              <a:ext uri="{FF2B5EF4-FFF2-40B4-BE49-F238E27FC236}">
                <a16:creationId xmlns:a16="http://schemas.microsoft.com/office/drawing/2014/main" id="{87A9ED8B-80E6-2A44-8DE1-EA712FA8C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675" y="6367463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4498E-E78C-C248-98E6-3E80B716C4FA}"/>
              </a:ext>
            </a:extLst>
          </p:cNvPr>
          <p:cNvSpPr/>
          <p:nvPr/>
        </p:nvSpPr>
        <p:spPr>
          <a:xfrm>
            <a:off x="619125" y="614363"/>
            <a:ext cx="207963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7E5AC5-4643-5F41-B0E2-1BEA1E3E4043}"/>
              </a:ext>
            </a:extLst>
          </p:cNvPr>
          <p:cNvCxnSpPr/>
          <p:nvPr/>
        </p:nvCxnSpPr>
        <p:spPr>
          <a:xfrm>
            <a:off x="619125" y="966788"/>
            <a:ext cx="11133138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5">
            <a:extLst>
              <a:ext uri="{FF2B5EF4-FFF2-40B4-BE49-F238E27FC236}">
                <a16:creationId xmlns:a16="http://schemas.microsoft.com/office/drawing/2014/main" id="{78016569-9889-D841-8E1D-2418CB59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14350"/>
            <a:ext cx="7664450" cy="8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PGY-7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40-DE08-E24A-9CE1-369286AB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0ADB61-716E-F3FE-813E-2239368F64E4}"/>
              </a:ext>
            </a:extLst>
          </p:cNvPr>
          <p:cNvSpPr/>
          <p:nvPr/>
        </p:nvSpPr>
        <p:spPr>
          <a:xfrm>
            <a:off x="6846421" y="1079391"/>
            <a:ext cx="1853043" cy="2715518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FA4407-1FC2-385C-3078-D241AF4C6D9B}"/>
              </a:ext>
            </a:extLst>
          </p:cNvPr>
          <p:cNvSpPr/>
          <p:nvPr/>
        </p:nvSpPr>
        <p:spPr>
          <a:xfrm>
            <a:off x="8500632" y="3559870"/>
            <a:ext cx="1853043" cy="271551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AC5F13-DA4D-9FA8-E82C-306E7E0EC8D1}"/>
              </a:ext>
            </a:extLst>
          </p:cNvPr>
          <p:cNvSpPr/>
          <p:nvPr/>
        </p:nvSpPr>
        <p:spPr>
          <a:xfrm>
            <a:off x="5381239" y="3559870"/>
            <a:ext cx="1853043" cy="2715518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4598A7-108B-4D01-01BD-F6991B7B26A8}"/>
              </a:ext>
            </a:extLst>
          </p:cNvPr>
          <p:cNvSpPr/>
          <p:nvPr/>
        </p:nvSpPr>
        <p:spPr>
          <a:xfrm>
            <a:off x="9719832" y="1106378"/>
            <a:ext cx="1853043" cy="2715518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89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>
            <a:extLst>
              <a:ext uri="{FF2B5EF4-FFF2-40B4-BE49-F238E27FC236}">
                <a16:creationId xmlns:a16="http://schemas.microsoft.com/office/drawing/2014/main" id="{ECF016E1-D6F7-8D45-A063-ABB1AE7B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208299"/>
            <a:ext cx="438030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Conferences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Tuesdays: Vascular Conference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Wednesdays: Chairman’s Conference </a:t>
            </a:r>
          </a:p>
          <a:p>
            <a:pPr marL="1428750" lvl="2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Oral boards style review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Thursdays: Spine Conference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Fridays: Tumor Board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Visiting Professor Lectureships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Clark Samson </a:t>
            </a:r>
            <a:r>
              <a:rPr lang="en-US" altLang="en-US" sz="2000" b="1" dirty="0" err="1">
                <a:latin typeface="Helvetica" pitchFamily="2" charset="0"/>
                <a:ea typeface="Helvetica" pitchFamily="2" charset="0"/>
                <a:cs typeface="Helvetica" pitchFamily="2" charset="0"/>
              </a:rPr>
              <a:t>Bioskills</a:t>
            </a: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 Lab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>
                <a:latin typeface="Helvetica" pitchFamily="2" charset="0"/>
                <a:ea typeface="Helvetica" pitchFamily="2" charset="0"/>
                <a:cs typeface="Helvetica" pitchFamily="2" charset="0"/>
              </a:rPr>
              <a:t>Approach </a:t>
            </a: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courses 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Resident education fund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Books, exam costs, conferences, computers, etc. </a:t>
            </a:r>
          </a:p>
          <a:p>
            <a:pPr lvl="1" indent="0">
              <a:lnSpc>
                <a:spcPct val="140000"/>
              </a:lnSpc>
              <a:spcBef>
                <a:spcPct val="0"/>
              </a:spcBef>
              <a:buNone/>
            </a:pPr>
            <a:endParaRPr lang="en-US" altLang="en-US" sz="16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en-US" altLang="en-US" sz="16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 marL="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en-US" altLang="en-US" sz="28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en-US" altLang="en-US" sz="16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en-US" sz="1000" dirty="0">
                <a:solidFill>
                  <a:srgbClr val="7F7F7F"/>
                </a:solidFill>
              </a:rPr>
              <a:t/>
            </a:r>
            <a:br>
              <a:rPr lang="en-US" altLang="en-US" sz="1000" dirty="0">
                <a:solidFill>
                  <a:srgbClr val="7F7F7F"/>
                </a:solidFill>
              </a:rPr>
            </a:br>
            <a:endParaRPr lang="en-US" altLang="en-US" sz="8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7AB1D-F7A2-AE47-9753-687E65B558F9}"/>
              </a:ext>
            </a:extLst>
          </p:cNvPr>
          <p:cNvSpPr/>
          <p:nvPr/>
        </p:nvSpPr>
        <p:spPr>
          <a:xfrm>
            <a:off x="0" y="6329363"/>
            <a:ext cx="12190413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12" descr="NewLogo_wht.png">
            <a:extLst>
              <a:ext uri="{FF2B5EF4-FFF2-40B4-BE49-F238E27FC236}">
                <a16:creationId xmlns:a16="http://schemas.microsoft.com/office/drawing/2014/main" id="{87A9ED8B-80E6-2A44-8DE1-EA712FA8C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675" y="6367463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4498E-E78C-C248-98E6-3E80B716C4FA}"/>
              </a:ext>
            </a:extLst>
          </p:cNvPr>
          <p:cNvSpPr/>
          <p:nvPr/>
        </p:nvSpPr>
        <p:spPr>
          <a:xfrm>
            <a:off x="619125" y="614363"/>
            <a:ext cx="207963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7E5AC5-4643-5F41-B0E2-1BEA1E3E4043}"/>
              </a:ext>
            </a:extLst>
          </p:cNvPr>
          <p:cNvCxnSpPr/>
          <p:nvPr/>
        </p:nvCxnSpPr>
        <p:spPr>
          <a:xfrm>
            <a:off x="619125" y="966788"/>
            <a:ext cx="11133138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5">
            <a:extLst>
              <a:ext uri="{FF2B5EF4-FFF2-40B4-BE49-F238E27FC236}">
                <a16:creationId xmlns:a16="http://schemas.microsoft.com/office/drawing/2014/main" id="{78016569-9889-D841-8E1D-2418CB59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14350"/>
            <a:ext cx="7664450" cy="8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Teaching/Education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40-DE08-E24A-9CE1-369286AB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 descr="A picture containing person, preparing&#10;&#10;Description automatically generated">
            <a:extLst>
              <a:ext uri="{FF2B5EF4-FFF2-40B4-BE49-F238E27FC236}">
                <a16:creationId xmlns:a16="http://schemas.microsoft.com/office/drawing/2014/main" id="{843254C5-BD73-FA3D-7192-20615403C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66722"/>
            <a:ext cx="5222391" cy="39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27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E7AB1D-F7A2-AE47-9753-687E65B558F9}"/>
              </a:ext>
            </a:extLst>
          </p:cNvPr>
          <p:cNvSpPr/>
          <p:nvPr/>
        </p:nvSpPr>
        <p:spPr>
          <a:xfrm>
            <a:off x="77299" y="6341661"/>
            <a:ext cx="12190413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12" descr="NewLogo_wht.png">
            <a:extLst>
              <a:ext uri="{FF2B5EF4-FFF2-40B4-BE49-F238E27FC236}">
                <a16:creationId xmlns:a16="http://schemas.microsoft.com/office/drawing/2014/main" id="{87A9ED8B-80E6-2A44-8DE1-EA712FA8C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675" y="6367463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4498E-E78C-C248-98E6-3E80B716C4FA}"/>
              </a:ext>
            </a:extLst>
          </p:cNvPr>
          <p:cNvSpPr/>
          <p:nvPr/>
        </p:nvSpPr>
        <p:spPr>
          <a:xfrm>
            <a:off x="619125" y="614363"/>
            <a:ext cx="207963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7E5AC5-4643-5F41-B0E2-1BEA1E3E4043}"/>
              </a:ext>
            </a:extLst>
          </p:cNvPr>
          <p:cNvCxnSpPr/>
          <p:nvPr/>
        </p:nvCxnSpPr>
        <p:spPr>
          <a:xfrm>
            <a:off x="619125" y="966788"/>
            <a:ext cx="11133138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5">
            <a:extLst>
              <a:ext uri="{FF2B5EF4-FFF2-40B4-BE49-F238E27FC236}">
                <a16:creationId xmlns:a16="http://schemas.microsoft.com/office/drawing/2014/main" id="{78016569-9889-D841-8E1D-2418CB59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14350"/>
            <a:ext cx="7664450" cy="8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Faculty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40-DE08-E24A-9CE1-369286AB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1C9394-8BB4-749E-0DB6-44F14C97D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1" y="2460766"/>
            <a:ext cx="2444509" cy="2444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725A7-F699-CA1F-BD93-09784D63C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783" y="1642345"/>
            <a:ext cx="833377" cy="1214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E38AB3-4D24-93CE-AA25-2727A858A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612" y="1642346"/>
            <a:ext cx="833377" cy="1214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18D46B-3328-72F3-486E-414429873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8337" y="1642345"/>
            <a:ext cx="823411" cy="1199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7AD0B9-02EC-9B57-95E8-A63AD61E53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0925" y="1642345"/>
            <a:ext cx="935801" cy="1201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D159D8-091E-4D74-41AC-B9016F0FDE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004" y="1642346"/>
            <a:ext cx="823411" cy="1199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6993A7-17C4-8D42-06B8-8EECE4A648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5075" y="3111049"/>
            <a:ext cx="823410" cy="1199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2FE565-F78B-59C0-17E0-9489AEE171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5040" y="4521636"/>
            <a:ext cx="883557" cy="12874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1D2553-0A4F-2D5B-E671-11B0216ED5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221487" y="3111082"/>
            <a:ext cx="870260" cy="11935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A5A252-6A46-248F-F06F-B19B4CC5B99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5221" y="3093531"/>
            <a:ext cx="889000" cy="11935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6FBF24-4A83-CF89-5C19-7C60B0F0F0F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006" y="3111049"/>
            <a:ext cx="889000" cy="11935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ADB818-0847-8F5F-93FF-00AF901ABE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48466" y="4524366"/>
            <a:ext cx="883556" cy="12874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58773B-0F3E-4D84-5232-5222EA0A54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4928" y="4521636"/>
            <a:ext cx="883557" cy="12874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7CAEBF-9165-8C3D-CE92-44937B4DD0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44627" y="4530034"/>
            <a:ext cx="889000" cy="1295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304E06-04E0-DFC6-2C7F-C284FC15574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5221" y="1642346"/>
            <a:ext cx="861261" cy="11764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BB9FC8-08D5-EEAB-BE40-CA665211C5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10769" y="4538645"/>
            <a:ext cx="889000" cy="1295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17CB3E-DF42-1FCC-4A71-7EE1A868B8C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8578" y="4521636"/>
            <a:ext cx="1014996" cy="12874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CCA8F3-12C1-A99B-135D-FF31E2733AF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8475" y="3111050"/>
            <a:ext cx="975201" cy="11935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51FA18-4EE3-8D32-836A-B23391F5C46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3405" y="3107895"/>
            <a:ext cx="944761" cy="12143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2FFD07-923C-B9BB-FF6A-2E9A4B74944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33235" y="3107895"/>
            <a:ext cx="823410" cy="11998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6F8B70D-537D-FE91-6EBE-1D300929B7B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373" y="1642344"/>
            <a:ext cx="945025" cy="11998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5A8DAC7-DF90-3D78-4048-353C4933A22C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559" y="4523887"/>
            <a:ext cx="1014996" cy="128521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592CB3E-7B78-860C-4A7C-39F16ADDD9B0}"/>
              </a:ext>
            </a:extLst>
          </p:cNvPr>
          <p:cNvSpPr txBox="1"/>
          <p:nvPr/>
        </p:nvSpPr>
        <p:spPr>
          <a:xfrm>
            <a:off x="11168743" y="55027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9F27FC1-B5A6-1EA6-56AE-2DE14507478A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1112" y="1642345"/>
            <a:ext cx="916056" cy="117645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789922-E1C2-4E9B-78E0-29B4DDE08F9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1111" y="3082679"/>
            <a:ext cx="964083" cy="123813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E4773CE-D497-E1A5-695D-690611701EC7}"/>
              </a:ext>
            </a:extLst>
          </p:cNvPr>
          <p:cNvSpPr txBox="1"/>
          <p:nvPr/>
        </p:nvSpPr>
        <p:spPr>
          <a:xfrm>
            <a:off x="490498" y="4932261"/>
            <a:ext cx="244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Dr. Nader </a:t>
            </a:r>
            <a:r>
              <a:rPr lang="en-US" b="1" dirty="0" err="1">
                <a:latin typeface="Helvetica" pitchFamily="2" charset="0"/>
              </a:rPr>
              <a:t>Pouratian</a:t>
            </a:r>
            <a:r>
              <a:rPr lang="en-US" b="1" dirty="0">
                <a:latin typeface="Helvetica" pitchFamily="2" charset="0"/>
              </a:rPr>
              <a:t>, </a:t>
            </a:r>
          </a:p>
          <a:p>
            <a:pPr algn="ctr"/>
            <a:r>
              <a:rPr lang="en-US" b="1" dirty="0">
                <a:latin typeface="Helvetica" pitchFamily="2" charset="0"/>
              </a:rPr>
              <a:t>Chairman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BE4A32-7066-D331-5003-9E52A18B97B5}"/>
              </a:ext>
            </a:extLst>
          </p:cNvPr>
          <p:cNvSpPr txBox="1"/>
          <p:nvPr/>
        </p:nvSpPr>
        <p:spPr>
          <a:xfrm>
            <a:off x="3090106" y="2818815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Jonathan White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D07458-D428-29DB-A0F8-4B52C9324410}"/>
              </a:ext>
            </a:extLst>
          </p:cNvPr>
          <p:cNvSpPr txBox="1"/>
          <p:nvPr/>
        </p:nvSpPr>
        <p:spPr>
          <a:xfrm>
            <a:off x="4238554" y="2824254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Babu Welch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AE29FA-F6DD-842F-763C-1B7C13DCBBC7}"/>
              </a:ext>
            </a:extLst>
          </p:cNvPr>
          <p:cNvSpPr txBox="1"/>
          <p:nvPr/>
        </p:nvSpPr>
        <p:spPr>
          <a:xfrm>
            <a:off x="5256367" y="2829693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Carlos Bagley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58BD902-78CD-6D13-8F8D-0A21221B848E}"/>
              </a:ext>
            </a:extLst>
          </p:cNvPr>
          <p:cNvSpPr txBox="1"/>
          <p:nvPr/>
        </p:nvSpPr>
        <p:spPr>
          <a:xfrm>
            <a:off x="6159886" y="2818803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Bradley Weprin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D47DFD6-AE72-E296-007B-D29AF601155B}"/>
              </a:ext>
            </a:extLst>
          </p:cNvPr>
          <p:cNvSpPr txBox="1"/>
          <p:nvPr/>
        </p:nvSpPr>
        <p:spPr>
          <a:xfrm>
            <a:off x="7079720" y="2825843"/>
            <a:ext cx="1264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Venkatesh </a:t>
            </a:r>
            <a:r>
              <a:rPr lang="en-US" sz="800" dirty="0" err="1">
                <a:latin typeface="Helvetica" pitchFamily="2" charset="0"/>
              </a:rPr>
              <a:t>Aiyagari</a:t>
            </a:r>
            <a:r>
              <a:rPr lang="en-US" sz="800" dirty="0">
                <a:latin typeface="Helvetica" pitchFamily="2" charset="0"/>
              </a:rPr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6BAF88-2387-B517-D1C2-BFFF60C16B06}"/>
              </a:ext>
            </a:extLst>
          </p:cNvPr>
          <p:cNvSpPr txBox="1"/>
          <p:nvPr/>
        </p:nvSpPr>
        <p:spPr>
          <a:xfrm>
            <a:off x="8228162" y="2831282"/>
            <a:ext cx="1264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Brett Whittemore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3FAED06-A978-E865-829D-AD12DBE19A9D}"/>
              </a:ext>
            </a:extLst>
          </p:cNvPr>
          <p:cNvSpPr txBox="1"/>
          <p:nvPr/>
        </p:nvSpPr>
        <p:spPr>
          <a:xfrm>
            <a:off x="9329684" y="2821634"/>
            <a:ext cx="1264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Robin Novakovic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26BD6CC-CCF0-435F-CAB4-29A69EC7DF1C}"/>
              </a:ext>
            </a:extLst>
          </p:cNvPr>
          <p:cNvSpPr txBox="1"/>
          <p:nvPr/>
        </p:nvSpPr>
        <p:spPr>
          <a:xfrm>
            <a:off x="10466559" y="2811986"/>
            <a:ext cx="1264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Alex </a:t>
            </a:r>
            <a:r>
              <a:rPr lang="en-US" sz="800" dirty="0" err="1">
                <a:latin typeface="Helvetica" pitchFamily="2" charset="0"/>
              </a:rPr>
              <a:t>Valadka</a:t>
            </a:r>
            <a:r>
              <a:rPr lang="en-US" sz="800" dirty="0">
                <a:latin typeface="Helvetica" pitchFamily="2" charset="0"/>
              </a:rPr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4BB6F0-F357-491B-C025-DF119C078CDC}"/>
              </a:ext>
            </a:extLst>
          </p:cNvPr>
          <p:cNvSpPr txBox="1"/>
          <p:nvPr/>
        </p:nvSpPr>
        <p:spPr>
          <a:xfrm>
            <a:off x="3188006" y="4291854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Dale Swift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7A6005A-086E-4ACD-6F12-29DA51CEE632}"/>
              </a:ext>
            </a:extLst>
          </p:cNvPr>
          <p:cNvSpPr txBox="1"/>
          <p:nvPr/>
        </p:nvSpPr>
        <p:spPr>
          <a:xfrm>
            <a:off x="4229406" y="4304554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Lee Pride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5EE41CD-813B-6544-9FCB-F254C206E2A8}"/>
              </a:ext>
            </a:extLst>
          </p:cNvPr>
          <p:cNvSpPr txBox="1"/>
          <p:nvPr/>
        </p:nvSpPr>
        <p:spPr>
          <a:xfrm>
            <a:off x="5169206" y="4291854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</a:t>
            </a:r>
            <a:r>
              <a:rPr lang="en-US" sz="800" dirty="0" err="1">
                <a:latin typeface="Helvetica" pitchFamily="2" charset="0"/>
              </a:rPr>
              <a:t>Mazin</a:t>
            </a:r>
            <a:r>
              <a:rPr lang="en-US" sz="800" dirty="0">
                <a:latin typeface="Helvetica" pitchFamily="2" charset="0"/>
              </a:rPr>
              <a:t> Al Tamimi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8BE10D3-533E-877D-E429-C61ED291B33B}"/>
              </a:ext>
            </a:extLst>
          </p:cNvPr>
          <p:cNvSpPr txBox="1"/>
          <p:nvPr/>
        </p:nvSpPr>
        <p:spPr>
          <a:xfrm>
            <a:off x="6210606" y="4291854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Bruno Braga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F487C2E-13B3-6081-99F7-3DD5690F2EC8}"/>
              </a:ext>
            </a:extLst>
          </p:cNvPr>
          <p:cNvSpPr txBox="1"/>
          <p:nvPr/>
        </p:nvSpPr>
        <p:spPr>
          <a:xfrm>
            <a:off x="7163106" y="4291854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Kathryn Hoes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81F3F1C-19EF-647C-32A9-6FD14D770021}"/>
              </a:ext>
            </a:extLst>
          </p:cNvPr>
          <p:cNvSpPr txBox="1"/>
          <p:nvPr/>
        </p:nvSpPr>
        <p:spPr>
          <a:xfrm>
            <a:off x="8280706" y="4291854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Angela Price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CB78DEE-82A6-342A-160A-E0DA1AE01CD7}"/>
              </a:ext>
            </a:extLst>
          </p:cNvPr>
          <p:cNvSpPr txBox="1"/>
          <p:nvPr/>
        </p:nvSpPr>
        <p:spPr>
          <a:xfrm>
            <a:off x="9271305" y="4304554"/>
            <a:ext cx="15363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Helvetica" pitchFamily="2" charset="0"/>
              </a:rPr>
              <a:t>Dr. Rafael de Oliveira </a:t>
            </a:r>
            <a:r>
              <a:rPr lang="en-US" sz="700" dirty="0" err="1">
                <a:latin typeface="Helvetica" pitchFamily="2" charset="0"/>
              </a:rPr>
              <a:t>Sillero</a:t>
            </a:r>
            <a:endParaRPr lang="en-US" sz="700" dirty="0">
              <a:latin typeface="Helvetica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31FA4EC-36D4-0230-0AAB-F5A312161FA6}"/>
              </a:ext>
            </a:extLst>
          </p:cNvPr>
          <p:cNvSpPr txBox="1"/>
          <p:nvPr/>
        </p:nvSpPr>
        <p:spPr>
          <a:xfrm>
            <a:off x="10503206" y="4304554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Salah Aoun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7FDC0FA-29B3-2888-A776-BCC9080766FD}"/>
              </a:ext>
            </a:extLst>
          </p:cNvPr>
          <p:cNvSpPr txBox="1"/>
          <p:nvPr/>
        </p:nvSpPr>
        <p:spPr>
          <a:xfrm>
            <a:off x="3226106" y="5815854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Toral Patel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9C67DF5-9BEA-9A48-B1F8-5AEFA0767038}"/>
              </a:ext>
            </a:extLst>
          </p:cNvPr>
          <p:cNvSpPr txBox="1"/>
          <p:nvPr/>
        </p:nvSpPr>
        <p:spPr>
          <a:xfrm>
            <a:off x="4204006" y="5803154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Kevin Morrill </a:t>
            </a:r>
          </a:p>
        </p:txBody>
      </p:sp>
      <p:sp>
        <p:nvSpPr>
          <p:cNvPr id="6144" name="TextBox 6143">
            <a:extLst>
              <a:ext uri="{FF2B5EF4-FFF2-40B4-BE49-F238E27FC236}">
                <a16:creationId xmlns:a16="http://schemas.microsoft.com/office/drawing/2014/main" id="{58327702-105D-6A99-63FD-85F5247C6BBF}"/>
              </a:ext>
            </a:extLst>
          </p:cNvPr>
          <p:cNvSpPr txBox="1"/>
          <p:nvPr/>
        </p:nvSpPr>
        <p:spPr>
          <a:xfrm>
            <a:off x="5035408" y="5803154"/>
            <a:ext cx="12728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Christopher Madden</a:t>
            </a:r>
          </a:p>
        </p:txBody>
      </p:sp>
      <p:sp>
        <p:nvSpPr>
          <p:cNvPr id="6146" name="TextBox 6145">
            <a:extLst>
              <a:ext uri="{FF2B5EF4-FFF2-40B4-BE49-F238E27FC236}">
                <a16:creationId xmlns:a16="http://schemas.microsoft.com/office/drawing/2014/main" id="{C4D8D9D5-ACE3-0538-4367-F3352A93D5BF}"/>
              </a:ext>
            </a:extLst>
          </p:cNvPr>
          <p:cNvSpPr txBox="1"/>
          <p:nvPr/>
        </p:nvSpPr>
        <p:spPr>
          <a:xfrm>
            <a:off x="6172506" y="5803154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Samuel Barnett  </a:t>
            </a:r>
          </a:p>
        </p:txBody>
      </p:sp>
      <p:sp>
        <p:nvSpPr>
          <p:cNvPr id="6148" name="TextBox 6147">
            <a:extLst>
              <a:ext uri="{FF2B5EF4-FFF2-40B4-BE49-F238E27FC236}">
                <a16:creationId xmlns:a16="http://schemas.microsoft.com/office/drawing/2014/main" id="{C94A6895-BC52-CE8F-8CE9-E576992C42B7}"/>
              </a:ext>
            </a:extLst>
          </p:cNvPr>
          <p:cNvSpPr txBox="1"/>
          <p:nvPr/>
        </p:nvSpPr>
        <p:spPr>
          <a:xfrm>
            <a:off x="7213906" y="5803154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Bradley Lega</a:t>
            </a:r>
          </a:p>
        </p:txBody>
      </p:sp>
      <p:sp>
        <p:nvSpPr>
          <p:cNvPr id="6149" name="TextBox 6148">
            <a:extLst>
              <a:ext uri="{FF2B5EF4-FFF2-40B4-BE49-F238E27FC236}">
                <a16:creationId xmlns:a16="http://schemas.microsoft.com/office/drawing/2014/main" id="{F1D2B592-E3DF-D9F3-B4B1-173002E49FEA}"/>
              </a:ext>
            </a:extLst>
          </p:cNvPr>
          <p:cNvSpPr txBox="1"/>
          <p:nvPr/>
        </p:nvSpPr>
        <p:spPr>
          <a:xfrm>
            <a:off x="8268006" y="5803154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Russell Payne </a:t>
            </a:r>
          </a:p>
        </p:txBody>
      </p:sp>
      <p:sp>
        <p:nvSpPr>
          <p:cNvPr id="6151" name="TextBox 6150">
            <a:extLst>
              <a:ext uri="{FF2B5EF4-FFF2-40B4-BE49-F238E27FC236}">
                <a16:creationId xmlns:a16="http://schemas.microsoft.com/office/drawing/2014/main" id="{47B1F363-3783-CF8A-1F79-05AAEA18E7E1}"/>
              </a:ext>
            </a:extLst>
          </p:cNvPr>
          <p:cNvSpPr txBox="1"/>
          <p:nvPr/>
        </p:nvSpPr>
        <p:spPr>
          <a:xfrm>
            <a:off x="9360206" y="5803154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Duke Samson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7C8C72-2FEE-5739-5CCB-2C6BEA87043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6560" y="4511430"/>
            <a:ext cx="962718" cy="12874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7F258D7-FE8F-A832-4429-C49813CF8FCA}"/>
              </a:ext>
            </a:extLst>
          </p:cNvPr>
          <p:cNvSpPr txBox="1"/>
          <p:nvPr/>
        </p:nvSpPr>
        <p:spPr>
          <a:xfrm>
            <a:off x="10464077" y="5795695"/>
            <a:ext cx="113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Dr. Hunt </a:t>
            </a:r>
            <a:r>
              <a:rPr lang="en-US" sz="800" dirty="0" err="1">
                <a:latin typeface="Helvetica" pitchFamily="2" charset="0"/>
              </a:rPr>
              <a:t>Batjer</a:t>
            </a:r>
            <a:endParaRPr lang="en-US" sz="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87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>
            <a:extLst>
              <a:ext uri="{FF2B5EF4-FFF2-40B4-BE49-F238E27FC236}">
                <a16:creationId xmlns:a16="http://schemas.microsoft.com/office/drawing/2014/main" id="{ECF016E1-D6F7-8D45-A063-ABB1AE7B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208299"/>
            <a:ext cx="62896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4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Graduating case numbers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2021: 1,225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2022: 1,520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4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Department Research Productivity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Annual publications: ~100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NIH funding: </a:t>
            </a:r>
          </a:p>
          <a:p>
            <a:pPr marL="1428750" lvl="2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35 active grants </a:t>
            </a:r>
          </a:p>
          <a:p>
            <a:pPr marL="1428750" lvl="2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$1.2 million in funding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en-US" altLang="en-US" sz="16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 marL="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en-US" altLang="en-US" sz="28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en-US" altLang="en-US" sz="16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en-US" sz="1000" dirty="0">
                <a:solidFill>
                  <a:srgbClr val="7F7F7F"/>
                </a:solidFill>
              </a:rPr>
              <a:t/>
            </a:r>
            <a:br>
              <a:rPr lang="en-US" altLang="en-US" sz="1000" dirty="0">
                <a:solidFill>
                  <a:srgbClr val="7F7F7F"/>
                </a:solidFill>
              </a:rPr>
            </a:br>
            <a:endParaRPr lang="en-US" altLang="en-US" sz="8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7AB1D-F7A2-AE47-9753-687E65B558F9}"/>
              </a:ext>
            </a:extLst>
          </p:cNvPr>
          <p:cNvSpPr/>
          <p:nvPr/>
        </p:nvSpPr>
        <p:spPr>
          <a:xfrm>
            <a:off x="0" y="6329363"/>
            <a:ext cx="12190413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12" descr="NewLogo_wht.png">
            <a:extLst>
              <a:ext uri="{FF2B5EF4-FFF2-40B4-BE49-F238E27FC236}">
                <a16:creationId xmlns:a16="http://schemas.microsoft.com/office/drawing/2014/main" id="{87A9ED8B-80E6-2A44-8DE1-EA712FA8C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675" y="6367463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4498E-E78C-C248-98E6-3E80B716C4FA}"/>
              </a:ext>
            </a:extLst>
          </p:cNvPr>
          <p:cNvSpPr/>
          <p:nvPr/>
        </p:nvSpPr>
        <p:spPr>
          <a:xfrm>
            <a:off x="619125" y="614363"/>
            <a:ext cx="207963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7E5AC5-4643-5F41-B0E2-1BEA1E3E4043}"/>
              </a:ext>
            </a:extLst>
          </p:cNvPr>
          <p:cNvCxnSpPr/>
          <p:nvPr/>
        </p:nvCxnSpPr>
        <p:spPr>
          <a:xfrm>
            <a:off x="619125" y="966788"/>
            <a:ext cx="11133138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5">
            <a:extLst>
              <a:ext uri="{FF2B5EF4-FFF2-40B4-BE49-F238E27FC236}">
                <a16:creationId xmlns:a16="http://schemas.microsoft.com/office/drawing/2014/main" id="{78016569-9889-D841-8E1D-2418CB59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14350"/>
            <a:ext cx="7664450" cy="8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Quick Facts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40-DE08-E24A-9CE1-369286AB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060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E7AB1D-F7A2-AE47-9753-687E65B558F9}"/>
              </a:ext>
            </a:extLst>
          </p:cNvPr>
          <p:cNvSpPr/>
          <p:nvPr/>
        </p:nvSpPr>
        <p:spPr>
          <a:xfrm>
            <a:off x="0" y="6329363"/>
            <a:ext cx="12190413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12" descr="NewLogo_wht.png">
            <a:extLst>
              <a:ext uri="{FF2B5EF4-FFF2-40B4-BE49-F238E27FC236}">
                <a16:creationId xmlns:a16="http://schemas.microsoft.com/office/drawing/2014/main" id="{87A9ED8B-80E6-2A44-8DE1-EA712FA8C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675" y="6367463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4498E-E78C-C248-98E6-3E80B716C4FA}"/>
              </a:ext>
            </a:extLst>
          </p:cNvPr>
          <p:cNvSpPr/>
          <p:nvPr/>
        </p:nvSpPr>
        <p:spPr>
          <a:xfrm>
            <a:off x="619125" y="614363"/>
            <a:ext cx="207963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7E5AC5-4643-5F41-B0E2-1BEA1E3E4043}"/>
              </a:ext>
            </a:extLst>
          </p:cNvPr>
          <p:cNvCxnSpPr/>
          <p:nvPr/>
        </p:nvCxnSpPr>
        <p:spPr>
          <a:xfrm>
            <a:off x="619125" y="966788"/>
            <a:ext cx="11133138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5">
            <a:extLst>
              <a:ext uri="{FF2B5EF4-FFF2-40B4-BE49-F238E27FC236}">
                <a16:creationId xmlns:a16="http://schemas.microsoft.com/office/drawing/2014/main" id="{78016569-9889-D841-8E1D-2418CB59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14350"/>
            <a:ext cx="7664450" cy="8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Work-Life Balance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40-DE08-E24A-9CE1-369286AB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C75519A-BA16-FDAC-86E8-AB73A9A8EC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5226" y="942156"/>
            <a:ext cx="2463794" cy="2825750"/>
          </a:xfrm>
          <a:prstGeom prst="rect">
            <a:avLst/>
          </a:prstGeom>
        </p:spPr>
      </p:pic>
      <p:pic>
        <p:nvPicPr>
          <p:cNvPr id="10" name="Picture 9" descr="A picture containing text, person, indoor, people&#10;&#10;Description automatically generated">
            <a:extLst>
              <a:ext uri="{FF2B5EF4-FFF2-40B4-BE49-F238E27FC236}">
                <a16:creationId xmlns:a16="http://schemas.microsoft.com/office/drawing/2014/main" id="{D6EA7D10-1C05-6EC8-6BA4-192D114AC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414" y="1125648"/>
            <a:ext cx="2993840" cy="2245380"/>
          </a:xfrm>
          <a:prstGeom prst="rect">
            <a:avLst/>
          </a:prstGeom>
        </p:spPr>
      </p:pic>
      <p:pic>
        <p:nvPicPr>
          <p:cNvPr id="15" name="Picture 14" descr="A picture containing person, indoor, working&#10;&#10;Description automatically generated">
            <a:extLst>
              <a:ext uri="{FF2B5EF4-FFF2-40B4-BE49-F238E27FC236}">
                <a16:creationId xmlns:a16="http://schemas.microsoft.com/office/drawing/2014/main" id="{A8790DC5-EA63-D986-9043-1963A4F939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64452" y="1155028"/>
            <a:ext cx="2997191" cy="2844800"/>
          </a:xfrm>
          <a:prstGeom prst="rect">
            <a:avLst/>
          </a:prstGeom>
        </p:spPr>
      </p:pic>
      <p:pic>
        <p:nvPicPr>
          <p:cNvPr id="18" name="Picture 17" descr="A person in a hospital bed&#10;&#10;Description automatically generated with low confidence">
            <a:extLst>
              <a:ext uri="{FF2B5EF4-FFF2-40B4-BE49-F238E27FC236}">
                <a16:creationId xmlns:a16="http://schemas.microsoft.com/office/drawing/2014/main" id="{4DA802E3-6CD3-5D97-163B-DF23214176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84244" y="3716134"/>
            <a:ext cx="2466762" cy="2335645"/>
          </a:xfrm>
          <a:prstGeom prst="rect">
            <a:avLst/>
          </a:prstGeom>
        </p:spPr>
      </p:pic>
      <p:pic>
        <p:nvPicPr>
          <p:cNvPr id="22" name="Picture 21" descr="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67B6CF8F-B671-7277-F722-F7B3948D48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3662" y="3620673"/>
            <a:ext cx="2841093" cy="2130820"/>
          </a:xfrm>
          <a:prstGeom prst="rect">
            <a:avLst/>
          </a:prstGeom>
        </p:spPr>
      </p:pic>
      <p:pic>
        <p:nvPicPr>
          <p:cNvPr id="24" name="Picture 23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CC0FA2AA-8055-38B2-843B-C977211CAD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36530" y="3770914"/>
            <a:ext cx="2764653" cy="1928193"/>
          </a:xfrm>
          <a:prstGeom prst="rect">
            <a:avLst/>
          </a:prstGeom>
        </p:spPr>
      </p:pic>
      <p:pic>
        <p:nvPicPr>
          <p:cNvPr id="26" name="Picture 25" descr="Two people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4EBEAE30-E99C-175F-E26E-FD5702F8A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5398" y="3642750"/>
            <a:ext cx="2819400" cy="2114550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79CBB52-D113-CC1C-7973-8C88170E33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2338" y="3745320"/>
            <a:ext cx="3162689" cy="2372017"/>
          </a:xfrm>
          <a:prstGeom prst="rect">
            <a:avLst/>
          </a:prstGeom>
        </p:spPr>
      </p:pic>
      <p:pic>
        <p:nvPicPr>
          <p:cNvPr id="7" name="Picture 6" descr="A group of people sitting at a table under a tree&#10;&#10;Description automatically generated with medium confidence">
            <a:extLst>
              <a:ext uri="{FF2B5EF4-FFF2-40B4-BE49-F238E27FC236}">
                <a16:creationId xmlns:a16="http://schemas.microsoft.com/office/drawing/2014/main" id="{0691BE16-CEB7-DD36-7B90-968FD0C49E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960" y="1074497"/>
            <a:ext cx="3561067" cy="2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22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E7AB1D-F7A2-AE47-9753-687E65B558F9}"/>
              </a:ext>
            </a:extLst>
          </p:cNvPr>
          <p:cNvSpPr/>
          <p:nvPr/>
        </p:nvSpPr>
        <p:spPr>
          <a:xfrm>
            <a:off x="0" y="6329363"/>
            <a:ext cx="12190413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12" descr="NewLogo_wht.png">
            <a:extLst>
              <a:ext uri="{FF2B5EF4-FFF2-40B4-BE49-F238E27FC236}">
                <a16:creationId xmlns:a16="http://schemas.microsoft.com/office/drawing/2014/main" id="{87A9ED8B-80E6-2A44-8DE1-EA712FA8C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675" y="6367463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4498E-E78C-C248-98E6-3E80B716C4FA}"/>
              </a:ext>
            </a:extLst>
          </p:cNvPr>
          <p:cNvSpPr/>
          <p:nvPr/>
        </p:nvSpPr>
        <p:spPr>
          <a:xfrm>
            <a:off x="619125" y="614363"/>
            <a:ext cx="207963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7E5AC5-4643-5F41-B0E2-1BEA1E3E4043}"/>
              </a:ext>
            </a:extLst>
          </p:cNvPr>
          <p:cNvCxnSpPr/>
          <p:nvPr/>
        </p:nvCxnSpPr>
        <p:spPr>
          <a:xfrm>
            <a:off x="619125" y="966788"/>
            <a:ext cx="11133138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5">
            <a:extLst>
              <a:ext uri="{FF2B5EF4-FFF2-40B4-BE49-F238E27FC236}">
                <a16:creationId xmlns:a16="http://schemas.microsoft.com/office/drawing/2014/main" id="{78016569-9889-D841-8E1D-2418CB59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14350"/>
            <a:ext cx="7664450" cy="8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Questions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40-DE08-E24A-9CE1-369286AB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9" descr="E:\Downloads\Twitter_logo_blue_bird.png">
            <a:extLst>
              <a:ext uri="{FF2B5EF4-FFF2-40B4-BE49-F238E27FC236}">
                <a16:creationId xmlns:a16="http://schemas.microsoft.com/office/drawing/2014/main" id="{0A58F520-CFA6-EAF9-889C-8218EF80A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6204" y="3353496"/>
            <a:ext cx="681833" cy="60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D6D078-D364-83E5-597A-B5829E7C51E3}"/>
              </a:ext>
            </a:extLst>
          </p:cNvPr>
          <p:cNvSpPr txBox="1"/>
          <p:nvPr/>
        </p:nvSpPr>
        <p:spPr>
          <a:xfrm>
            <a:off x="2349500" y="3384878"/>
            <a:ext cx="608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@</a:t>
            </a:r>
            <a:r>
              <a:rPr lang="en-US" sz="2800" b="1" dirty="0" err="1">
                <a:latin typeface="Helvetica" pitchFamily="2" charset="0"/>
              </a:rPr>
              <a:t>UTSWNSResidency</a:t>
            </a:r>
            <a:endParaRPr lang="en-US" sz="28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201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>
            <a:extLst>
              <a:ext uri="{FF2B5EF4-FFF2-40B4-BE49-F238E27FC236}">
                <a16:creationId xmlns:a16="http://schemas.microsoft.com/office/drawing/2014/main" id="{ECF016E1-D6F7-8D45-A063-ABB1AE7B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092200"/>
            <a:ext cx="438030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Dallas is the 4</a:t>
            </a:r>
            <a:r>
              <a:rPr lang="en-US" altLang="en-US" sz="1600" b="1" baseline="30000" dirty="0">
                <a:latin typeface="Helvetica" pitchFamily="2" charset="0"/>
                <a:ea typeface="Helvetica" pitchFamily="2" charset="0"/>
                <a:cs typeface="Helvetica" pitchFamily="2" charset="0"/>
              </a:rPr>
              <a:t>th</a:t>
            </a: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 largest metropolitan city in the U.S. 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Home to 5 major league sports teams: Mavericks, Rangers, Cowboys, Stars and FC Dallas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Diverse and evolving food scene. Bon Appetite “Restaurant City of the Year” in 2019 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DFW is home to 24 Fortune 500 companies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Walking trails, bars and concerts 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2 major airports: Love Field (5 mins from UTSW/Parkland) and DFW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en-US" altLang="en-US" sz="14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en-US" altLang="en-US" sz="12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7F7F7F"/>
                </a:solidFill>
              </a:rPr>
              <a:t/>
            </a:r>
            <a:br>
              <a:rPr lang="en-US" altLang="en-US" sz="1400" dirty="0">
                <a:solidFill>
                  <a:srgbClr val="7F7F7F"/>
                </a:solidFill>
              </a:rPr>
            </a:br>
            <a:endParaRPr lang="en-US" altLang="en-US" sz="12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7AB1D-F7A2-AE47-9753-687E65B558F9}"/>
              </a:ext>
            </a:extLst>
          </p:cNvPr>
          <p:cNvSpPr/>
          <p:nvPr/>
        </p:nvSpPr>
        <p:spPr>
          <a:xfrm>
            <a:off x="0" y="6329363"/>
            <a:ext cx="12190413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12" descr="NewLogo_wht.png">
            <a:extLst>
              <a:ext uri="{FF2B5EF4-FFF2-40B4-BE49-F238E27FC236}">
                <a16:creationId xmlns:a16="http://schemas.microsoft.com/office/drawing/2014/main" id="{87A9ED8B-80E6-2A44-8DE1-EA712FA8C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675" y="6367463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4498E-E78C-C248-98E6-3E80B716C4FA}"/>
              </a:ext>
            </a:extLst>
          </p:cNvPr>
          <p:cNvSpPr/>
          <p:nvPr/>
        </p:nvSpPr>
        <p:spPr>
          <a:xfrm>
            <a:off x="619125" y="614363"/>
            <a:ext cx="207963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7E5AC5-4643-5F41-B0E2-1BEA1E3E4043}"/>
              </a:ext>
            </a:extLst>
          </p:cNvPr>
          <p:cNvCxnSpPr/>
          <p:nvPr/>
        </p:nvCxnSpPr>
        <p:spPr>
          <a:xfrm>
            <a:off x="619125" y="966788"/>
            <a:ext cx="11133138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5">
            <a:extLst>
              <a:ext uri="{FF2B5EF4-FFF2-40B4-BE49-F238E27FC236}">
                <a16:creationId xmlns:a16="http://schemas.microsoft.com/office/drawing/2014/main" id="{78016569-9889-D841-8E1D-2418CB59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14350"/>
            <a:ext cx="7664450" cy="8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Dallas Facts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40-DE08-E24A-9CE1-369286AB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26" name="Picture 2" descr="2,364 Dallas Skyline Stock Photos, Pictures &amp; Royalty-Free Images - iStock">
            <a:extLst>
              <a:ext uri="{FF2B5EF4-FFF2-40B4-BE49-F238E27FC236}">
                <a16:creationId xmlns:a16="http://schemas.microsoft.com/office/drawing/2014/main" id="{33107FAD-2900-ABC9-D5F9-3F2BA9762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7052" y="1237343"/>
            <a:ext cx="3465286" cy="231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vericks star Luka Doncic held back from confronting fan during heated  Game 2 loss vs. Suns - CBSSports.com">
            <a:extLst>
              <a:ext uri="{FF2B5EF4-FFF2-40B4-BE49-F238E27FC236}">
                <a16:creationId xmlns:a16="http://schemas.microsoft.com/office/drawing/2014/main" id="{D84DF0CD-226C-60C4-C2EF-B09791FC4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7051" y="3626605"/>
            <a:ext cx="3465287" cy="21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T&amp;T Stadium | Arlington, TX 76011">
            <a:extLst>
              <a:ext uri="{FF2B5EF4-FFF2-40B4-BE49-F238E27FC236}">
                <a16:creationId xmlns:a16="http://schemas.microsoft.com/office/drawing/2014/main" id="{7F1185BC-A370-1A2B-0D23-BA69B7D1D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9955" y="1246263"/>
            <a:ext cx="3467439" cy="231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ody of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EE63016F-E362-B1EE-C9CD-4AEDBA40ED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1"/>
          <a:stretch/>
        </p:blipFill>
        <p:spPr>
          <a:xfrm>
            <a:off x="8619955" y="3632048"/>
            <a:ext cx="3457469" cy="21772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>
            <a:extLst>
              <a:ext uri="{FF2B5EF4-FFF2-40B4-BE49-F238E27FC236}">
                <a16:creationId xmlns:a16="http://schemas.microsoft.com/office/drawing/2014/main" id="{3882935C-B39A-724F-821B-5254ADA2A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092200"/>
            <a:ext cx="111331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A0F9DF-3399-4841-A55C-64A9049511E3}"/>
              </a:ext>
            </a:extLst>
          </p:cNvPr>
          <p:cNvSpPr/>
          <p:nvPr/>
        </p:nvSpPr>
        <p:spPr>
          <a:xfrm>
            <a:off x="0" y="6329363"/>
            <a:ext cx="12190413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253657-1CEB-1240-830B-E8E905215138}"/>
              </a:ext>
            </a:extLst>
          </p:cNvPr>
          <p:cNvSpPr/>
          <p:nvPr/>
        </p:nvSpPr>
        <p:spPr>
          <a:xfrm>
            <a:off x="619125" y="614363"/>
            <a:ext cx="207963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377101-939A-7147-9D7D-012065350DB1}"/>
              </a:ext>
            </a:extLst>
          </p:cNvPr>
          <p:cNvCxnSpPr/>
          <p:nvPr/>
        </p:nvCxnSpPr>
        <p:spPr>
          <a:xfrm>
            <a:off x="619125" y="966788"/>
            <a:ext cx="11133138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98" name="TextBox 5">
            <a:extLst>
              <a:ext uri="{FF2B5EF4-FFF2-40B4-BE49-F238E27FC236}">
                <a16:creationId xmlns:a16="http://schemas.microsoft.com/office/drawing/2014/main" id="{BB80E0D9-D61D-7E49-9119-6956695EE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14350"/>
            <a:ext cx="7664450" cy="76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Rotation Sites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47A54-0F5A-154F-A0E0-33EB32099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" name="Picture 10" descr="NewLogo_wht.png">
            <a:extLst>
              <a:ext uri="{FF2B5EF4-FFF2-40B4-BE49-F238E27FC236}">
                <a16:creationId xmlns:a16="http://schemas.microsoft.com/office/drawing/2014/main" id="{7B014547-64B9-9C46-A54F-6EFA12A64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1307" y="6375400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B32B4F0F-7DF6-6E49-BA19-9E7B2E9E1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6068" y="6405217"/>
            <a:ext cx="1385785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Department of </a:t>
            </a:r>
          </a:p>
          <a:p>
            <a:pPr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Neurological Surgery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0FDDC7-15E5-7944-8B5D-346F49722AAE}"/>
              </a:ext>
            </a:extLst>
          </p:cNvPr>
          <p:cNvCxnSpPr/>
          <p:nvPr/>
        </p:nvCxnSpPr>
        <p:spPr>
          <a:xfrm>
            <a:off x="10847240" y="6457565"/>
            <a:ext cx="0" cy="27699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Zale Lipshy Hospital">
            <a:extLst>
              <a:ext uri="{FF2B5EF4-FFF2-40B4-BE49-F238E27FC236}">
                <a16:creationId xmlns:a16="http://schemas.microsoft.com/office/drawing/2014/main" id="{AC21E3F7-DE05-FB1C-2825-454DF5152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659" y="1285874"/>
            <a:ext cx="3580172" cy="24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A2D475-1AE0-FE02-A920-990759F69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454" y="1299649"/>
            <a:ext cx="3575504" cy="2438189"/>
          </a:xfrm>
          <a:prstGeom prst="rect">
            <a:avLst/>
          </a:prstGeom>
        </p:spPr>
      </p:pic>
      <p:pic>
        <p:nvPicPr>
          <p:cNvPr id="2050" name="Picture 2" descr="About Us | William P. Clements Jr. University Hospital | UT Southwestern  Medical Center">
            <a:extLst>
              <a:ext uri="{FF2B5EF4-FFF2-40B4-BE49-F238E27FC236}">
                <a16:creationId xmlns:a16="http://schemas.microsoft.com/office/drawing/2014/main" id="{80F8F8C2-989A-CC1F-D32C-E4AA745B8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659" y="3877690"/>
            <a:ext cx="3580172" cy="225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Children's Health Dallas Campus is home to the only academic healthcare  system in North Texas, dedicated to the complete care of children from  birth to age 18.">
            <a:extLst>
              <a:ext uri="{FF2B5EF4-FFF2-40B4-BE49-F238E27FC236}">
                <a16:creationId xmlns:a16="http://schemas.microsoft.com/office/drawing/2014/main" id="{65B598A9-2D44-4B4D-A769-61674ACE8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7454" y="3877690"/>
            <a:ext cx="3575504" cy="224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A7B04E3-04FD-3725-5CDE-3AA123A87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5873" y="1299649"/>
            <a:ext cx="3754889" cy="243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American Nurse Project: Texas Health Presbyterian Hospital Dallas">
            <a:extLst>
              <a:ext uri="{FF2B5EF4-FFF2-40B4-BE49-F238E27FC236}">
                <a16:creationId xmlns:a16="http://schemas.microsoft.com/office/drawing/2014/main" id="{334C8048-CBAB-883A-40FA-B6E1E322F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5873" y="3877690"/>
            <a:ext cx="3754889" cy="224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>
            <a:extLst>
              <a:ext uri="{FF2B5EF4-FFF2-40B4-BE49-F238E27FC236}">
                <a16:creationId xmlns:a16="http://schemas.microsoft.com/office/drawing/2014/main" id="{ECF016E1-D6F7-8D45-A063-ABB1AE7B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208299"/>
            <a:ext cx="438030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3 months of General Surgery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Trauma, SICU and VA 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6 months on Parkland NSGY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Mastery of bedside procedures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Management of floor and ICU patients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In-house call and clinic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OR exposure: positioning, pinning, closure, etc.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3 months on NCC/Vascular Service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 b="1" dirty="0">
                <a:latin typeface="Helvetica" pitchFamily="2" charset="0"/>
              </a:rPr>
              <a:t>ICU management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 b="1" dirty="0">
                <a:latin typeface="Helvetica" pitchFamily="2" charset="0"/>
              </a:rPr>
              <a:t>Airway management,  arterial line, central line </a:t>
            </a:r>
            <a:r>
              <a:rPr lang="en-US" altLang="en-US" sz="1000" dirty="0">
                <a:solidFill>
                  <a:srgbClr val="7F7F7F"/>
                </a:solidFill>
              </a:rPr>
              <a:t/>
            </a:r>
            <a:br>
              <a:rPr lang="en-US" altLang="en-US" sz="1000" dirty="0">
                <a:solidFill>
                  <a:srgbClr val="7F7F7F"/>
                </a:solidFill>
              </a:rPr>
            </a:br>
            <a:endParaRPr lang="en-US" altLang="en-US" sz="8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7AB1D-F7A2-AE47-9753-687E65B558F9}"/>
              </a:ext>
            </a:extLst>
          </p:cNvPr>
          <p:cNvSpPr/>
          <p:nvPr/>
        </p:nvSpPr>
        <p:spPr>
          <a:xfrm>
            <a:off x="0" y="6329363"/>
            <a:ext cx="12190413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12" descr="NewLogo_wht.png">
            <a:extLst>
              <a:ext uri="{FF2B5EF4-FFF2-40B4-BE49-F238E27FC236}">
                <a16:creationId xmlns:a16="http://schemas.microsoft.com/office/drawing/2014/main" id="{87A9ED8B-80E6-2A44-8DE1-EA712FA8C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675" y="6367463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4498E-E78C-C248-98E6-3E80B716C4FA}"/>
              </a:ext>
            </a:extLst>
          </p:cNvPr>
          <p:cNvSpPr/>
          <p:nvPr/>
        </p:nvSpPr>
        <p:spPr>
          <a:xfrm>
            <a:off x="619125" y="614363"/>
            <a:ext cx="207963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7E5AC5-4643-5F41-B0E2-1BEA1E3E4043}"/>
              </a:ext>
            </a:extLst>
          </p:cNvPr>
          <p:cNvCxnSpPr/>
          <p:nvPr/>
        </p:nvCxnSpPr>
        <p:spPr>
          <a:xfrm>
            <a:off x="619125" y="966788"/>
            <a:ext cx="11133138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5">
            <a:extLst>
              <a:ext uri="{FF2B5EF4-FFF2-40B4-BE49-F238E27FC236}">
                <a16:creationId xmlns:a16="http://schemas.microsoft.com/office/drawing/2014/main" id="{78016569-9889-D841-8E1D-2418CB59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14350"/>
            <a:ext cx="7664450" cy="8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Intern Year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40-DE08-E24A-9CE1-369286AB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5E58AD-2854-4C5A-0B9F-04A033816142}"/>
              </a:ext>
            </a:extLst>
          </p:cNvPr>
          <p:cNvSpPr/>
          <p:nvPr/>
        </p:nvSpPr>
        <p:spPr>
          <a:xfrm>
            <a:off x="9708880" y="1062035"/>
            <a:ext cx="2258052" cy="305559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0ADB61-716E-F3FE-813E-2239368F64E4}"/>
              </a:ext>
            </a:extLst>
          </p:cNvPr>
          <p:cNvSpPr/>
          <p:nvPr/>
        </p:nvSpPr>
        <p:spPr>
          <a:xfrm>
            <a:off x="6185694" y="1062035"/>
            <a:ext cx="2251305" cy="295080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61779E-5705-CE3B-C4DC-CF25497A1093}"/>
              </a:ext>
            </a:extLst>
          </p:cNvPr>
          <p:cNvSpPr/>
          <p:nvPr/>
        </p:nvSpPr>
        <p:spPr>
          <a:xfrm>
            <a:off x="7919792" y="3326160"/>
            <a:ext cx="2251305" cy="2950809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26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>
            <a:extLst>
              <a:ext uri="{FF2B5EF4-FFF2-40B4-BE49-F238E27FC236}">
                <a16:creationId xmlns:a16="http://schemas.microsoft.com/office/drawing/2014/main" id="{ECF016E1-D6F7-8D45-A063-ABB1AE7B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208298"/>
            <a:ext cx="4929982" cy="457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6 months on Vascular/Functional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OR daily as first-assist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Cases e.g. ATL, low-grade AVM, DBS, LITT, HIFU, peripheral nerve, IR cases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Operate with Dr. </a:t>
            </a:r>
            <a:r>
              <a:rPr lang="en-US" altLang="en-US" sz="1600" b="1" dirty="0" err="1">
                <a:latin typeface="Helvetica" pitchFamily="2" charset="0"/>
                <a:ea typeface="Helvetica" pitchFamily="2" charset="0"/>
                <a:cs typeface="Helvetica" pitchFamily="2" charset="0"/>
              </a:rPr>
              <a:t>Pouratian</a:t>
            </a: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Home call 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6 months on Parkland NSGY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OR daily as first-assist with Chief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Present at Spine, Vascular and Tumor conference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Manage service </a:t>
            </a:r>
          </a:p>
          <a:p>
            <a:pPr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en-US" sz="1000" dirty="0">
                <a:solidFill>
                  <a:srgbClr val="7F7F7F"/>
                </a:solidFill>
              </a:rPr>
              <a:t/>
            </a:r>
            <a:br>
              <a:rPr lang="en-US" altLang="en-US" sz="1000" dirty="0">
                <a:solidFill>
                  <a:srgbClr val="7F7F7F"/>
                </a:solidFill>
              </a:rPr>
            </a:br>
            <a:endParaRPr lang="en-US" altLang="en-US" sz="8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7AB1D-F7A2-AE47-9753-687E65B558F9}"/>
              </a:ext>
            </a:extLst>
          </p:cNvPr>
          <p:cNvSpPr/>
          <p:nvPr/>
        </p:nvSpPr>
        <p:spPr>
          <a:xfrm>
            <a:off x="0" y="6329363"/>
            <a:ext cx="12190413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12" descr="NewLogo_wht.png">
            <a:extLst>
              <a:ext uri="{FF2B5EF4-FFF2-40B4-BE49-F238E27FC236}">
                <a16:creationId xmlns:a16="http://schemas.microsoft.com/office/drawing/2014/main" id="{87A9ED8B-80E6-2A44-8DE1-EA712FA8C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675" y="6367463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4498E-E78C-C248-98E6-3E80B716C4FA}"/>
              </a:ext>
            </a:extLst>
          </p:cNvPr>
          <p:cNvSpPr/>
          <p:nvPr/>
        </p:nvSpPr>
        <p:spPr>
          <a:xfrm>
            <a:off x="619125" y="614363"/>
            <a:ext cx="207963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7E5AC5-4643-5F41-B0E2-1BEA1E3E4043}"/>
              </a:ext>
            </a:extLst>
          </p:cNvPr>
          <p:cNvCxnSpPr/>
          <p:nvPr/>
        </p:nvCxnSpPr>
        <p:spPr>
          <a:xfrm>
            <a:off x="619125" y="966788"/>
            <a:ext cx="11133138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5">
            <a:extLst>
              <a:ext uri="{FF2B5EF4-FFF2-40B4-BE49-F238E27FC236}">
                <a16:creationId xmlns:a16="http://schemas.microsoft.com/office/drawing/2014/main" id="{78016569-9889-D841-8E1D-2418CB59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14350"/>
            <a:ext cx="7664450" cy="8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PGY-2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40-DE08-E24A-9CE1-369286AB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5E58AD-2854-4C5A-0B9F-04A033816142}"/>
              </a:ext>
            </a:extLst>
          </p:cNvPr>
          <p:cNvSpPr/>
          <p:nvPr/>
        </p:nvSpPr>
        <p:spPr>
          <a:xfrm>
            <a:off x="9494211" y="2072293"/>
            <a:ext cx="2258052" cy="305559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0ADB61-716E-F3FE-813E-2239368F64E4}"/>
              </a:ext>
            </a:extLst>
          </p:cNvPr>
          <p:cNvSpPr/>
          <p:nvPr/>
        </p:nvSpPr>
        <p:spPr>
          <a:xfrm>
            <a:off x="6642894" y="2071959"/>
            <a:ext cx="2251305" cy="2950809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20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>
            <a:extLst>
              <a:ext uri="{FF2B5EF4-FFF2-40B4-BE49-F238E27FC236}">
                <a16:creationId xmlns:a16="http://schemas.microsoft.com/office/drawing/2014/main" id="{ECF016E1-D6F7-8D45-A063-ABB1AE7B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208299"/>
            <a:ext cx="438030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6 months at THD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No chief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First-assist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Manage service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Home call and moonlighting 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6 months at Children’s Hospital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No chief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First-assist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Manage service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Home call</a:t>
            </a:r>
          </a:p>
          <a:p>
            <a:pPr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en-US" sz="1000" dirty="0">
                <a:solidFill>
                  <a:srgbClr val="7F7F7F"/>
                </a:solidFill>
              </a:rPr>
              <a:t/>
            </a:r>
            <a:br>
              <a:rPr lang="en-US" altLang="en-US" sz="1000" dirty="0">
                <a:solidFill>
                  <a:srgbClr val="7F7F7F"/>
                </a:solidFill>
              </a:rPr>
            </a:br>
            <a:endParaRPr lang="en-US" altLang="en-US" sz="8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7AB1D-F7A2-AE47-9753-687E65B558F9}"/>
              </a:ext>
            </a:extLst>
          </p:cNvPr>
          <p:cNvSpPr/>
          <p:nvPr/>
        </p:nvSpPr>
        <p:spPr>
          <a:xfrm>
            <a:off x="0" y="6329363"/>
            <a:ext cx="12190413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12" descr="NewLogo_wht.png">
            <a:extLst>
              <a:ext uri="{FF2B5EF4-FFF2-40B4-BE49-F238E27FC236}">
                <a16:creationId xmlns:a16="http://schemas.microsoft.com/office/drawing/2014/main" id="{87A9ED8B-80E6-2A44-8DE1-EA712FA8C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675" y="6367463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4498E-E78C-C248-98E6-3E80B716C4FA}"/>
              </a:ext>
            </a:extLst>
          </p:cNvPr>
          <p:cNvSpPr/>
          <p:nvPr/>
        </p:nvSpPr>
        <p:spPr>
          <a:xfrm>
            <a:off x="619125" y="614363"/>
            <a:ext cx="207963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7E5AC5-4643-5F41-B0E2-1BEA1E3E4043}"/>
              </a:ext>
            </a:extLst>
          </p:cNvPr>
          <p:cNvCxnSpPr/>
          <p:nvPr/>
        </p:nvCxnSpPr>
        <p:spPr>
          <a:xfrm>
            <a:off x="619125" y="966788"/>
            <a:ext cx="11133138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5">
            <a:extLst>
              <a:ext uri="{FF2B5EF4-FFF2-40B4-BE49-F238E27FC236}">
                <a16:creationId xmlns:a16="http://schemas.microsoft.com/office/drawing/2014/main" id="{78016569-9889-D841-8E1D-2418CB59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14350"/>
            <a:ext cx="7664450" cy="8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PGY-3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40-DE08-E24A-9CE1-369286AB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5E58AD-2854-4C5A-0B9F-04A033816142}"/>
              </a:ext>
            </a:extLst>
          </p:cNvPr>
          <p:cNvSpPr/>
          <p:nvPr/>
        </p:nvSpPr>
        <p:spPr>
          <a:xfrm>
            <a:off x="9494211" y="2072293"/>
            <a:ext cx="2258052" cy="305559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0ADB61-716E-F3FE-813E-2239368F64E4}"/>
              </a:ext>
            </a:extLst>
          </p:cNvPr>
          <p:cNvSpPr/>
          <p:nvPr/>
        </p:nvSpPr>
        <p:spPr>
          <a:xfrm>
            <a:off x="6642894" y="2071959"/>
            <a:ext cx="2251305" cy="2950809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4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>
            <a:extLst>
              <a:ext uri="{FF2B5EF4-FFF2-40B4-BE49-F238E27FC236}">
                <a16:creationId xmlns:a16="http://schemas.microsoft.com/office/drawing/2014/main" id="{ECF016E1-D6F7-8D45-A063-ABB1AE7B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208299"/>
            <a:ext cx="438030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Exploratory Year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Bench, clinical or translational research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Advanced degree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Mentorship to tailor career pursuits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Infrequent home call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No publication obligation</a:t>
            </a:r>
          </a:p>
          <a:p>
            <a:pPr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en-US" sz="1000" dirty="0">
                <a:solidFill>
                  <a:srgbClr val="7F7F7F"/>
                </a:solidFill>
              </a:rPr>
              <a:t/>
            </a:r>
            <a:br>
              <a:rPr lang="en-US" altLang="en-US" sz="1000" dirty="0">
                <a:solidFill>
                  <a:srgbClr val="7F7F7F"/>
                </a:solidFill>
              </a:rPr>
            </a:br>
            <a:endParaRPr lang="en-US" altLang="en-US" sz="8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7AB1D-F7A2-AE47-9753-687E65B558F9}"/>
              </a:ext>
            </a:extLst>
          </p:cNvPr>
          <p:cNvSpPr/>
          <p:nvPr/>
        </p:nvSpPr>
        <p:spPr>
          <a:xfrm>
            <a:off x="0" y="6329363"/>
            <a:ext cx="12190413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12" descr="NewLogo_wht.png">
            <a:extLst>
              <a:ext uri="{FF2B5EF4-FFF2-40B4-BE49-F238E27FC236}">
                <a16:creationId xmlns:a16="http://schemas.microsoft.com/office/drawing/2014/main" id="{87A9ED8B-80E6-2A44-8DE1-EA712FA8C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675" y="6367463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4498E-E78C-C248-98E6-3E80B716C4FA}"/>
              </a:ext>
            </a:extLst>
          </p:cNvPr>
          <p:cNvSpPr/>
          <p:nvPr/>
        </p:nvSpPr>
        <p:spPr>
          <a:xfrm>
            <a:off x="619125" y="614363"/>
            <a:ext cx="207963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7E5AC5-4643-5F41-B0E2-1BEA1E3E4043}"/>
              </a:ext>
            </a:extLst>
          </p:cNvPr>
          <p:cNvCxnSpPr/>
          <p:nvPr/>
        </p:nvCxnSpPr>
        <p:spPr>
          <a:xfrm>
            <a:off x="619125" y="966788"/>
            <a:ext cx="11133138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5">
            <a:extLst>
              <a:ext uri="{FF2B5EF4-FFF2-40B4-BE49-F238E27FC236}">
                <a16:creationId xmlns:a16="http://schemas.microsoft.com/office/drawing/2014/main" id="{78016569-9889-D841-8E1D-2418CB59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14350"/>
            <a:ext cx="7664450" cy="8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PGY-4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40-DE08-E24A-9CE1-369286AB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5E58AD-2854-4C5A-0B9F-04A033816142}"/>
              </a:ext>
            </a:extLst>
          </p:cNvPr>
          <p:cNvSpPr/>
          <p:nvPr/>
        </p:nvSpPr>
        <p:spPr>
          <a:xfrm>
            <a:off x="9494211" y="2072293"/>
            <a:ext cx="2258052" cy="305559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0ADB61-716E-F3FE-813E-2239368F64E4}"/>
              </a:ext>
            </a:extLst>
          </p:cNvPr>
          <p:cNvSpPr/>
          <p:nvPr/>
        </p:nvSpPr>
        <p:spPr>
          <a:xfrm>
            <a:off x="6642894" y="2071959"/>
            <a:ext cx="2251305" cy="2950809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86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>
            <a:extLst>
              <a:ext uri="{FF2B5EF4-FFF2-40B4-BE49-F238E27FC236}">
                <a16:creationId xmlns:a16="http://schemas.microsoft.com/office/drawing/2014/main" id="{ECF016E1-D6F7-8D45-A063-ABB1AE7B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208299"/>
            <a:ext cx="438030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Spine Service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Complex spine deformities, intradural tumors, ACDF, ALIF, TLIF, etc.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Tumor service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Complex skull base cases, insular gliomas, meningiomas, GKRS and etc.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en-US" altLang="en-US" sz="16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en-US" sz="1000" dirty="0">
                <a:solidFill>
                  <a:srgbClr val="7F7F7F"/>
                </a:solidFill>
              </a:rPr>
              <a:t/>
            </a:r>
            <a:br>
              <a:rPr lang="en-US" altLang="en-US" sz="1000" dirty="0">
                <a:solidFill>
                  <a:srgbClr val="7F7F7F"/>
                </a:solidFill>
              </a:rPr>
            </a:br>
            <a:endParaRPr lang="en-US" altLang="en-US" sz="8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7AB1D-F7A2-AE47-9753-687E65B558F9}"/>
              </a:ext>
            </a:extLst>
          </p:cNvPr>
          <p:cNvSpPr/>
          <p:nvPr/>
        </p:nvSpPr>
        <p:spPr>
          <a:xfrm>
            <a:off x="0" y="6329363"/>
            <a:ext cx="12190413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12" descr="NewLogo_wht.png">
            <a:extLst>
              <a:ext uri="{FF2B5EF4-FFF2-40B4-BE49-F238E27FC236}">
                <a16:creationId xmlns:a16="http://schemas.microsoft.com/office/drawing/2014/main" id="{87A9ED8B-80E6-2A44-8DE1-EA712FA8C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675" y="6367463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4498E-E78C-C248-98E6-3E80B716C4FA}"/>
              </a:ext>
            </a:extLst>
          </p:cNvPr>
          <p:cNvSpPr/>
          <p:nvPr/>
        </p:nvSpPr>
        <p:spPr>
          <a:xfrm>
            <a:off x="619125" y="614363"/>
            <a:ext cx="207963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7E5AC5-4643-5F41-B0E2-1BEA1E3E4043}"/>
              </a:ext>
            </a:extLst>
          </p:cNvPr>
          <p:cNvCxnSpPr/>
          <p:nvPr/>
        </p:nvCxnSpPr>
        <p:spPr>
          <a:xfrm>
            <a:off x="619125" y="966788"/>
            <a:ext cx="11133138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5">
            <a:extLst>
              <a:ext uri="{FF2B5EF4-FFF2-40B4-BE49-F238E27FC236}">
                <a16:creationId xmlns:a16="http://schemas.microsoft.com/office/drawing/2014/main" id="{78016569-9889-D841-8E1D-2418CB59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14350"/>
            <a:ext cx="7664450" cy="8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PGY-5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40-DE08-E24A-9CE1-369286AB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5E58AD-2854-4C5A-0B9F-04A033816142}"/>
              </a:ext>
            </a:extLst>
          </p:cNvPr>
          <p:cNvSpPr/>
          <p:nvPr/>
        </p:nvSpPr>
        <p:spPr>
          <a:xfrm>
            <a:off x="9494211" y="2072293"/>
            <a:ext cx="2258052" cy="305559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0ADB61-716E-F3FE-813E-2239368F64E4}"/>
              </a:ext>
            </a:extLst>
          </p:cNvPr>
          <p:cNvSpPr/>
          <p:nvPr/>
        </p:nvSpPr>
        <p:spPr>
          <a:xfrm>
            <a:off x="6642894" y="2071959"/>
            <a:ext cx="2251305" cy="295080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53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>
            <a:extLst>
              <a:ext uri="{FF2B5EF4-FFF2-40B4-BE49-F238E27FC236}">
                <a16:creationId xmlns:a16="http://schemas.microsoft.com/office/drawing/2014/main" id="{ECF016E1-D6F7-8D45-A063-ABB1AE7B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208299"/>
            <a:ext cx="438030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Parkland Chief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Primary surgeon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Management from clinic-to-OR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Vascular Chief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Surgical management of cerebrovascular disease (e.g. open aneurysm treatment, AVM, AVF, IR, etc.)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VA Chief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200" b="1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Complex spine deformities, intradural tumors, ACDF, ALIF, TLIF, etc.</a:t>
            </a:r>
          </a:p>
          <a:p>
            <a:pPr marL="285750" indent="-285750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000" b="1" dirty="0">
                <a:latin typeface="Helvetica" pitchFamily="2" charset="0"/>
                <a:ea typeface="Helvetica" pitchFamily="2" charset="0"/>
                <a:cs typeface="Helvetica" pitchFamily="2" charset="0"/>
              </a:rPr>
              <a:t>Tumor Chief 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200" b="1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Complex skull base cases, insular gliomas, meningiomas, GKRS and etc.</a:t>
            </a: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en-US" altLang="en-US" sz="16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 marL="285750">
              <a:lnSpc>
                <a:spcPct val="140000"/>
              </a:lnSpc>
              <a:spcBef>
                <a:spcPct val="0"/>
              </a:spcBef>
              <a:buNone/>
            </a:pPr>
            <a:endParaRPr lang="en-US" altLang="en-US" sz="20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 marL="10287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en-US" altLang="en-US" sz="1600" b="1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en-US" sz="1000" dirty="0">
                <a:solidFill>
                  <a:srgbClr val="7F7F7F"/>
                </a:solidFill>
              </a:rPr>
              <a:t/>
            </a:r>
            <a:br>
              <a:rPr lang="en-US" altLang="en-US" sz="1000" dirty="0">
                <a:solidFill>
                  <a:srgbClr val="7F7F7F"/>
                </a:solidFill>
              </a:rPr>
            </a:br>
            <a:endParaRPr lang="en-US" altLang="en-US" sz="8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7AB1D-F7A2-AE47-9753-687E65B558F9}"/>
              </a:ext>
            </a:extLst>
          </p:cNvPr>
          <p:cNvSpPr/>
          <p:nvPr/>
        </p:nvSpPr>
        <p:spPr>
          <a:xfrm>
            <a:off x="0" y="6329363"/>
            <a:ext cx="12190413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12" descr="NewLogo_wht.png">
            <a:extLst>
              <a:ext uri="{FF2B5EF4-FFF2-40B4-BE49-F238E27FC236}">
                <a16:creationId xmlns:a16="http://schemas.microsoft.com/office/drawing/2014/main" id="{87A9ED8B-80E6-2A44-8DE1-EA712FA8C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675" y="6367463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4498E-E78C-C248-98E6-3E80B716C4FA}"/>
              </a:ext>
            </a:extLst>
          </p:cNvPr>
          <p:cNvSpPr/>
          <p:nvPr/>
        </p:nvSpPr>
        <p:spPr>
          <a:xfrm>
            <a:off x="619125" y="614363"/>
            <a:ext cx="207963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7E5AC5-4643-5F41-B0E2-1BEA1E3E4043}"/>
              </a:ext>
            </a:extLst>
          </p:cNvPr>
          <p:cNvCxnSpPr/>
          <p:nvPr/>
        </p:nvCxnSpPr>
        <p:spPr>
          <a:xfrm>
            <a:off x="619125" y="966788"/>
            <a:ext cx="11133138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5">
            <a:extLst>
              <a:ext uri="{FF2B5EF4-FFF2-40B4-BE49-F238E27FC236}">
                <a16:creationId xmlns:a16="http://schemas.microsoft.com/office/drawing/2014/main" id="{78016569-9889-D841-8E1D-2418CB59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14350"/>
            <a:ext cx="7664450" cy="8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PGY-6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40-DE08-E24A-9CE1-369286AB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4FEB6-9669-C446-B6EC-45F8BFECBDD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5E58AD-2854-4C5A-0B9F-04A033816142}"/>
              </a:ext>
            </a:extLst>
          </p:cNvPr>
          <p:cNvSpPr/>
          <p:nvPr/>
        </p:nvSpPr>
        <p:spPr>
          <a:xfrm>
            <a:off x="9684232" y="1081198"/>
            <a:ext cx="2258052" cy="305559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0ADB61-716E-F3FE-813E-2239368F64E4}"/>
              </a:ext>
            </a:extLst>
          </p:cNvPr>
          <p:cNvSpPr/>
          <p:nvPr/>
        </p:nvSpPr>
        <p:spPr>
          <a:xfrm>
            <a:off x="6141328" y="1123025"/>
            <a:ext cx="2251305" cy="2950809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325BDC4-CA58-7099-B2B7-54A96D69CD14}"/>
              </a:ext>
            </a:extLst>
          </p:cNvPr>
          <p:cNvSpPr/>
          <p:nvPr/>
        </p:nvSpPr>
        <p:spPr>
          <a:xfrm>
            <a:off x="7943716" y="3222318"/>
            <a:ext cx="2251305" cy="2950809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90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-template3-16x9" id="{E3D5FE26-27C2-EC4C-918A-C539B87F22B2}" vid="{FE813805-805B-4B43-9656-7A27C1F4E4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1335</TotalTime>
  <Words>610</Words>
  <Application>Microsoft Office PowerPoint</Application>
  <PresentationFormat>Widescreen</PresentationFormat>
  <Paragraphs>188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Calibri</vt:lpstr>
      <vt:lpstr>Helvetica</vt:lpstr>
      <vt:lpstr>Helvetica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Traylor</dc:creator>
  <cp:lastModifiedBy>Vishal Patel</cp:lastModifiedBy>
  <cp:revision>36</cp:revision>
  <cp:lastPrinted>2014-09-30T17:03:50Z</cp:lastPrinted>
  <dcterms:created xsi:type="dcterms:W3CDTF">2020-09-18T14:16:55Z</dcterms:created>
  <dcterms:modified xsi:type="dcterms:W3CDTF">2023-07-24T21:16:17Z</dcterms:modified>
</cp:coreProperties>
</file>