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0" r:id="rId2"/>
  </p:sldMasterIdLst>
  <p:notesMasterIdLst>
    <p:notesMasterId r:id="rId35"/>
  </p:notesMasterIdLst>
  <p:sldIdLst>
    <p:sldId id="404" r:id="rId3"/>
    <p:sldId id="560" r:id="rId4"/>
    <p:sldId id="544" r:id="rId5"/>
    <p:sldId id="270" r:id="rId6"/>
    <p:sldId id="567" r:id="rId7"/>
    <p:sldId id="313" r:id="rId8"/>
    <p:sldId id="296" r:id="rId9"/>
    <p:sldId id="569" r:id="rId10"/>
    <p:sldId id="323" r:id="rId11"/>
    <p:sldId id="568" r:id="rId12"/>
    <p:sldId id="570" r:id="rId13"/>
    <p:sldId id="579" r:id="rId14"/>
    <p:sldId id="572" r:id="rId15"/>
    <p:sldId id="574" r:id="rId16"/>
    <p:sldId id="575" r:id="rId17"/>
    <p:sldId id="576" r:id="rId18"/>
    <p:sldId id="577" r:id="rId19"/>
    <p:sldId id="578" r:id="rId20"/>
    <p:sldId id="573" r:id="rId21"/>
    <p:sldId id="534" r:id="rId22"/>
    <p:sldId id="535" r:id="rId23"/>
    <p:sldId id="536" r:id="rId24"/>
    <p:sldId id="537" r:id="rId25"/>
    <p:sldId id="538" r:id="rId26"/>
    <p:sldId id="542" r:id="rId27"/>
    <p:sldId id="258" r:id="rId28"/>
    <p:sldId id="448" r:id="rId29"/>
    <p:sldId id="389" r:id="rId30"/>
    <p:sldId id="548" r:id="rId31"/>
    <p:sldId id="565" r:id="rId32"/>
    <p:sldId id="566" r:id="rId33"/>
    <p:sldId id="57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rren Selman" initials="W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20" autoAdjust="0"/>
    <p:restoredTop sz="86438"/>
  </p:normalViewPr>
  <p:slideViewPr>
    <p:cSldViewPr snapToGrid="0" snapToObjects="1" showGuides="1">
      <p:cViewPr varScale="1">
        <p:scale>
          <a:sx n="100" d="100"/>
          <a:sy n="100" d="100"/>
        </p:scale>
        <p:origin x="2400" y="160"/>
      </p:cViewPr>
      <p:guideLst>
        <p:guide orient="horz" pos="2208"/>
        <p:guide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A9193-428C-5142-B4B5-1DF01B758F54}" type="datetimeFigureOut">
              <a:rPr lang="en-US" smtClean="0"/>
              <a:t>7/3/23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30753-31C3-C447-8BAF-5322D42EB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33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69B5C-BD68-4ED8-AAC8-67C23D400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44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2785B-5155-4F5D-8DEC-BBB57D16CE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1032 beds; 138M for 144 research studies</a:t>
            </a:r>
          </a:p>
        </p:txBody>
      </p:sp>
    </p:spTree>
    <p:extLst>
      <p:ext uri="{BB962C8B-B14F-4D97-AF65-F5344CB8AC3E}">
        <p14:creationId xmlns:p14="http://schemas.microsoft.com/office/powerpoint/2010/main" val="240062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92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136525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0013" y="1462088"/>
            <a:ext cx="7772400" cy="4114800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7014" y="6507163"/>
            <a:ext cx="117951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45E1EB-1AF5-485F-BD74-794CB19A46D3}" type="datetimeFigureOut">
              <a:rPr lang="en-US" sz="2400" smtClean="0">
                <a:solidFill>
                  <a:srgbClr val="000000"/>
                </a:solidFill>
                <a:ea typeface="ＭＳ Ｐゴシック" pitchFamily="-6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7/3/23</a:t>
            </a:fld>
            <a:endParaRPr lang="en-US" sz="2400" dirty="0">
              <a:solidFill>
                <a:srgbClr val="000000"/>
              </a:solidFill>
              <a:ea typeface="ＭＳ Ｐゴシック" pitchFamily="-6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5588" y="6507163"/>
            <a:ext cx="617061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2" y="6507163"/>
            <a:ext cx="1057275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C048768-A560-4CCA-97CC-AF53651850BF}" type="slidenum">
              <a:rPr lang="en-US" sz="2400" smtClean="0">
                <a:solidFill>
                  <a:srgbClr val="000000"/>
                </a:solidFill>
                <a:ea typeface="ＭＳ Ｐゴシック" pitchFamily="-6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000000"/>
              </a:solidFill>
              <a:ea typeface="ＭＳ Ｐゴシック" pitchFamily="-64" charset="-128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5626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pitchFamily="-64" charset="-128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itl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235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itl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 useBgFill="1"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74838"/>
            <a:ext cx="8229600" cy="452596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8" descr="Nilogo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 descr="UnivLogo_Black.gif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15"/>
          <a:stretch>
            <a:fillRect/>
          </a:stretch>
        </p:blipFill>
        <p:spPr bwMode="auto">
          <a:xfrm>
            <a:off x="6858000" y="76200"/>
            <a:ext cx="18288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2" descr="UnivLogo_Black.gif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209"/>
          <a:stretch>
            <a:fillRect/>
          </a:stretch>
        </p:blipFill>
        <p:spPr bwMode="auto">
          <a:xfrm>
            <a:off x="8747127" y="26988"/>
            <a:ext cx="3968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6544061"/>
            <a:ext cx="9144000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pitchFamily="-64" charset="-128"/>
              </a:rPr>
              <a:t>University Hospitals Cleveland Medical Center Department of Neurological Surgery</a:t>
            </a:r>
          </a:p>
        </p:txBody>
      </p:sp>
    </p:spTree>
    <p:extLst>
      <p:ext uri="{BB962C8B-B14F-4D97-AF65-F5344CB8AC3E}">
        <p14:creationId xmlns:p14="http://schemas.microsoft.com/office/powerpoint/2010/main" val="38144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pitchFamily="-108" charset="0"/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pitchFamily="-108" charset="0"/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pitchFamily="-108" charset="0"/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pitchFamily="-108" charset="0"/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481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0.jpeg"/><Relationship Id="rId7" Type="http://schemas.openxmlformats.org/officeDocument/2006/relationships/image" Target="../media/image17.jpeg"/><Relationship Id="rId12" Type="http://schemas.openxmlformats.org/officeDocument/2006/relationships/image" Target="../media/image20.jpeg"/><Relationship Id="rId17" Type="http://schemas.openxmlformats.org/officeDocument/2006/relationships/image" Target="../media/image25.jpg"/><Relationship Id="rId2" Type="http://schemas.openxmlformats.org/officeDocument/2006/relationships/image" Target="../media/image11.jpeg"/><Relationship Id="rId1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12.jpg"/><Relationship Id="rId5" Type="http://schemas.openxmlformats.org/officeDocument/2006/relationships/image" Target="../media/image15.jpeg"/><Relationship Id="rId15" Type="http://schemas.openxmlformats.org/officeDocument/2006/relationships/image" Target="../media/image23.jpeg"/><Relationship Id="rId10" Type="http://schemas.openxmlformats.org/officeDocument/2006/relationships/image" Target="../media/image19.jpg"/><Relationship Id="rId4" Type="http://schemas.openxmlformats.org/officeDocument/2006/relationships/image" Target="../media/image14.jpeg"/><Relationship Id="rId9" Type="http://schemas.openxmlformats.org/officeDocument/2006/relationships/image" Target="../media/image13.png"/><Relationship Id="rId1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419600" y="3657600"/>
            <a:ext cx="60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5715000" y="3886200"/>
            <a:ext cx="60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620000" y="4114800"/>
            <a:ext cx="60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low.png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048000" y="2590800"/>
            <a:ext cx="835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low.png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971800" y="3505200"/>
            <a:ext cx="835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438400" y="2743200"/>
            <a:ext cx="60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1752600" y="2514600"/>
            <a:ext cx="60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057400" y="3886200"/>
            <a:ext cx="60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191000" y="4114800"/>
            <a:ext cx="60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1295400" y="4495800"/>
            <a:ext cx="60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5184775" y="4651375"/>
            <a:ext cx="60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048000" y="2209800"/>
            <a:ext cx="835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505200" y="2514600"/>
            <a:ext cx="835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648200" y="1905000"/>
            <a:ext cx="835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glow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974975" y="1219200"/>
            <a:ext cx="835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mainTit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90600"/>
            <a:ext cx="914400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4"/>
          <p:cNvSpPr txBox="1"/>
          <p:nvPr/>
        </p:nvSpPr>
        <p:spPr>
          <a:xfrm>
            <a:off x="914400" y="5759450"/>
            <a:ext cx="8153400" cy="488950"/>
          </a:xfrm>
          <a:prstGeom prst="rect">
            <a:avLst/>
          </a:prstGeom>
          <a:noFill/>
          <a:effectLst>
            <a:outerShdw blurRad="88900" dir="1800000" algn="tl" rotWithShape="0">
              <a:schemeClr val="tx1">
                <a:alpha val="25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ＭＳ Ｐゴシック"/>
                <a:cs typeface="+mn-cs"/>
              </a:rPr>
              <a:t>Advancing the Vision of the Neurological Institute</a:t>
            </a:r>
          </a:p>
        </p:txBody>
      </p:sp>
      <p:sp>
        <p:nvSpPr>
          <p:cNvPr id="20499" name="TextBox 6"/>
          <p:cNvSpPr txBox="1">
            <a:spLocks noChangeArrowheads="1"/>
          </p:cNvSpPr>
          <p:nvPr/>
        </p:nvSpPr>
        <p:spPr bwMode="auto">
          <a:xfrm>
            <a:off x="914400" y="5206425"/>
            <a:ext cx="815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ＭＳ Ｐゴシック"/>
                <a:cs typeface="+mn-cs"/>
              </a:rPr>
              <a:t>The Department of Neurological Surgery</a:t>
            </a:r>
          </a:p>
        </p:txBody>
      </p:sp>
    </p:spTree>
    <p:extLst>
      <p:ext uri="{BB962C8B-B14F-4D97-AF65-F5344CB8AC3E}">
        <p14:creationId xmlns:p14="http://schemas.microsoft.com/office/powerpoint/2010/main" val="2276279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972 C 0.04462 0.01667 0.15834 0.01875 0.26841 0.05093 C 0.37848 0.0831 0.5783 0.17153 0.6599 0.20324 " pathEditMode="relative" rAng="0" ptsTypes="aaa">
                                      <p:cBhvr>
                                        <p:cTn id="12" dur="8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0" y="97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973 C 0.04462 0.01667 0.17691 0.02431 0.2684 0.05093 C 0.3599 0.07755 0.49028 0.14514 0.54861 0.16991 " pathEditMode="relative" rAng="0" ptsTypes="aaa">
                                      <p:cBhvr>
                                        <p:cTn id="17" dur="8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0" y="8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972 C 0.04514 0.0287 0.21684 0.10023 0.27396 0.12407 " pathEditMode="relative" rAng="0" ptsTypes="aa">
                                      <p:cBhvr>
                                        <p:cTn id="22" dur="8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5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C -0.00364 0.05463 -0.01684 0.22199 -0.02152 0.32847 C -0.02621 0.43472 -0.02708 0.57431 -0.02847 0.63912 " pathEditMode="relative" rAng="0" ptsTypes="aaa">
                                      <p:cBhvr>
                                        <p:cTn id="27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319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C -0.00365 0.05092 -0.01684 0.20648 -0.02153 0.30555 C -0.02622 0.40463 -0.02708 0.53426 -0.02847 0.59467 " pathEditMode="relative" rAng="0" ptsTypes="aaa">
                                      <p:cBhvr>
                                        <p:cTn id="32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297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C -0.03212 -0.00393 -0.13542 -0.05301 -0.19288 -0.02407 C -0.25035 0.00486 -0.31302 0.13241 -0.34462 0.17361 " pathEditMode="relative" rAng="0" ptsTypes="aaa">
                                      <p:cBhvr>
                                        <p:cTn id="37" dur="8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0" y="6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-0.01157 C -0.00573 -0.00694 -0.00868 -0.07014 -0.13386 0.01667 C -0.25868 0.10347 -0.60573 0.40602 -0.73004 0.50856 " pathEditMode="relative" rAng="0" ptsTypes="aaa">
                                      <p:cBhvr>
                                        <p:cTn id="42" dur="8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231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232 C -0.02552 0.02685 -0.07569 0.06713 -0.16858 0.17292 C -0.26146 0.2787 -0.47431 0.53704 -0.55469 0.63287 " pathEditMode="relative" rAng="0" ptsTypes="aaa">
                                      <p:cBhvr>
                                        <p:cTn id="47" dur="8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318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C 0.04896 0.03171 0.18767 0.09166 0.29392 0.1905 C 0.40017 0.28935 0.56562 0.50902 0.63715 0.59282 " pathEditMode="relative" rAng="0" ptsTypes="aaa">
                                      <p:cBhvr>
                                        <p:cTn id="52" dur="8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0" y="296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231 C -0.02552 0.02679 -0.01216 0.00231 -0.16858 0.17298 C -0.32518 0.34365 -0.77691 0.84504 -0.93698 1.02194 " pathEditMode="relative" rAng="0" ptsTypes="aaa">
                                      <p:cBhvr>
                                        <p:cTn id="57" dur="8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0" y="512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9423E-6 C 0.04514 0.03511 0.16546 0.10878 0.27101 0.21132 C 0.37657 0.31386 0.55764 0.53095 0.63299 0.61501 " pathEditMode="relative" rAng="0" ptsTypes="aaa">
                                      <p:cBhvr>
                                        <p:cTn id="62" dur="8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0" y="307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6157 C 0.0099 -0.09491 -0.01597 -0.18102 -0.02378 -0.26134 C -0.03159 -0.34166 -0.02934 -0.48495 -0.03073 -0.54398 " pathEditMode="relative" rAng="0" ptsTypes="aaa">
                                      <p:cBhvr>
                                        <p:cTn id="67" dur="8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-241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C -0.0033 -0.03403 -0.01563 -0.14653 -0.02032 -0.20394 C -0.025 -0.26135 -0.02657 -0.31181 -0.02795 -0.34445 C -0.02934 -0.37709 -0.02882 -0.38797 -0.029 -0.39931 " pathEditMode="relative" rAng="0" ptsTypes="aaaa">
                                      <p:cBhvr>
                                        <p:cTn id="72" dur="8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-200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C 0.04861 -0.03496 0.17014 -0.1588 0.29167 -0.20926 C 0.4132 -0.25973 0.63854 -0.2838 0.72969 -0.30348 " pathEditMode="relative" rAng="0" ptsTypes="aaa">
                                      <p:cBhvr>
                                        <p:cTn id="77" dur="8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00" y="-152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0.03924 -0.02431 0.11615 -0.1088 0.23559 -0.1456 C 0.35504 -0.18241 0.6165 -0.20579 0.71667 -0.22153 " pathEditMode="relative" rAng="0" ptsTypes="aaa">
                                      <p:cBhvr>
                                        <p:cTn id="82" dur="8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Rectangle 12">
            <a:extLst>
              <a:ext uri="{FF2B5EF4-FFF2-40B4-BE49-F238E27FC236}">
                <a16:creationId xmlns:a16="http://schemas.microsoft.com/office/drawing/2014/main" id="{8062315D-A5B7-BA4F-940A-23608B814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5720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cs typeface="Arial" panose="020B0604020202020204" pitchFamily="34" charset="0"/>
              </a:rPr>
              <a:t>Jeffery Nelson, MD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Assistant Professor of Neurosurgery</a:t>
            </a:r>
          </a:p>
          <a:p>
            <a:r>
              <a:rPr lang="en-US" altLang="en-US" i="1" dirty="0">
                <a:cs typeface="Arial" panose="020B0604020202020204" pitchFamily="34" charset="0"/>
              </a:rPr>
              <a:t>Endovascular, Cerebrovascular, Spine</a:t>
            </a:r>
          </a:p>
        </p:txBody>
      </p:sp>
      <p:pic>
        <p:nvPicPr>
          <p:cNvPr id="7" name="Picture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7BE7AD4-B9EE-4D47-AEB8-D351F8A97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0" y="3545400"/>
            <a:ext cx="2007920" cy="2811088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C9DCA564-D06E-9146-BDA5-1F812540B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0147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UH VA Hospital Faculty</a:t>
            </a: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05F39FF1-7162-0557-4798-D42FEE3E5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40" y="1719022"/>
            <a:ext cx="547731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Alia </a:t>
            </a:r>
            <a:r>
              <a:rPr lang="en-US" altLang="en-US" sz="1800" b="1" dirty="0" err="1"/>
              <a:t>Hdeib</a:t>
            </a:r>
            <a:r>
              <a:rPr lang="en-US" altLang="en-US" sz="1800" b="1" dirty="0"/>
              <a:t>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Assistant Professor of Neurosurgery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Director of Neurosurgery, Louis Stokes Cleveland VA Medical Center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Spine</a:t>
            </a:r>
          </a:p>
        </p:txBody>
      </p:sp>
      <p:pic>
        <p:nvPicPr>
          <p:cNvPr id="6146" name="Picture 2" descr="Alia Hdeib, MD">
            <a:extLst>
              <a:ext uri="{FF2B5EF4-FFF2-40B4-BE49-F238E27FC236}">
                <a16:creationId xmlns:a16="http://schemas.microsoft.com/office/drawing/2014/main" id="{36AB6B13-ED2A-ADCC-0929-FCD23416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7" y="1362074"/>
            <a:ext cx="2089376" cy="282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7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Nicholas C. Bambakidis, MD">
            <a:extLst>
              <a:ext uri="{FF2B5EF4-FFF2-40B4-BE49-F238E27FC236}">
                <a16:creationId xmlns:a16="http://schemas.microsoft.com/office/drawing/2014/main" id="{1E65798F-BAE4-C94D-AB3A-AB82F6398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3" y="2335110"/>
            <a:ext cx="921628" cy="124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BE049D2-F13C-254A-A550-DA9A3D14E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As A Whole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21A1C-4EE5-254D-9F2B-7C72AE1DDD46}"/>
              </a:ext>
            </a:extLst>
          </p:cNvPr>
          <p:cNvSpPr txBox="1"/>
          <p:nvPr/>
        </p:nvSpPr>
        <p:spPr>
          <a:xfrm>
            <a:off x="203200" y="1676400"/>
            <a:ext cx="196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Vascular/Skull Base/Endovascular</a:t>
            </a:r>
          </a:p>
        </p:txBody>
      </p:sp>
      <p:pic>
        <p:nvPicPr>
          <p:cNvPr id="9" name="Picture 2" descr="Sepideh Amin-Hanjani, MD">
            <a:extLst>
              <a:ext uri="{FF2B5EF4-FFF2-40B4-BE49-F238E27FC236}">
                <a16:creationId xmlns:a16="http://schemas.microsoft.com/office/drawing/2014/main" id="{41E0E123-5034-1244-B114-BB108D79C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2" y="3711307"/>
            <a:ext cx="921306" cy="124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arren Selman, MD">
            <a:extLst>
              <a:ext uri="{FF2B5EF4-FFF2-40B4-BE49-F238E27FC236}">
                <a16:creationId xmlns:a16="http://schemas.microsoft.com/office/drawing/2014/main" id="{1DB99A51-528F-B44F-84F0-736CF8FD5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80" y="3711306"/>
            <a:ext cx="921306" cy="124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in C. Hu, MD">
            <a:extLst>
              <a:ext uri="{FF2B5EF4-FFF2-40B4-BE49-F238E27FC236}">
                <a16:creationId xmlns:a16="http://schemas.microsoft.com/office/drawing/2014/main" id="{8C67CFD9-0428-6741-B3D6-B59422ACB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41" y="5096183"/>
            <a:ext cx="925859" cy="125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bhishek Ray, MD">
            <a:extLst>
              <a:ext uri="{FF2B5EF4-FFF2-40B4-BE49-F238E27FC236}">
                <a16:creationId xmlns:a16="http://schemas.microsoft.com/office/drawing/2014/main" id="{638B29F9-0B72-724E-8ACD-96A0FBCF7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5" y="5096183"/>
            <a:ext cx="920302" cy="12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DE3117-C715-2C48-A585-7EED05F3A374}"/>
              </a:ext>
            </a:extLst>
          </p:cNvPr>
          <p:cNvSpPr txBox="1"/>
          <p:nvPr/>
        </p:nvSpPr>
        <p:spPr>
          <a:xfrm>
            <a:off x="2603499" y="1676400"/>
            <a:ext cx="126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Functional</a:t>
            </a:r>
          </a:p>
        </p:txBody>
      </p:sp>
      <p:pic>
        <p:nvPicPr>
          <p:cNvPr id="15" name="Picture 2" descr="Jonathan Miller, PhD">
            <a:extLst>
              <a:ext uri="{FF2B5EF4-FFF2-40B4-BE49-F238E27FC236}">
                <a16:creationId xmlns:a16="http://schemas.microsoft.com/office/drawing/2014/main" id="{9ED268EE-BF62-7F43-B4A7-E5BAFC803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07" y="2161603"/>
            <a:ext cx="921628" cy="124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3DEF8-02EB-E741-91F2-12C4AE42B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8835" y="2158765"/>
            <a:ext cx="923728" cy="12482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288F32-ADB7-DC4C-BFDC-E76465786733}"/>
              </a:ext>
            </a:extLst>
          </p:cNvPr>
          <p:cNvSpPr txBox="1"/>
          <p:nvPr/>
        </p:nvSpPr>
        <p:spPr>
          <a:xfrm>
            <a:off x="4710309" y="3644464"/>
            <a:ext cx="126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Oncology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7AD0BE-9578-8B48-89D9-CCBFA829B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1521" y="4256236"/>
            <a:ext cx="923728" cy="12482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A9C729-9242-4549-BB16-4C4EB29DCB99}"/>
              </a:ext>
            </a:extLst>
          </p:cNvPr>
          <p:cNvSpPr txBox="1"/>
          <p:nvPr/>
        </p:nvSpPr>
        <p:spPr>
          <a:xfrm>
            <a:off x="4688851" y="1685119"/>
            <a:ext cx="132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Critical Care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90D40-CB9C-E247-B255-CE9291BD3B4A}"/>
              </a:ext>
            </a:extLst>
          </p:cNvPr>
          <p:cNvSpPr txBox="1"/>
          <p:nvPr/>
        </p:nvSpPr>
        <p:spPr>
          <a:xfrm>
            <a:off x="7145855" y="1673562"/>
            <a:ext cx="126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4BF184-10E6-7F49-93D9-9A172E1FEDAD}"/>
              </a:ext>
            </a:extLst>
          </p:cNvPr>
          <p:cNvSpPr txBox="1"/>
          <p:nvPr/>
        </p:nvSpPr>
        <p:spPr>
          <a:xfrm>
            <a:off x="6919833" y="4722290"/>
            <a:ext cx="126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Pediatrics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A34944-8B41-4142-B96D-86A52F9C6A5F}"/>
              </a:ext>
            </a:extLst>
          </p:cNvPr>
          <p:cNvSpPr txBox="1"/>
          <p:nvPr/>
        </p:nvSpPr>
        <p:spPr>
          <a:xfrm>
            <a:off x="2947260" y="3644464"/>
            <a:ext cx="126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</a:t>
            </a:r>
          </a:p>
        </p:txBody>
      </p:sp>
      <p:pic>
        <p:nvPicPr>
          <p:cNvPr id="23" name="Picture 2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E4ACD7D-3249-EA46-BFF0-FAB1B115C3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5" y="5158724"/>
            <a:ext cx="941253" cy="12363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DD3A10-92EB-DF46-8977-7BB5BA89CF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70" y="5158724"/>
            <a:ext cx="921628" cy="1236328"/>
          </a:xfrm>
          <a:prstGeom prst="rect">
            <a:avLst/>
          </a:prstGeom>
        </p:spPr>
      </p:pic>
      <p:pic>
        <p:nvPicPr>
          <p:cNvPr id="25" name="Picture 2" descr=" S. Alan Hoffer, MD">
            <a:extLst>
              <a:ext uri="{FF2B5EF4-FFF2-40B4-BE49-F238E27FC236}">
                <a16:creationId xmlns:a16="http://schemas.microsoft.com/office/drawing/2014/main" id="{0EB42035-E77F-D443-A7B0-94CB2F39A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73" y="2158765"/>
            <a:ext cx="911909" cy="12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E41979-3798-7F42-B80D-8FB26BE2FC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2470" y="2057241"/>
            <a:ext cx="1148088" cy="1230094"/>
          </a:xfrm>
          <a:prstGeom prst="rect">
            <a:avLst/>
          </a:prstGeom>
        </p:spPr>
      </p:pic>
      <p:pic>
        <p:nvPicPr>
          <p:cNvPr id="27" name="Picture 2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9732038-2B91-7D43-9530-B026B8B0E6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97263" y="2061906"/>
            <a:ext cx="921628" cy="1243466"/>
          </a:xfrm>
          <a:prstGeom prst="rect">
            <a:avLst/>
          </a:prstGeom>
        </p:spPr>
      </p:pic>
      <p:pic>
        <p:nvPicPr>
          <p:cNvPr id="28" name="Picture 2" descr="Dustin J. Donnelly, MD, PhD">
            <a:extLst>
              <a:ext uri="{FF2B5EF4-FFF2-40B4-BE49-F238E27FC236}">
                <a16:creationId xmlns:a16="http://schemas.microsoft.com/office/drawing/2014/main" id="{25679530-6119-9B4F-9DC7-DB75D479A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470" y="3391075"/>
            <a:ext cx="921628" cy="124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BBEF859-D740-134E-9B89-DED2A829EE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94937" y="3402564"/>
            <a:ext cx="921931" cy="1252624"/>
          </a:xfrm>
          <a:prstGeom prst="rect">
            <a:avLst/>
          </a:prstGeom>
        </p:spPr>
      </p:pic>
      <p:pic>
        <p:nvPicPr>
          <p:cNvPr id="30" name="Picture 29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D75FFC4-E5CD-0A47-BEEF-C1347A2341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95885" y="4271715"/>
            <a:ext cx="880573" cy="1232802"/>
          </a:xfrm>
          <a:prstGeom prst="rect">
            <a:avLst/>
          </a:prstGeom>
        </p:spPr>
      </p:pic>
      <p:pic>
        <p:nvPicPr>
          <p:cNvPr id="31" name="Picture 2" descr="Alia Hdeib, MD">
            <a:extLst>
              <a:ext uri="{FF2B5EF4-FFF2-40B4-BE49-F238E27FC236}">
                <a16:creationId xmlns:a16="http://schemas.microsoft.com/office/drawing/2014/main" id="{2DF1EEE9-D05A-9743-BD78-BC4551376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1" y="4271416"/>
            <a:ext cx="912495" cy="12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374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7996-E02B-3C4E-A4D4-25BDACD3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Graduates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8405B-5687-A74B-8BDB-8B167027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3771900" cy="4525962"/>
          </a:xfrm>
        </p:spPr>
        <p:txBody>
          <a:bodyPr/>
          <a:lstStyle/>
          <a:p>
            <a:r>
              <a:rPr lang="en-US" sz="1600" dirty="0"/>
              <a:t>2023</a:t>
            </a:r>
          </a:p>
          <a:p>
            <a:pPr lvl="1"/>
            <a:r>
              <a:rPr lang="en-US" sz="1400" b="1" dirty="0" err="1"/>
              <a:t>Jessey</a:t>
            </a:r>
            <a:r>
              <a:rPr lang="en-US" sz="1400" b="1" dirty="0"/>
              <a:t> </a:t>
            </a:r>
            <a:r>
              <a:rPr lang="en-US" sz="1400" b="1" dirty="0" err="1"/>
              <a:t>Chugh</a:t>
            </a:r>
            <a:r>
              <a:rPr lang="en-US" sz="1400" b="1" dirty="0"/>
              <a:t>: </a:t>
            </a:r>
            <a:r>
              <a:rPr lang="en-US" sz="1400" dirty="0"/>
              <a:t>enfolded endovascular fellowship, private practice in AZ</a:t>
            </a:r>
          </a:p>
          <a:p>
            <a:pPr lvl="1"/>
            <a:r>
              <a:rPr lang="en-US" sz="1400" b="1" dirty="0"/>
              <a:t>Sophie Zhou: </a:t>
            </a:r>
            <a:r>
              <a:rPr lang="en-US" sz="1400" dirty="0"/>
              <a:t>enfolded spine and critical care fellowships, academic practice at UHCMC </a:t>
            </a:r>
          </a:p>
          <a:p>
            <a:r>
              <a:rPr lang="en-US" sz="1600" dirty="0"/>
              <a:t>2022</a:t>
            </a:r>
          </a:p>
          <a:p>
            <a:pPr lvl="1"/>
            <a:r>
              <a:rPr lang="en-US" sz="1400" b="1" dirty="0" err="1"/>
              <a:t>Yifei</a:t>
            </a:r>
            <a:r>
              <a:rPr lang="en-US" sz="1400" b="1" dirty="0"/>
              <a:t> </a:t>
            </a:r>
            <a:r>
              <a:rPr lang="en-US" sz="1400" b="1" dirty="0" err="1"/>
              <a:t>Duan</a:t>
            </a:r>
            <a:r>
              <a:rPr lang="en-US" sz="1400" b="1" dirty="0"/>
              <a:t>: </a:t>
            </a:r>
            <a:r>
              <a:rPr lang="en-US" sz="1400" dirty="0"/>
              <a:t>enfolded endovascular fellowship, private practice in MO</a:t>
            </a:r>
          </a:p>
          <a:p>
            <a:r>
              <a:rPr lang="en-US" sz="1600" dirty="0"/>
              <a:t>2021</a:t>
            </a:r>
          </a:p>
          <a:p>
            <a:pPr lvl="1"/>
            <a:r>
              <a:rPr lang="en-US" sz="1400" b="1" dirty="0" err="1"/>
              <a:t>Berje</a:t>
            </a:r>
            <a:r>
              <a:rPr lang="en-US" sz="1400" b="1" dirty="0"/>
              <a:t> </a:t>
            </a:r>
            <a:r>
              <a:rPr lang="en-US" sz="1400" b="1" dirty="0" err="1"/>
              <a:t>Shammassian</a:t>
            </a:r>
            <a:r>
              <a:rPr lang="en-US" sz="1400" b="1" dirty="0"/>
              <a:t>: </a:t>
            </a:r>
            <a:r>
              <a:rPr lang="en-US" sz="1400" dirty="0"/>
              <a:t>enfolded critical care fellowship, post graduate trauma/critical care fellowship at the University of Miami, academic practice at LSU</a:t>
            </a:r>
          </a:p>
          <a:p>
            <a:pPr lvl="1"/>
            <a:r>
              <a:rPr lang="en-US" sz="1400" b="1" dirty="0"/>
              <a:t>Byron Hills: </a:t>
            </a:r>
            <a:r>
              <a:rPr lang="en-US" sz="1400" dirty="0"/>
              <a:t>enfolded spine fellowship, private practice in VA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E9EB00-E361-0140-B599-5009C38178C1}"/>
              </a:ext>
            </a:extLst>
          </p:cNvPr>
          <p:cNvSpPr txBox="1">
            <a:spLocks/>
          </p:cNvSpPr>
          <p:nvPr/>
        </p:nvSpPr>
        <p:spPr bwMode="auto">
          <a:xfrm>
            <a:off x="4914900" y="1676400"/>
            <a:ext cx="3771900" cy="452596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8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8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8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8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sz="1600" kern="0" dirty="0"/>
              <a:t>2020</a:t>
            </a:r>
          </a:p>
          <a:p>
            <a:pPr lvl="1"/>
            <a:r>
              <a:rPr lang="en-US" sz="1400" b="1" kern="0" dirty="0"/>
              <a:t>Christina Wright: </a:t>
            </a:r>
            <a:r>
              <a:rPr lang="en-US" sz="1400" kern="0" dirty="0"/>
              <a:t>enfolded spine and critical care fellowships, academic practice at OHSU</a:t>
            </a:r>
          </a:p>
          <a:p>
            <a:pPr lvl="1"/>
            <a:r>
              <a:rPr lang="en-US" sz="1400" b="1" kern="0" dirty="0"/>
              <a:t>James Wright: </a:t>
            </a:r>
            <a:r>
              <a:rPr lang="en-US" sz="1400" kern="0" dirty="0"/>
              <a:t>enfolded spine and critical care fellowships, academic practice at OHSU</a:t>
            </a:r>
          </a:p>
          <a:p>
            <a:pPr lvl="1"/>
            <a:r>
              <a:rPr lang="en-US" sz="1400" b="1" kern="0" dirty="0"/>
              <a:t>Mickey Smith: </a:t>
            </a:r>
            <a:r>
              <a:rPr lang="en-US" sz="1400" kern="0" dirty="0"/>
              <a:t>enfolded endovascular fellowship, academic practice at Houston Methodist </a:t>
            </a:r>
          </a:p>
          <a:p>
            <a:pPr lvl="1"/>
            <a:r>
              <a:rPr lang="en-US" sz="1400" b="1" kern="0" dirty="0"/>
              <a:t>Jonathan Pace: </a:t>
            </a:r>
            <a:r>
              <a:rPr lang="en-US" sz="1400" kern="0" dirty="0"/>
              <a:t>enfolded endovascular fellowship, academic practice at Allegheny </a:t>
            </a:r>
          </a:p>
        </p:txBody>
      </p:sp>
    </p:spTree>
    <p:extLst>
      <p:ext uri="{BB962C8B-B14F-4D97-AF65-F5344CB8AC3E}">
        <p14:creationId xmlns:p14="http://schemas.microsoft.com/office/powerpoint/2010/main" val="131793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C28B-A1F3-9B09-545C-ABE4A6DC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 6 and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1B2F9A-6D7F-4044-8D0D-C5C985178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00" y="1676400"/>
            <a:ext cx="1841500" cy="2502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0FBD2E-891B-F344-865C-6EE7B141D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543300"/>
            <a:ext cx="1841500" cy="2502038"/>
          </a:xfrm>
          <a:prstGeom prst="rect">
            <a:avLst/>
          </a:prstGeom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312875DF-872D-404E-98C8-F18452517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340" y="1871186"/>
            <a:ext cx="534736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Mohit Patel,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Medical School: Medical College of Wisconsin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Completing an enfolded spine fellowship with plans to complete an additional post graduate spine fellowship 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452CC84A-62DB-4C4D-A033-F5E89E736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4373224"/>
            <a:ext cx="508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Rohit </a:t>
            </a:r>
            <a:r>
              <a:rPr lang="en-US" altLang="en-US" sz="1800" b="1" dirty="0" err="1"/>
              <a:t>Mauria</a:t>
            </a:r>
            <a:r>
              <a:rPr lang="en-US" altLang="en-US" sz="1800" b="1" dirty="0"/>
              <a:t>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Medical School: Creighton University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Plans to complete an enfolded spine fellowship</a:t>
            </a:r>
          </a:p>
        </p:txBody>
      </p:sp>
    </p:spTree>
    <p:extLst>
      <p:ext uri="{BB962C8B-B14F-4D97-AF65-F5344CB8AC3E}">
        <p14:creationId xmlns:p14="http://schemas.microsoft.com/office/powerpoint/2010/main" val="341288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02AFFA-2736-3B4F-86D4-39977513A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5748"/>
            <a:ext cx="1549400" cy="2105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B8C28B-A1F3-9B09-545C-ABE4A6DC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72386-F5FA-9446-8177-9ABCC4113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1555748"/>
            <a:ext cx="1549400" cy="2105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E022D2-4C6A-1C41-95E0-AB3648C12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49698"/>
            <a:ext cx="1549400" cy="2105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5DDA8-7788-3749-A484-3363F52C8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3949698"/>
            <a:ext cx="1549400" cy="2105163"/>
          </a:xfrm>
          <a:prstGeom prst="rect">
            <a:avLst/>
          </a:prstGeom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2F4C36F0-6385-BF4C-816A-492F5FB5C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55748"/>
            <a:ext cx="3200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Olindi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Wijesekera</a:t>
            </a:r>
            <a:r>
              <a:rPr lang="en-US" altLang="en-US" sz="1600" b="1" dirty="0"/>
              <a:t>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Boston University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Completed an enfolded critical care fellowship, plans to complete a post graduate spine fellowship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A54C7333-54FA-6F43-B97D-3E960035D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949698"/>
            <a:ext cx="3200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Eric Herring,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Case Western Reserve University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Plans to complete an enfolded peripheral nerve fellowship and a post graduate spine fellowship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560834AB-162A-6E46-A398-C62F93CBB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520" y="1554099"/>
            <a:ext cx="29784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Dana </a:t>
            </a:r>
            <a:r>
              <a:rPr lang="en-US" altLang="en-US" sz="1600" b="1" dirty="0" err="1"/>
              <a:t>Defta</a:t>
            </a:r>
            <a:r>
              <a:rPr lang="en-US" altLang="en-US" sz="1600" b="1" dirty="0"/>
              <a:t>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Wright State University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Completing an enfolded endovascular fellowship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2FF0B92B-C0F7-E744-AC28-70EA3F546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520" y="3949697"/>
            <a:ext cx="29784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Collin </a:t>
            </a:r>
            <a:r>
              <a:rPr lang="en-US" altLang="en-US" sz="1600" b="1" dirty="0" err="1"/>
              <a:t>Labak</a:t>
            </a:r>
            <a:r>
              <a:rPr lang="en-US" altLang="en-US" sz="1600" b="1" dirty="0"/>
              <a:t>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University of Illinois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Plans to complete an enfolded spine fellowship</a:t>
            </a:r>
          </a:p>
        </p:txBody>
      </p:sp>
    </p:spTree>
    <p:extLst>
      <p:ext uri="{BB962C8B-B14F-4D97-AF65-F5344CB8AC3E}">
        <p14:creationId xmlns:p14="http://schemas.microsoft.com/office/powerpoint/2010/main" val="3581420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C28B-A1F3-9B09-545C-ABE4A6DC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CE954-54C1-A74E-815D-696A9F4BB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95" y="1477853"/>
            <a:ext cx="1297968" cy="209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8B2EC4-7603-7D48-AC50-96D6ADA8F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64" y="4194175"/>
            <a:ext cx="1295999" cy="2089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FAC228-E309-504D-B9DF-6A966A0B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186" y="2524015"/>
            <a:ext cx="1371702" cy="1863725"/>
          </a:xfrm>
          <a:prstGeom prst="rect">
            <a:avLst/>
          </a:prstGeom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CDE87FAB-E0F1-A94D-8EB6-C675F169A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886" y="1651163"/>
            <a:ext cx="29714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Quang Nguyen,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Texas Tech University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Plans to complete an enfolded endovascular fellowship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0C7A870D-7EA2-594C-ACE6-5F5F5B26D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886" y="4382927"/>
            <a:ext cx="3200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Sebastian </a:t>
            </a:r>
            <a:r>
              <a:rPr lang="en-US" altLang="en-US" sz="1600" b="1" dirty="0" err="1"/>
              <a:t>Norrdahl</a:t>
            </a:r>
            <a:r>
              <a:rPr lang="en-US" altLang="en-US" sz="1600" b="1" dirty="0"/>
              <a:t>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University of Tennessee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Plans to complete an enfolded spine fellowship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EAC9FA5C-40DD-F142-AA91-D44DA681F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772" y="2627421"/>
            <a:ext cx="320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Theresa Elder,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Central Michigan University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1600" dirty="0"/>
              <a:t>Plans to complete an enfolded endovascular fellowship</a:t>
            </a:r>
          </a:p>
        </p:txBody>
      </p:sp>
    </p:spTree>
    <p:extLst>
      <p:ext uri="{BB962C8B-B14F-4D97-AF65-F5344CB8AC3E}">
        <p14:creationId xmlns:p14="http://schemas.microsoft.com/office/powerpoint/2010/main" val="1188760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FE77F6-E31C-9B4E-B2C1-4F4D032FD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92250"/>
            <a:ext cx="1371600" cy="2211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B8C28B-A1F3-9B09-545C-ABE4A6DC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E74BAE-01D5-0C4A-A7EA-46206BFB0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012" y="1492250"/>
            <a:ext cx="1371600" cy="2211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CD9B1-913B-0B42-82A8-EF211DEE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00" y="4108450"/>
            <a:ext cx="1375012" cy="2211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2EE54-6104-5E4F-87FD-F7BCE608B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08450"/>
            <a:ext cx="1371600" cy="2211019"/>
          </a:xfrm>
          <a:prstGeom prst="rect">
            <a:avLst/>
          </a:prstGeom>
        </p:spPr>
      </p:pic>
      <p:sp>
        <p:nvSpPr>
          <p:cNvPr id="10" name="Text Box 17">
            <a:extLst>
              <a:ext uri="{FF2B5EF4-FFF2-40B4-BE49-F238E27FC236}">
                <a16:creationId xmlns:a16="http://schemas.microsoft.com/office/drawing/2014/main" id="{16C9F98D-F91F-FA4C-928A-464F610AC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806" y="1678049"/>
            <a:ext cx="3200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Arpan Chakraborty,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University of Oklahoma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Clinical interests: oncology, critical care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D570CD58-130C-7248-AFF7-B9CBCB6EC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806" y="4318219"/>
            <a:ext cx="3200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Kerrin</a:t>
            </a:r>
            <a:r>
              <a:rPr lang="en-US" altLang="en-US" sz="1600" b="1" dirty="0"/>
              <a:t> Sunshine,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Case Western Reserve University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Clinical interests: pediatrics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A1A0BEAC-EA7B-B04B-B52C-ACF65AB58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926" y="1676400"/>
            <a:ext cx="29784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Adel </a:t>
            </a:r>
            <a:r>
              <a:rPr lang="en-US" altLang="en-US" sz="1600" b="1" dirty="0" err="1"/>
              <a:t>Azghadi</a:t>
            </a:r>
            <a:r>
              <a:rPr lang="en-US" altLang="en-US" sz="1600" b="1" dirty="0"/>
              <a:t>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Virginia Commonwealth University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1600" dirty="0"/>
              <a:t>Clinical interests: skull base, open and endovascular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7F3F1E44-9001-D94F-9613-BB1B9B0E0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926" y="4318219"/>
            <a:ext cx="29784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Varun Shah,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Medical School: Ohio State University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Clinical interests: skull base, open and endovascular</a:t>
            </a:r>
          </a:p>
        </p:txBody>
      </p:sp>
    </p:spTree>
    <p:extLst>
      <p:ext uri="{BB962C8B-B14F-4D97-AF65-F5344CB8AC3E}">
        <p14:creationId xmlns:p14="http://schemas.microsoft.com/office/powerpoint/2010/main" val="2450766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C28B-A1F3-9B09-545C-ABE4A6DC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9B378-9033-9446-8B85-A08BA5943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12" y="2165350"/>
            <a:ext cx="2708487" cy="2901950"/>
          </a:xfrm>
          <a:prstGeom prst="rect">
            <a:avLst/>
          </a:prstGeom>
        </p:spPr>
      </p:pic>
      <p:sp>
        <p:nvSpPr>
          <p:cNvPr id="10" name="Text Box 17">
            <a:extLst>
              <a:ext uri="{FF2B5EF4-FFF2-40B4-BE49-F238E27FC236}">
                <a16:creationId xmlns:a16="http://schemas.microsoft.com/office/drawing/2014/main" id="{6F804876-69D0-AE43-89C9-CAA7C03FB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740" y="2633186"/>
            <a:ext cx="51060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Jitsupa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Sirinit</a:t>
            </a:r>
            <a:r>
              <a:rPr lang="en-US" altLang="en-US" sz="1800" b="1" dirty="0"/>
              <a:t>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Medical School: Medical College of Wisconsin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Clinical interests: pediatrics</a:t>
            </a:r>
          </a:p>
        </p:txBody>
      </p:sp>
    </p:spTree>
    <p:extLst>
      <p:ext uri="{BB962C8B-B14F-4D97-AF65-F5344CB8AC3E}">
        <p14:creationId xmlns:p14="http://schemas.microsoft.com/office/powerpoint/2010/main" val="413221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C28B-A1F3-9B09-545C-ABE4A6DC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469F2-C552-CE4F-85C8-5B9F534A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587500"/>
            <a:ext cx="1743456" cy="2641600"/>
          </a:xfrm>
          <a:prstGeom prst="rect">
            <a:avLst/>
          </a:prstGeom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A460F891-43C5-224C-A314-0EC28532D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340" y="1871186"/>
            <a:ext cx="53473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Busha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Hika</a:t>
            </a:r>
            <a:r>
              <a:rPr lang="en-US" altLang="en-US" sz="1800" b="1" dirty="0"/>
              <a:t>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Medical School: University of </a:t>
            </a:r>
            <a:r>
              <a:rPr lang="en-US" altLang="en-US" sz="1800" dirty="0" err="1"/>
              <a:t>Misouri</a:t>
            </a:r>
            <a:endParaRPr lang="en-US" altLang="en-US" sz="1800" dirty="0"/>
          </a:p>
          <a:p>
            <a:pPr lvl="1">
              <a:spcBef>
                <a:spcPct val="0"/>
              </a:spcBef>
              <a:buNone/>
            </a:pPr>
            <a:r>
              <a:rPr lang="en-US" altLang="en-US" sz="1800" dirty="0"/>
              <a:t>Clinical interests: everything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BC3F7-6094-BA4C-B2E7-7CB689097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3543300"/>
            <a:ext cx="1993900" cy="2492375"/>
          </a:xfrm>
          <a:prstGeom prst="rect">
            <a:avLst/>
          </a:prstGeom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39F12B6E-A824-0D48-93D3-205335D8A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40" y="4558347"/>
            <a:ext cx="53473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Mina Huerta,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Medical School: Case Western Reserve University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Clinical interests: everything</a:t>
            </a:r>
          </a:p>
        </p:txBody>
      </p:sp>
    </p:spTree>
    <p:extLst>
      <p:ext uri="{BB962C8B-B14F-4D97-AF65-F5344CB8AC3E}">
        <p14:creationId xmlns:p14="http://schemas.microsoft.com/office/powerpoint/2010/main" val="352816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C28B-A1F3-9B09-545C-ABE4A6DC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UH - Academic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5ACDB-E5AF-DCA4-798F-3C146F04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Hospitals and Centers of Excellence across Northeast Ohio</a:t>
            </a:r>
          </a:p>
          <a:p>
            <a:r>
              <a:rPr lang="en-US" dirty="0"/>
              <a:t>Partnership and collaboration with multiple medical schools:</a:t>
            </a:r>
          </a:p>
          <a:p>
            <a:pPr lvl="1"/>
            <a:r>
              <a:rPr lang="en-US" dirty="0"/>
              <a:t>Case Western Reserve University SOM</a:t>
            </a:r>
          </a:p>
          <a:p>
            <a:pPr lvl="1"/>
            <a:r>
              <a:rPr lang="en-US" dirty="0"/>
              <a:t>Northeast Ohio Medical University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8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705522"/>
            <a:ext cx="8839200" cy="1604676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Welcome Neurosurgery Residency Applicants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00" y="2310198"/>
            <a:ext cx="6746999" cy="3623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3867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064" y="963559"/>
            <a:ext cx="9048206" cy="5486400"/>
            <a:chOff x="161760" y="1439951"/>
            <a:chExt cx="7702080" cy="467879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18263" r="62829" b="41594"/>
            <a:stretch/>
          </p:blipFill>
          <p:spPr>
            <a:xfrm>
              <a:off x="161760" y="1439951"/>
              <a:ext cx="7702080" cy="46787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" name="Group 2"/>
            <p:cNvGrpSpPr/>
            <p:nvPr/>
          </p:nvGrpSpPr>
          <p:grpSpPr>
            <a:xfrm>
              <a:off x="2188248" y="2145347"/>
              <a:ext cx="1922979" cy="714961"/>
              <a:chOff x="2188248" y="2145347"/>
              <a:chExt cx="1922979" cy="714961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2453" y="2180181"/>
                <a:ext cx="313059" cy="3779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176667" y="2145347"/>
                <a:ext cx="225736" cy="314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98168" y="2482346"/>
                <a:ext cx="313059" cy="377962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3842382" y="2447512"/>
                <a:ext cx="225736" cy="314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88248" y="2446024"/>
                <a:ext cx="313059" cy="3779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232462" y="2411190"/>
                <a:ext cx="225736" cy="314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17" y="11911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Neurological Institute: Hub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457200"/>
            <a:fld id="{42EE17C0-855A-4360-97D7-5D53C17BEBC6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defTabSz="457200"/>
              <a:t>20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2756" y="2145347"/>
            <a:ext cx="1738316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Key:</a:t>
            </a:r>
          </a:p>
          <a:p>
            <a:endParaRPr lang="en-US" sz="500" b="1" dirty="0"/>
          </a:p>
          <a:p>
            <a:pPr marL="228600" indent="-228600">
              <a:buAutoNum type="arabicPeriod"/>
            </a:pPr>
            <a:r>
              <a:rPr lang="en-US" sz="1100" dirty="0"/>
              <a:t>Cleveland Medical Center; Rainbow Babies &amp; Children’s Hospital; Louis Stokes VA Medical Center</a:t>
            </a:r>
          </a:p>
          <a:p>
            <a:pPr marL="228600" indent="-228600">
              <a:buAutoNum type="arabicPeriod"/>
            </a:pPr>
            <a:endParaRPr lang="en-US" sz="600" dirty="0"/>
          </a:p>
          <a:p>
            <a:pPr marL="228600" indent="-228600">
              <a:buAutoNum type="arabicPeriod"/>
            </a:pPr>
            <a:r>
              <a:rPr lang="en-US" sz="1100" dirty="0"/>
              <a:t>Ahuja Medical Center</a:t>
            </a:r>
          </a:p>
          <a:p>
            <a:pPr marL="228600" indent="-228600">
              <a:buAutoNum type="arabicPeriod"/>
            </a:pPr>
            <a:endParaRPr lang="en-US" sz="600" dirty="0"/>
          </a:p>
          <a:p>
            <a:pPr marL="228600" indent="-228600">
              <a:buAutoNum type="arabicPeriod"/>
            </a:pPr>
            <a:r>
              <a:rPr lang="en-US" sz="1100" dirty="0"/>
              <a:t>St. John Medical Center, a Catholic Hospital; Southwest Medical Center</a:t>
            </a:r>
          </a:p>
          <a:p>
            <a:pPr marL="228600" indent="-228600">
              <a:buAutoNum type="arabicPeriod"/>
            </a:pPr>
            <a:endParaRPr lang="en-US" sz="1200" dirty="0"/>
          </a:p>
          <a:p>
            <a:pPr marL="228600" indent="-228600">
              <a:buAutoNum type="arabicPeriod"/>
            </a:pPr>
            <a:endParaRPr lang="en-US" sz="1200" dirty="0"/>
          </a:p>
          <a:p>
            <a:pPr marL="228600" indent="-228600">
              <a:buAutoNum type="arabicPeriod"/>
            </a:pPr>
            <a:endParaRPr lang="en-US" sz="1100" dirty="0"/>
          </a:p>
          <a:p>
            <a:pPr marL="228600" indent="-228600"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5914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97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UH Cleveland Medical Center</a:t>
            </a:r>
          </a:p>
        </p:txBody>
      </p:sp>
      <p:sp>
        <p:nvSpPr>
          <p:cNvPr id="2" name="Rectangle 1"/>
          <p:cNvSpPr/>
          <p:nvPr/>
        </p:nvSpPr>
        <p:spPr>
          <a:xfrm>
            <a:off x="86466" y="1226015"/>
            <a:ext cx="44516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 bed dedicated Neurosurgical ICU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 bed Neurologic Institute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bed dedicated adult Epilepsy Monitoring Unit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Intraoperative 3T MRI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Gamma knife, proton beam, stereotactic body radiosurgery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Level 1 Trauma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Level 4 Epilepsy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Comprehensive Stroke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 descr="UH CMC Front.jpg">
            <a:extLst>
              <a:ext uri="{FF2B5EF4-FFF2-40B4-BE49-F238E27FC236}">
                <a16:creationId xmlns:a16="http://schemas.microsoft.com/office/drawing/2014/main" id="{CF7F8F67-935D-0947-8613-73B99F4B93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50" y="2162396"/>
            <a:ext cx="4451684" cy="29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32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UH Rainbow Babies &amp; Children’s Hospital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90687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Level 1 Pediatric Trauma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 bed Pediatric Intensive Care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8 bed pediatric epilepsy monitoring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Full spectrum of cranial and spinal neurosurgery</a:t>
            </a:r>
          </a:p>
        </p:txBody>
      </p:sp>
      <p:pic>
        <p:nvPicPr>
          <p:cNvPr id="6" name="Picture 5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AA976B1B-A905-16C4-A8FF-A38008701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316" y="1773914"/>
            <a:ext cx="3633520" cy="435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99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524933" y="349295"/>
            <a:ext cx="8229600" cy="1143000"/>
          </a:xfrm>
        </p:spPr>
        <p:txBody>
          <a:bodyPr/>
          <a:lstStyle/>
          <a:p>
            <a:r>
              <a:rPr lang="en-US" altLang="en-US" dirty="0"/>
              <a:t>Cleveland VA Medical Center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4711849" y="1735485"/>
            <a:ext cx="4191000" cy="3886200"/>
            <a:chOff x="4974609" y="1828800"/>
            <a:chExt cx="4191000" cy="3645438"/>
          </a:xfrm>
        </p:grpSpPr>
        <p:pic>
          <p:nvPicPr>
            <p:cNvPr id="32775" name="Picture 5" descr="Louis Stokes VA Medical Center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4609" y="3048000"/>
              <a:ext cx="4191000" cy="242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275" t="15492" r="57028" b="69925"/>
            <a:stretch>
              <a:fillRect/>
            </a:stretch>
          </p:blipFill>
          <p:spPr bwMode="auto">
            <a:xfrm>
              <a:off x="4974609" y="1828800"/>
              <a:ext cx="41910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41151" y="173548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Third largest VA in the 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111,901 veterans covered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Neurosurgery currently covers spine and peripheral nerve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Cranial program pending</a:t>
            </a:r>
          </a:p>
        </p:txBody>
      </p:sp>
    </p:spTree>
    <p:extLst>
      <p:ext uri="{BB962C8B-B14F-4D97-AF65-F5344CB8AC3E}">
        <p14:creationId xmlns:p14="http://schemas.microsoft.com/office/powerpoint/2010/main" val="2345659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1812129"/>
          </a:xfrm>
        </p:spPr>
        <p:txBody>
          <a:bodyPr/>
          <a:lstStyle/>
          <a:p>
            <a:r>
              <a:rPr lang="en-US" dirty="0"/>
              <a:t>UH Ahuja Medical Center</a:t>
            </a:r>
            <a:br>
              <a:rPr lang="en-US" dirty="0"/>
            </a:br>
            <a:r>
              <a:rPr lang="en-US" dirty="0"/>
              <a:t>UH St. John Medical Center</a:t>
            </a:r>
            <a:br>
              <a:rPr lang="en-US" dirty="0"/>
            </a:br>
            <a:r>
              <a:rPr lang="en-US" dirty="0"/>
              <a:t>Southwest Medical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74222"/>
            <a:ext cx="4424581" cy="1909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512471"/>
            <a:ext cx="4424581" cy="1843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419" y="3155815"/>
            <a:ext cx="40188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Complex spine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Functional Neurosurgery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DBS/pain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General Neurosurgery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Cerebrovascular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Neurooncology</a:t>
            </a:r>
          </a:p>
        </p:txBody>
      </p:sp>
    </p:spTree>
    <p:extLst>
      <p:ext uri="{BB962C8B-B14F-4D97-AF65-F5344CB8AC3E}">
        <p14:creationId xmlns:p14="http://schemas.microsoft.com/office/powerpoint/2010/main" val="823662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07D66-D159-6443-B472-D3C797D9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5B64C-B7C1-BE4C-B338-635E3E24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1" y="1579563"/>
            <a:ext cx="7992456" cy="4525962"/>
          </a:xfrm>
        </p:spPr>
        <p:txBody>
          <a:bodyPr/>
          <a:lstStyle/>
          <a:p>
            <a:r>
              <a:rPr lang="en-US" sz="2800" dirty="0"/>
              <a:t>Several current NIH funded grants, multiple other grant funding sources</a:t>
            </a:r>
          </a:p>
          <a:p>
            <a:r>
              <a:rPr lang="en-US" sz="2800" dirty="0"/>
              <a:t>Research opportunities in:</a:t>
            </a:r>
          </a:p>
          <a:p>
            <a:pPr lvl="1"/>
            <a:r>
              <a:rPr lang="en-US" sz="2400" dirty="0"/>
              <a:t>Brain Tumors and </a:t>
            </a:r>
            <a:r>
              <a:rPr lang="en-US" sz="2400" dirty="0" err="1"/>
              <a:t>Neurooncology</a:t>
            </a:r>
            <a:endParaRPr lang="en-US" sz="2400" dirty="0"/>
          </a:p>
          <a:p>
            <a:pPr lvl="1"/>
            <a:r>
              <a:rPr lang="en-US" sz="2400" dirty="0"/>
              <a:t>Skull Base and Cerebrovascular Disorders</a:t>
            </a:r>
          </a:p>
          <a:p>
            <a:pPr lvl="1"/>
            <a:r>
              <a:rPr lang="en-US" sz="2400" dirty="0"/>
              <a:t>Movement Disorders</a:t>
            </a:r>
          </a:p>
          <a:p>
            <a:pPr lvl="1"/>
            <a:r>
              <a:rPr lang="en-US" sz="2400" dirty="0"/>
              <a:t>Traumatic Brain Injury</a:t>
            </a:r>
          </a:p>
          <a:p>
            <a:pPr lvl="1"/>
            <a:r>
              <a:rPr lang="en-US" sz="2400" dirty="0"/>
              <a:t>Spinal Disorders</a:t>
            </a:r>
          </a:p>
          <a:p>
            <a:r>
              <a:rPr lang="en-US" sz="2800" dirty="0"/>
              <a:t>IRB, statistical, and grant preparation support through the UH Clinical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155940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>
            <a:extLst>
              <a:ext uri="{FF2B5EF4-FFF2-40B4-BE49-F238E27FC236}">
                <a16:creationId xmlns:a16="http://schemas.microsoft.com/office/drawing/2014/main" id="{F663D7D1-5897-984F-97E4-A56ADB8CC0A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" y="378852"/>
            <a:ext cx="9122176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Research Mentoring Program</a:t>
            </a:r>
          </a:p>
        </p:txBody>
      </p:sp>
      <p:sp>
        <p:nvSpPr>
          <p:cNvPr id="9219" name="Content Placeholder 5">
            <a:extLst>
              <a:ext uri="{FF2B5EF4-FFF2-40B4-BE49-F238E27FC236}">
                <a16:creationId xmlns:a16="http://schemas.microsoft.com/office/drawing/2014/main" id="{E6CE8C31-F225-3A4C-B81D-7864A8F51FF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1823" y="1426490"/>
            <a:ext cx="8928994" cy="5597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Mentorship program designed to foster research and scholarship among trainees and junior faculty.</a:t>
            </a:r>
          </a:p>
          <a:p>
            <a:pPr marL="0" indent="0">
              <a:buNone/>
            </a:pPr>
            <a:r>
              <a:rPr lang="en-US" altLang="en-US" sz="22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The U.H. Neurological and Behavioral Outcomes Center (NBOC), Dr. Martha </a:t>
            </a:r>
            <a:r>
              <a:rPr lang="en-US" altLang="en-US" sz="2200" dirty="0" err="1"/>
              <a:t>Sajatovic</a:t>
            </a:r>
            <a:r>
              <a:rPr lang="en-US" altLang="en-US" sz="2200" dirty="0"/>
              <a:t>, was tasked to guide trainees and junior faculty through specific research objectives.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Specific goals included increasing: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en-US" sz="2200" dirty="0"/>
              <a:t>research projects being conducted by neurosurgery trainees and junior faculty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en-US" sz="2200" dirty="0"/>
              <a:t>scholarly publications by neurosurgery trainees and junior faculty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en-US" sz="2200" dirty="0"/>
              <a:t>presentations at the regional, national and international level.</a:t>
            </a:r>
          </a:p>
        </p:txBody>
      </p:sp>
    </p:spTree>
    <p:extLst>
      <p:ext uri="{BB962C8B-B14F-4D97-AF65-F5344CB8AC3E}">
        <p14:creationId xmlns:p14="http://schemas.microsoft.com/office/powerpoint/2010/main" val="3373635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5686" y="1117869"/>
            <a:ext cx="3294993" cy="3077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7862" y="1056290"/>
            <a:ext cx="1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PGY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862" y="1578022"/>
            <a:ext cx="1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PGY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862" y="2132755"/>
            <a:ext cx="1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862" y="2706379"/>
            <a:ext cx="1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PGY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862" y="3246530"/>
            <a:ext cx="1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PGY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862" y="3820154"/>
            <a:ext cx="1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PGY 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862" y="4393778"/>
            <a:ext cx="1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PGY 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1300" y="1087077"/>
            <a:ext cx="245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UHCMC Neurosurgery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50679" y="1117869"/>
            <a:ext cx="2811517" cy="307757"/>
          </a:xfrm>
          <a:prstGeom prst="rect">
            <a:avLst/>
          </a:prstGeom>
          <a:solidFill>
            <a:srgbClr val="00B050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50679" y="1076567"/>
            <a:ext cx="260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NeuroRads</a:t>
            </a:r>
            <a:r>
              <a:rPr lang="en-US" dirty="0">
                <a:solidFill>
                  <a:schemeClr val="bg1"/>
                </a:solidFill>
              </a:rPr>
              <a:t>/Neuro/NSU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62197" y="1117868"/>
            <a:ext cx="536027" cy="3073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35915" y="1060793"/>
            <a:ext cx="59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55682" y="1622803"/>
            <a:ext cx="6642538" cy="3077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71300" y="1567511"/>
            <a:ext cx="366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UHCMC Neurosurgery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55686" y="2132759"/>
            <a:ext cx="3294993" cy="3077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71300" y="2101967"/>
            <a:ext cx="271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UHCMC  Neurosurgery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70179" y="1634642"/>
            <a:ext cx="2328041" cy="307757"/>
          </a:xfrm>
          <a:prstGeom prst="rect">
            <a:avLst/>
          </a:prstGeom>
          <a:solidFill>
            <a:srgbClr val="FFFF00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751384" y="1575180"/>
            <a:ext cx="245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Pediatric Neurosurgery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53305" y="2128251"/>
            <a:ext cx="1053665" cy="319628"/>
          </a:xfrm>
          <a:prstGeom prst="rect">
            <a:avLst/>
          </a:prstGeom>
          <a:solidFill>
            <a:srgbClr val="FF0000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27027" y="2071180"/>
            <a:ext cx="121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Endovasc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455683" y="2690981"/>
            <a:ext cx="4372304" cy="3077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375630" y="2667001"/>
            <a:ext cx="278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UHCMC Neurosurgery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15696" y="2128247"/>
            <a:ext cx="2328041" cy="307757"/>
          </a:xfrm>
          <a:prstGeom prst="rect">
            <a:avLst/>
          </a:prstGeom>
          <a:solidFill>
            <a:srgbClr val="7030A0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859521" y="2117362"/>
            <a:ext cx="278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 Hospital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55685" y="4393782"/>
            <a:ext cx="6698151" cy="307757"/>
          </a:xfrm>
          <a:prstGeom prst="rect">
            <a:avLst/>
          </a:prstGeom>
          <a:solidFill>
            <a:schemeClr val="tx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71299" y="4362990"/>
            <a:ext cx="278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Chief Resident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455683" y="3291977"/>
            <a:ext cx="6689834" cy="30775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571301" y="3261185"/>
            <a:ext cx="366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Academic Chief/Research/Fellowship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55681" y="3852421"/>
            <a:ext cx="6679329" cy="30775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571296" y="3821629"/>
            <a:ext cx="366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Academic Chief/Research/Fellowship</a:t>
            </a:r>
          </a:p>
        </p:txBody>
      </p:sp>
      <p:sp>
        <p:nvSpPr>
          <p:cNvPr id="2" name="Rectangle 1"/>
          <p:cNvSpPr/>
          <p:nvPr/>
        </p:nvSpPr>
        <p:spPr>
          <a:xfrm>
            <a:off x="520260" y="4818494"/>
            <a:ext cx="73835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/>
              <a:t>PGY 5-6: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Academic Chief (Arranging Clinical/Teaching Conferences, Clinical Skills  Lab, Clinical Chief Coverage)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Basic/Clinical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Enfolded Fellowship Opportunities (Endovascular, Spine, ICU)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Opportunity for PGY-6 year for those opting for enfolded CAST fellowships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752FDD-40BE-8C23-5B17-1982F534003A}"/>
              </a:ext>
            </a:extLst>
          </p:cNvPr>
          <p:cNvSpPr/>
          <p:nvPr/>
        </p:nvSpPr>
        <p:spPr>
          <a:xfrm>
            <a:off x="5825795" y="2690981"/>
            <a:ext cx="2328041" cy="307757"/>
          </a:xfrm>
          <a:prstGeom prst="rect">
            <a:avLst/>
          </a:prstGeom>
          <a:solidFill>
            <a:srgbClr val="002060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A0C61-F7E9-436C-B20B-39DE20106CF1}"/>
              </a:ext>
            </a:extLst>
          </p:cNvPr>
          <p:cNvSpPr txBox="1"/>
          <p:nvPr/>
        </p:nvSpPr>
        <p:spPr>
          <a:xfrm>
            <a:off x="5836900" y="2653013"/>
            <a:ext cx="278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West Side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9C4A34-AE48-7595-DD5C-387B7F06FFE5}"/>
              </a:ext>
            </a:extLst>
          </p:cNvPr>
          <p:cNvSpPr/>
          <p:nvPr/>
        </p:nvSpPr>
        <p:spPr>
          <a:xfrm>
            <a:off x="3539793" y="2693479"/>
            <a:ext cx="2286002" cy="307757"/>
          </a:xfrm>
          <a:prstGeom prst="rect">
            <a:avLst/>
          </a:prstGeom>
          <a:solidFill>
            <a:srgbClr val="FFC000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E10580-1A76-277B-EC75-6FDDBE93FA07}"/>
              </a:ext>
            </a:extLst>
          </p:cNvPr>
          <p:cNvSpPr txBox="1"/>
          <p:nvPr/>
        </p:nvSpPr>
        <p:spPr>
          <a:xfrm>
            <a:off x="3539793" y="2667001"/>
            <a:ext cx="1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UH Ahuja</a:t>
            </a:r>
          </a:p>
        </p:txBody>
      </p:sp>
    </p:spTree>
    <p:extLst>
      <p:ext uri="{BB962C8B-B14F-4D97-AF65-F5344CB8AC3E}">
        <p14:creationId xmlns:p14="http://schemas.microsoft.com/office/powerpoint/2010/main" val="943346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Fellowship Opportunities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9572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Cerebrovascular and Skull Base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Complex Spine (CAST)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Endovascular (CAST)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Functional and Stereotactic (CAST)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Neurocritical Care (CAST)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Neurosurgical Oncology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Peripheral Nerve (CAST)</a:t>
            </a:r>
          </a:p>
        </p:txBody>
      </p:sp>
    </p:spTree>
    <p:extLst>
      <p:ext uri="{BB962C8B-B14F-4D97-AF65-F5344CB8AC3E}">
        <p14:creationId xmlns:p14="http://schemas.microsoft.com/office/powerpoint/2010/main" val="919613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035C-8B7E-4E46-9659-F868B12D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971"/>
            <a:ext cx="8229600" cy="1143000"/>
          </a:xfrm>
        </p:spPr>
        <p:txBody>
          <a:bodyPr/>
          <a:lstStyle/>
          <a:p>
            <a:r>
              <a:rPr lang="en-US" dirty="0"/>
              <a:t>Medical Student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47379-4E7D-C045-BC6C-6FAB79FA2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20" y="1229737"/>
            <a:ext cx="4451680" cy="3992273"/>
          </a:xfrm>
        </p:spPr>
        <p:txBody>
          <a:bodyPr/>
          <a:lstStyle/>
          <a:p>
            <a:r>
              <a:rPr lang="en-US" sz="2800" dirty="0"/>
              <a:t>AANS Medical Student Neurosurgery Interest Group</a:t>
            </a:r>
          </a:p>
          <a:p>
            <a:r>
              <a:rPr lang="en-US" sz="2800" dirty="0"/>
              <a:t>Medical Student Research Group</a:t>
            </a:r>
          </a:p>
          <a:p>
            <a:r>
              <a:rPr lang="en-US" sz="2800" dirty="0"/>
              <a:t>Preclinical Elective</a:t>
            </a:r>
          </a:p>
          <a:p>
            <a:r>
              <a:rPr lang="en-US" sz="2800" dirty="0"/>
              <a:t>Clinical Rotations</a:t>
            </a:r>
          </a:p>
        </p:txBody>
      </p:sp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F1A402B2-58C8-8247-8B8B-00E1F57DB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03"/>
          <a:stretch/>
        </p:blipFill>
        <p:spPr>
          <a:xfrm>
            <a:off x="4443997" y="1280160"/>
            <a:ext cx="2705289" cy="1945714"/>
          </a:xfrm>
          <a:prstGeom prst="rect">
            <a:avLst/>
          </a:prstGeom>
        </p:spPr>
      </p:pic>
      <p:pic>
        <p:nvPicPr>
          <p:cNvPr id="9" name="Picture 8" descr="A group of people in front of a computer screen&#10;&#10;Description automatically generated">
            <a:extLst>
              <a:ext uri="{FF2B5EF4-FFF2-40B4-BE49-F238E27FC236}">
                <a16:creationId xmlns:a16="http://schemas.microsoft.com/office/drawing/2014/main" id="{79A7B206-D3E9-A94A-8A4A-AE4088AB2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59"/>
          <a:stretch/>
        </p:blipFill>
        <p:spPr>
          <a:xfrm>
            <a:off x="6229830" y="2734979"/>
            <a:ext cx="2914170" cy="1963579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C0DA187-54E8-95C2-E397-130946E5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922" y="4207663"/>
            <a:ext cx="3722914" cy="23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65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428787"/>
            <a:ext cx="91440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17 faculty, 16 residents</a:t>
            </a:r>
          </a:p>
          <a:p>
            <a:pPr algn="ctr"/>
            <a:endParaRPr lang="en-US" sz="1900" dirty="0"/>
          </a:p>
          <a:p>
            <a:pPr algn="ctr"/>
            <a:r>
              <a:rPr lang="en-US" sz="1900" dirty="0"/>
              <a:t>Exposure to all subspecialties across 5 clinical environments</a:t>
            </a:r>
          </a:p>
          <a:p>
            <a:pPr algn="ctr"/>
            <a:endParaRPr lang="en-US" sz="1900" dirty="0"/>
          </a:p>
          <a:p>
            <a:pPr algn="ctr"/>
            <a:r>
              <a:rPr lang="en-US" sz="1900" dirty="0"/>
              <a:t>Average 1500-1800 cases per graduating resident </a:t>
            </a:r>
          </a:p>
          <a:p>
            <a:pPr algn="ctr"/>
            <a:endParaRPr lang="en-US" sz="1900" dirty="0"/>
          </a:p>
          <a:p>
            <a:pPr algn="ctr"/>
            <a:r>
              <a:rPr lang="en-US" sz="1900" dirty="0"/>
              <a:t>Access to clinical and basic science mentored research </a:t>
            </a:r>
            <a:br>
              <a:rPr lang="en-US" sz="1900" dirty="0"/>
            </a:br>
            <a:r>
              <a:rPr lang="en-US" sz="1900" dirty="0"/>
              <a:t>($2 million dollars of federal support annually)</a:t>
            </a:r>
          </a:p>
          <a:p>
            <a:pPr algn="ctr"/>
            <a:endParaRPr lang="en-US" sz="1900" dirty="0"/>
          </a:p>
          <a:p>
            <a:pPr algn="ctr"/>
            <a:r>
              <a:rPr lang="en-US" sz="1900" dirty="0"/>
              <a:t>Research database of every admission for past 15 years</a:t>
            </a:r>
          </a:p>
          <a:p>
            <a:pPr algn="ctr"/>
            <a:endParaRPr lang="en-US" sz="1900" dirty="0"/>
          </a:p>
          <a:p>
            <a:pPr algn="ctr"/>
            <a:r>
              <a:rPr lang="en-US" sz="1900" dirty="0"/>
              <a:t>Flexibility and opportunity for enfolded fellowships, advanced degree, leadership training, basic science/clinical research</a:t>
            </a:r>
          </a:p>
          <a:p>
            <a:pPr algn="ctr"/>
            <a:endParaRPr lang="en-US" sz="1900" i="1" u="sng" dirty="0"/>
          </a:p>
          <a:p>
            <a:pPr algn="ctr"/>
            <a:r>
              <a:rPr lang="en-US" sz="1900" i="1" u="sng" dirty="0"/>
              <a:t>Over 50% of graduates complete fellowships and enter academic practice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A5848-6DD7-464F-8399-B8CC1056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416"/>
            <a:ext cx="8229600" cy="1143000"/>
          </a:xfrm>
        </p:spPr>
        <p:txBody>
          <a:bodyPr/>
          <a:lstStyle/>
          <a:p>
            <a:r>
              <a:rPr lang="en-US" dirty="0"/>
              <a:t>Neurological Surgery Residency</a:t>
            </a:r>
          </a:p>
        </p:txBody>
      </p:sp>
    </p:spTree>
    <p:extLst>
      <p:ext uri="{BB962C8B-B14F-4D97-AF65-F5344CB8AC3E}">
        <p14:creationId xmlns:p14="http://schemas.microsoft.com/office/powerpoint/2010/main" val="2396049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52400" y="348045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Neurological Surgery Residency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55" y="1399822"/>
            <a:ext cx="2266980" cy="225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585" y="1399822"/>
            <a:ext cx="2401928" cy="225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163" y="1399822"/>
            <a:ext cx="2253477" cy="225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55" y="3816332"/>
            <a:ext cx="2266980" cy="228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105" y="3816332"/>
            <a:ext cx="2262491" cy="228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766" y="3816332"/>
            <a:ext cx="2825874" cy="228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458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52400" y="348045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Neurological Surgery Residency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4" y="1306488"/>
            <a:ext cx="2485532" cy="2476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794" y="1306488"/>
            <a:ext cx="2581162" cy="2476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900" y="1306488"/>
            <a:ext cx="2531800" cy="2476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010" y="3934436"/>
            <a:ext cx="2286083" cy="229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102" y="3934436"/>
            <a:ext cx="3650131" cy="229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26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52400" y="348045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Neurological Surgery Residency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44423D4-D00B-99C9-32DA-2D685E09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49" y="1491045"/>
            <a:ext cx="7740502" cy="46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11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1814ED10-3C1F-D64A-8EF6-5EC08135F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0147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Department Leadership</a:t>
            </a:r>
          </a:p>
        </p:txBody>
      </p:sp>
      <p:sp>
        <p:nvSpPr>
          <p:cNvPr id="27654" name="Text Box 15">
            <a:extLst>
              <a:ext uri="{FF2B5EF4-FFF2-40B4-BE49-F238E27FC236}">
                <a16:creationId xmlns:a16="http://schemas.microsoft.com/office/drawing/2014/main" id="{2D537D74-5611-CB4E-955D-7D1046770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48" y="1325239"/>
            <a:ext cx="557675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Nicholas </a:t>
            </a:r>
            <a:r>
              <a:rPr lang="en-US" altLang="en-US" sz="1800" b="1" dirty="0" err="1"/>
              <a:t>Bambakidis</a:t>
            </a:r>
            <a:r>
              <a:rPr lang="en-US" altLang="en-US" sz="1800" b="1" dirty="0"/>
              <a:t>, M.D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Chair, Department of Neurological Surgery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1800" dirty="0"/>
              <a:t>Director, UH Neurological Institute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1800" dirty="0"/>
              <a:t>Harvey Huntington Brown Jr. Professor and Chair in Neurological Surgery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Professor of Neurosurgery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Skull base, Cerebrovascular, Endovascular, Complex Spine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1D1B3C-07A1-9842-9278-7D3BE8533677}"/>
              </a:ext>
            </a:extLst>
          </p:cNvPr>
          <p:cNvSpPr/>
          <p:nvPr/>
        </p:nvSpPr>
        <p:spPr>
          <a:xfrm>
            <a:off x="2259725" y="4274337"/>
            <a:ext cx="67492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Sepideh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Amin-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Hanjani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Vice-Chair, Department of Neurological Surgery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Director, Cerebrovascular and Skull Base Surgery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Warren R. Selman Endowed Chair of Neurological Surgery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Professor of Neurosurgery</a:t>
            </a:r>
          </a:p>
          <a:p>
            <a:pPr lvl="1">
              <a:spcBef>
                <a:spcPct val="0"/>
              </a:spcBef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Skull base, Cerebrovascular</a:t>
            </a:r>
          </a:p>
        </p:txBody>
      </p:sp>
      <p:pic>
        <p:nvPicPr>
          <p:cNvPr id="1026" name="Picture 2" descr="Sepideh Amin-Hanjani, MD">
            <a:extLst>
              <a:ext uri="{FF2B5EF4-FFF2-40B4-BE49-F238E27FC236}">
                <a16:creationId xmlns:a16="http://schemas.microsoft.com/office/drawing/2014/main" id="{3A5A48F2-AD7E-81E9-E529-860D3B09D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5450"/>
            <a:ext cx="1977354" cy="26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cholas C. Bambakidis, MD">
            <a:extLst>
              <a:ext uri="{FF2B5EF4-FFF2-40B4-BE49-F238E27FC236}">
                <a16:creationId xmlns:a16="http://schemas.microsoft.com/office/drawing/2014/main" id="{12C70832-1FB2-D926-C1B3-51FC5452D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45" y="1168854"/>
            <a:ext cx="2071253" cy="27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5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1814ED10-3C1F-D64A-8EF6-5EC08135F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0147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Residency Program Leadership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1D1B3C-07A1-9842-9278-7D3BE8533677}"/>
              </a:ext>
            </a:extLst>
          </p:cNvPr>
          <p:cNvSpPr/>
          <p:nvPr/>
        </p:nvSpPr>
        <p:spPr>
          <a:xfrm>
            <a:off x="2591978" y="1804451"/>
            <a:ext cx="6411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Krystal Tomei, MD, MPH 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Program Director, Neurosurgery Residency</a:t>
            </a:r>
          </a:p>
          <a:p>
            <a:pPr lvl="1">
              <a:spcBef>
                <a:spcPct val="0"/>
              </a:spcBef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Reinberger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Endowed Director in Pediatric Neurological Surgery – Rainbow Babies &amp; Children’s Hospital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Associate Professor of Neurosurgery</a:t>
            </a:r>
          </a:p>
          <a:p>
            <a:pPr lvl="1">
              <a:spcBef>
                <a:spcPct val="0"/>
              </a:spcBef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Pediatrics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54B3E-B363-1DA6-8F03-002856756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0" y="1224285"/>
            <a:ext cx="2146528" cy="3005138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A9566F67-92BA-8C92-2333-5BC099526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4523299"/>
            <a:ext cx="56262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cs typeface="Arial" panose="020B0604020202020204" pitchFamily="34" charset="0"/>
              </a:rPr>
              <a:t>Tiffany R. Hodges, MD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Associate Program Director, Neurosurgery Residency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Assistant Professor of Neurosurgery</a:t>
            </a:r>
          </a:p>
          <a:p>
            <a:r>
              <a:rPr lang="en-US" altLang="en-US" i="1" dirty="0">
                <a:cs typeface="Arial" panose="020B0604020202020204" pitchFamily="34" charset="0"/>
              </a:rPr>
              <a:t>Neurosurgical Oncology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7FC3C-D270-67DF-3E28-91441BB40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272" y="3558777"/>
            <a:ext cx="2146528" cy="29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49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>
            <a:extLst>
              <a:ext uri="{FF2B5EF4-FFF2-40B4-BE49-F238E27FC236}">
                <a16:creationId xmlns:a16="http://schemas.microsoft.com/office/drawing/2014/main" id="{D9C70BEF-A0A3-DE45-A90E-06E84EEED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9891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699" name="Text Box 12">
            <a:extLst>
              <a:ext uri="{FF2B5EF4-FFF2-40B4-BE49-F238E27FC236}">
                <a16:creationId xmlns:a16="http://schemas.microsoft.com/office/drawing/2014/main" id="{99070DBC-8CA5-684C-AF21-3717C1528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804" y="2831211"/>
            <a:ext cx="54707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Yin C. Hu, MD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Director of Neurosurgery, Ahuja Medical Center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Fellowship Director, Endovascular Neurosurgery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1800" dirty="0"/>
              <a:t>Associate Professor of Neurosurgery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Endovascular and Cerebrovascular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D38C897-B09B-0E4F-98F3-CA6F3DCE27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698" y="230147"/>
            <a:ext cx="8826604" cy="1139825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UHCMC Faculty – Vascular, Skull Base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C7563604-CAEA-1DBA-CC2A-92D9DAA28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7" y="1364512"/>
            <a:ext cx="5058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Warren Selman, MD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Harvey Huntington Brown Jr Emeritus Chair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Professor of Neurosurgery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Pituitary Surgery, Cerebrovascular &amp; Skull Base</a:t>
            </a:r>
          </a:p>
        </p:txBody>
      </p:sp>
      <p:pic>
        <p:nvPicPr>
          <p:cNvPr id="2050" name="Picture 2" descr="Warren Selman, MD">
            <a:extLst>
              <a:ext uri="{FF2B5EF4-FFF2-40B4-BE49-F238E27FC236}">
                <a16:creationId xmlns:a16="http://schemas.microsoft.com/office/drawing/2014/main" id="{2BE946D1-4B15-8595-BE7C-6A98EED3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8" y="1047750"/>
            <a:ext cx="1762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C8B265BA-7525-E8FA-470A-ACA65D05C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239" y="4885587"/>
            <a:ext cx="525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cs typeface="Arial" panose="020B0604020202020204" pitchFamily="34" charset="0"/>
              </a:rPr>
              <a:t>Abhishek Ray, MD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Assistant Professor of Neurosurgery</a:t>
            </a:r>
          </a:p>
          <a:p>
            <a:r>
              <a:rPr lang="en-US" altLang="en-US" i="1" dirty="0">
                <a:cs typeface="Arial" panose="020B0604020202020204" pitchFamily="34" charset="0"/>
              </a:rPr>
              <a:t>Endovascular, Cerebrovascular, </a:t>
            </a:r>
          </a:p>
          <a:p>
            <a:r>
              <a:rPr lang="en-US" altLang="en-US" i="1" dirty="0">
                <a:cs typeface="Arial" panose="020B0604020202020204" pitchFamily="34" charset="0"/>
              </a:rPr>
              <a:t>Endoscopic/Endonasal Skull Base Approaches</a:t>
            </a:r>
          </a:p>
        </p:txBody>
      </p:sp>
      <p:pic>
        <p:nvPicPr>
          <p:cNvPr id="2052" name="Picture 4" descr="Yin C. Hu, MD">
            <a:extLst>
              <a:ext uri="{FF2B5EF4-FFF2-40B4-BE49-F238E27FC236}">
                <a16:creationId xmlns:a16="http://schemas.microsoft.com/office/drawing/2014/main" id="{F994CE44-8603-330D-ED94-8097743B7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77" y="2564841"/>
            <a:ext cx="1762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bhishek Ray, MD">
            <a:extLst>
              <a:ext uri="{FF2B5EF4-FFF2-40B4-BE49-F238E27FC236}">
                <a16:creationId xmlns:a16="http://schemas.microsoft.com/office/drawing/2014/main" id="{21C8B9AA-07BE-0C0B-29CF-24561956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8" y="4102857"/>
            <a:ext cx="1762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8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>
            <a:extLst>
              <a:ext uri="{FF2B5EF4-FFF2-40B4-BE49-F238E27FC236}">
                <a16:creationId xmlns:a16="http://schemas.microsoft.com/office/drawing/2014/main" id="{78DACE60-72CA-134D-98D6-C67D335E1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9891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8" name="Text Box 12">
            <a:extLst>
              <a:ext uri="{FF2B5EF4-FFF2-40B4-BE49-F238E27FC236}">
                <a16:creationId xmlns:a16="http://schemas.microsoft.com/office/drawing/2014/main" id="{1D8BCD2D-E0E0-AB43-BA21-776C3B960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58" y="2035114"/>
            <a:ext cx="567621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Jonathan Miller, MD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George R. and Constance P. Lincoln Professor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Vice Chair of Education, Dept of Neurosurgery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Director of Functional &amp; Restorative Neurosurgery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Functional, Stereotactic, Peripheral Nerve, and Epilepsy</a:t>
            </a:r>
          </a:p>
        </p:txBody>
      </p:sp>
      <p:sp>
        <p:nvSpPr>
          <p:cNvPr id="28679" name="Text Box 13">
            <a:extLst>
              <a:ext uri="{FF2B5EF4-FFF2-40B4-BE49-F238E27FC236}">
                <a16:creationId xmlns:a16="http://schemas.microsoft.com/office/drawing/2014/main" id="{F586F17C-0805-884C-8F7D-AF818FFFF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2" y="4700875"/>
            <a:ext cx="60837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Jennifer Sweet, MD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Sheila &amp; Sandy Fox Master Clinician in Neurosurgery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Associate Professor of Neurosurgery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Functional, Stereotactic, and Epilepsy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6F6299F-E601-7B41-9243-6DE516410F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81589"/>
            <a:ext cx="9144000" cy="1139825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UHCMC Faculty – Functional, Stereotactic, Epilepsy, Peripheral Nerve </a:t>
            </a:r>
          </a:p>
        </p:txBody>
      </p:sp>
      <p:pic>
        <p:nvPicPr>
          <p:cNvPr id="5122" name="Picture 2" descr="Jonathan Miller, PhD">
            <a:extLst>
              <a:ext uri="{FF2B5EF4-FFF2-40B4-BE49-F238E27FC236}">
                <a16:creationId xmlns:a16="http://schemas.microsoft.com/office/drawing/2014/main" id="{04AFB087-8851-8C44-B747-1FC2D4F0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13" y="1819292"/>
            <a:ext cx="1934256" cy="261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F0A726-0471-B366-1539-E77638F7D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58" y="4089122"/>
            <a:ext cx="17621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8">
            <a:extLst>
              <a:ext uri="{FF2B5EF4-FFF2-40B4-BE49-F238E27FC236}">
                <a16:creationId xmlns:a16="http://schemas.microsoft.com/office/drawing/2014/main" id="{955F7AB5-F0F4-4F47-9D55-5AE898DF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527401"/>
            <a:ext cx="5257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cs typeface="Arial" panose="020B0604020202020204" pitchFamily="34" charset="0"/>
              </a:rPr>
              <a:t>Brian Rothstein, MD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Chief Medical Officer, UH Ventures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Assistant Professor of Neurosurgery</a:t>
            </a:r>
          </a:p>
          <a:p>
            <a:r>
              <a:rPr lang="en-US" altLang="en-US" i="1" dirty="0">
                <a:cs typeface="Arial" panose="020B0604020202020204" pitchFamily="34" charset="0"/>
              </a:rPr>
              <a:t>Pediatric Neurosurgery</a:t>
            </a: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8261AF7E-35CB-A045-93C2-52344B373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43" y="4130726"/>
            <a:ext cx="1766287" cy="2320004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C9DCA564-D06E-9146-BDA5-1F812540B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390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UH CMC Faculty –Trauma, Critical Care, Pediatric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1267192E-572B-A964-CD19-B16A1847B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42" y="2135371"/>
            <a:ext cx="555655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Alan Hoffer, MD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Director, Traumatic Brain Injury Center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1800" dirty="0"/>
              <a:t>Co-Director Neurocritical Care Center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1800" dirty="0"/>
              <a:t>Associate Professor of Neurosurgery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Critical Care, Neurotrauma</a:t>
            </a:r>
          </a:p>
        </p:txBody>
      </p:sp>
      <p:pic>
        <p:nvPicPr>
          <p:cNvPr id="3074" name="Picture 2" descr=" S. Alan Hoffer, MD">
            <a:extLst>
              <a:ext uri="{FF2B5EF4-FFF2-40B4-BE49-F238E27FC236}">
                <a16:creationId xmlns:a16="http://schemas.microsoft.com/office/drawing/2014/main" id="{F9537574-1C39-A4DC-0159-1700A5B1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32" y="1794075"/>
            <a:ext cx="1762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5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10">
            <a:extLst>
              <a:ext uri="{FF2B5EF4-FFF2-40B4-BE49-F238E27FC236}">
                <a16:creationId xmlns:a16="http://schemas.microsoft.com/office/drawing/2014/main" id="{8B1523B0-FC2B-D941-825A-E4155937F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057" y="1170601"/>
            <a:ext cx="23489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cs typeface="Arial" panose="020B0604020202020204" pitchFamily="34" charset="0"/>
              </a:rPr>
              <a:t>Manish </a:t>
            </a:r>
            <a:r>
              <a:rPr lang="en-US" altLang="en-US" sz="1600" b="1" dirty="0" err="1">
                <a:cs typeface="Arial" panose="020B0604020202020204" pitchFamily="34" charset="0"/>
              </a:rPr>
              <a:t>Kasliwal</a:t>
            </a:r>
            <a:r>
              <a:rPr lang="en-US" altLang="en-US" sz="1600" b="1" dirty="0">
                <a:cs typeface="Arial" panose="020B0604020202020204" pitchFamily="34" charset="0"/>
              </a:rPr>
              <a:t>, MD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Director Minimally Invasive Spine Surgery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Associate Professor of Neurosurgery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3336169-7878-7D43-8E25-F488B2ABC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0147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UH Faculty - Spine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03F69-0E24-3628-FAA5-4F1EDF6DE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766" y="1170603"/>
            <a:ext cx="2001157" cy="2144097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F69B3BA1-3CA6-84E3-F18C-FCF169B45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746" y="1170601"/>
            <a:ext cx="262599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cs typeface="Arial" panose="020B0604020202020204" pitchFamily="34" charset="0"/>
              </a:rPr>
              <a:t>Gabriel Smith, MD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Co-Director, University Hospitals Spine Institute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Division Chief, Neurosurgery – UH St John and Southwest Medical Center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Assistant Professor of Neurosurgery</a:t>
            </a:r>
          </a:p>
        </p:txBody>
      </p:sp>
      <p:pic>
        <p:nvPicPr>
          <p:cNvPr id="6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9DFC8F7-D431-7F4C-B1B4-88E2AF033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03" y="1174205"/>
            <a:ext cx="1660443" cy="224028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05AD807E-4A88-49E8-26EB-9770AB5C8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746" y="3881489"/>
            <a:ext cx="24204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cs typeface="Arial" panose="020B0604020202020204" pitchFamily="34" charset="0"/>
              </a:rPr>
              <a:t>Dustin Donnelly, MD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Assistant Professor of Neurosurgery</a:t>
            </a:r>
          </a:p>
        </p:txBody>
      </p:sp>
      <p:pic>
        <p:nvPicPr>
          <p:cNvPr id="4098" name="Picture 2" descr="Dustin J. Donnelly, MD, PhD">
            <a:extLst>
              <a:ext uri="{FF2B5EF4-FFF2-40B4-BE49-F238E27FC236}">
                <a16:creationId xmlns:a16="http://schemas.microsoft.com/office/drawing/2014/main" id="{9D7E006A-9EC4-4771-CDC8-151D4324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4" y="3818882"/>
            <a:ext cx="1658122" cy="224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4A92B5-8BA4-5B44-BC68-15CE804BD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766" y="3818882"/>
            <a:ext cx="1649159" cy="22407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13F738-FA49-9F47-B55D-5AB2B6B77094}"/>
              </a:ext>
            </a:extLst>
          </p:cNvPr>
          <p:cNvSpPr/>
          <p:nvPr/>
        </p:nvSpPr>
        <p:spPr>
          <a:xfrm>
            <a:off x="6515099" y="3881488"/>
            <a:ext cx="2553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 err="1">
                <a:cs typeface="Arial" panose="020B0604020202020204" pitchFamily="34" charset="0"/>
              </a:rPr>
              <a:t>Xiaofei</a:t>
            </a:r>
            <a:r>
              <a:rPr lang="en-US" altLang="en-US" sz="1600" b="1" dirty="0">
                <a:cs typeface="Arial" panose="020B0604020202020204" pitchFamily="34" charset="0"/>
              </a:rPr>
              <a:t> “Sophie” Zhou, MD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Assistant Professor of Neurosurgery</a:t>
            </a:r>
          </a:p>
        </p:txBody>
      </p:sp>
    </p:spTree>
    <p:extLst>
      <p:ext uri="{BB962C8B-B14F-4D97-AF65-F5344CB8AC3E}">
        <p14:creationId xmlns:p14="http://schemas.microsoft.com/office/powerpoint/2010/main" val="1527134286"/>
      </p:ext>
    </p:extLst>
  </p:cSld>
  <p:clrMapOvr>
    <a:masterClrMapping/>
  </p:clrMapOvr>
</p:sld>
</file>

<file path=ppt/theme/theme1.xml><?xml version="1.0" encoding="utf-8"?>
<a:theme xmlns:a="http://schemas.openxmlformats.org/drawingml/2006/main" name="UHCMC NI CWRU Dept NS Neuron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9754</TotalTime>
  <Words>1435</Words>
  <Application>Microsoft Macintosh PowerPoint</Application>
  <PresentationFormat>On-screen Show (4:3)</PresentationFormat>
  <Paragraphs>293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MS PGothic</vt:lpstr>
      <vt:lpstr>MS PGothic</vt:lpstr>
      <vt:lpstr>Arial</vt:lpstr>
      <vt:lpstr>Calibri</vt:lpstr>
      <vt:lpstr>Wingdings</vt:lpstr>
      <vt:lpstr>UHCMC NI CWRU Dept NS Neuron</vt:lpstr>
      <vt:lpstr>1_Office Theme</vt:lpstr>
      <vt:lpstr>PowerPoint Presentation</vt:lpstr>
      <vt:lpstr>Welcome Neurosurgery Residency Applicants</vt:lpstr>
      <vt:lpstr>Neurological Surgery Residency</vt:lpstr>
      <vt:lpstr>Department Leadership</vt:lpstr>
      <vt:lpstr>Residency Program Leadership</vt:lpstr>
      <vt:lpstr>UHCMC Faculty – Vascular, Skull Base</vt:lpstr>
      <vt:lpstr>UHCMC Faculty – Functional, Stereotactic, Epilepsy, Peripheral Nerve </vt:lpstr>
      <vt:lpstr>UH CMC Faculty –Trauma, Critical Care, Pediatric</vt:lpstr>
      <vt:lpstr>UH Faculty - Spine</vt:lpstr>
      <vt:lpstr>UH VA Hospital Faculty</vt:lpstr>
      <vt:lpstr>Faculty As A Whole</vt:lpstr>
      <vt:lpstr>Recent Graduates</vt:lpstr>
      <vt:lpstr>PGY 6 and 7</vt:lpstr>
      <vt:lpstr>PGY5</vt:lpstr>
      <vt:lpstr>PGY4</vt:lpstr>
      <vt:lpstr>PGY3</vt:lpstr>
      <vt:lpstr>PGY2</vt:lpstr>
      <vt:lpstr>PGY1</vt:lpstr>
      <vt:lpstr>UH - Academic Health System</vt:lpstr>
      <vt:lpstr>Neurological Institute: Hub Locations</vt:lpstr>
      <vt:lpstr>UH Cleveland Medical Center</vt:lpstr>
      <vt:lpstr>UH Rainbow Babies &amp; Children’s Hospital</vt:lpstr>
      <vt:lpstr>Cleveland VA Medical Center</vt:lpstr>
      <vt:lpstr>UH Ahuja Medical Center UH St. John Medical Center Southwest Medical Center</vt:lpstr>
      <vt:lpstr>Research</vt:lpstr>
      <vt:lpstr>Research Mentoring Program</vt:lpstr>
      <vt:lpstr>PowerPoint Presentation</vt:lpstr>
      <vt:lpstr>Fellowship Opportunities</vt:lpstr>
      <vt:lpstr>Medical Student Education</vt:lpstr>
      <vt:lpstr>Neurological Surgery Residency</vt:lpstr>
      <vt:lpstr>Neurological Surgery Residency</vt:lpstr>
      <vt:lpstr>Neurological Surgery Residency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Warren Selman</dc:creator>
  <cp:lastModifiedBy>ezh2@case.edu</cp:lastModifiedBy>
  <cp:revision>271</cp:revision>
  <dcterms:created xsi:type="dcterms:W3CDTF">2017-04-09T22:09:29Z</dcterms:created>
  <dcterms:modified xsi:type="dcterms:W3CDTF">2023-07-03T19:51:16Z</dcterms:modified>
</cp:coreProperties>
</file>