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91" r:id="rId3"/>
    <p:sldId id="293" r:id="rId4"/>
    <p:sldId id="294" r:id="rId5"/>
    <p:sldId id="295" r:id="rId6"/>
    <p:sldId id="296" r:id="rId7"/>
    <p:sldId id="297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74A5"/>
    <a:srgbClr val="007ABF"/>
    <a:srgbClr val="006C66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1199" autoAdjust="0"/>
  </p:normalViewPr>
  <p:slideViewPr>
    <p:cSldViewPr snapToGrid="0">
      <p:cViewPr varScale="1">
        <p:scale>
          <a:sx n="92" d="100"/>
          <a:sy n="92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D0E09-D67D-4B09-BF16-676032A677D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E6E3C-310A-4FE3-8F95-E089F8BF7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8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0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64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9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17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69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9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7207-8A31-D670-1DFB-07B96E8F9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A651B-CC11-73BB-99ED-C1CAF563F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E67D5-9560-0701-B3A4-48A88C08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ED571-B316-AB3D-5424-78E15042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9F12-9B0B-DC3F-8A0F-CF2DB1DD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5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B03D6-1C52-E3E9-C9F4-2C684643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428A0-BF32-5836-4908-D9A64E8FA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29056-4680-96DE-52D1-344445BB4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5B31-6758-F3D6-6549-9C6251CE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F07FC-CDB2-297E-5490-5A89629A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1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B272AF-CF4E-1A06-DEB2-4E7C0ACB0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D81F7-C7FE-8A25-7192-910224FCF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2CA2E-8994-1A9E-6256-30F6A6F64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ADF22-9546-DA5F-C8F4-5FD58FD8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696B7-990D-651B-FEB0-500DF57B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2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D9E3-316B-8DEF-2C77-CFE06FFC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FA8C-7FE8-0068-2E9E-DDD848E93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3F765-2E69-D56C-476A-FC23FD12C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16356-57DF-2AB3-65C3-6D4584A0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8C8A4-D572-6EA3-BB21-7C2CB9EF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4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C6690-3619-FA9F-3DB5-33DA81080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F10AA-6B35-5074-4619-3534A0DB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7A35-7D85-F627-FA1C-1DE96FA0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AF97F-89DF-0123-7CEC-8BC4E31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1D8A3-1D2C-6815-79C7-B47AE03E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3D34-6E72-697E-FDE7-39BF65124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AC4F0-D2A0-1DA6-17FB-3DE1B35A5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D4405-6ACA-0654-3558-7C82742CF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A7616-7D44-B60F-601E-7C80E5DA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4B039-6DAB-FF94-DA6C-5791E1B6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F80CE-E6E6-3414-33D1-8D16EC320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4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36D24-7F21-1C5B-68A9-A7D493CC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A1843-ACCE-3614-62D9-4CF9CD002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0F771-136F-934D-FDFF-D31C99E55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CBBD1-B6D3-971E-0C67-1D0639DB1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45ABC-A1CB-D140-FCF2-BC4DAFC40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D82A9-732D-91F8-2F42-FD99306BD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51328-AC4F-79FA-1FFE-FE1A3B91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786AD-5469-8442-7DCB-426BC35B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7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4A8B-9095-01D6-A43E-FB4FBDC4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B1109-3582-708C-4481-277D1C44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298B0-EA99-4C2F-347A-395F4303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514C0-4030-8A1F-A3D3-4D083FA4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95FD24-DC0B-C663-24BC-52D8A9E4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5A0AA-ABD2-CD7F-AD42-01A750DC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58394-2F69-0CDA-10D8-2900C843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A4AB-88E8-E53B-A182-F2AA1493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DA1FC-F80E-BB6F-77BA-ECCF5E085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9A7FB-C189-13A7-27D9-855D56113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2EF7B-118E-EE59-AB59-EBCDDB7C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6EEE7-24C0-4E89-B978-7E374285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8B266-4681-311A-8A2E-2C45E72D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8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1D62-398F-7A20-5D33-0AEA76A1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62991-00A3-2BAF-811A-AF4E0A9C2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82D67-BD71-6CD4-0811-1EC9B4893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B2FBD-D9C2-6E70-6ED9-9BAF5996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6EE26-4A88-C622-0C55-90ABBEFD8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A15A5-95DF-1A0C-B0FB-7E5EA079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7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652C-87C8-3063-A593-39FC0D38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C69CB-F09B-2BF1-6AA5-94FAD9032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B9035-2107-9036-647C-37A1E9F32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C90BC-5D34-2149-A5CD-B244EC8590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9010-CCA9-6ECB-8F1C-85D8BF19B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2C929-2C8D-BC6A-699A-DAEF56203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2F288-B318-844E-9D29-0BC9F491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7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ana.garciaorellana@nih.gov" TargetMode="External"/><Relationship Id="rId4" Type="http://schemas.openxmlformats.org/officeDocument/2006/relationships/hyperlink" Target="mailto:heissj@ninds.nih.g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C37463-46BA-4BE4-A976-BC60C248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2"/>
            <a:ext cx="12192000" cy="6850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06285-450D-FCE3-1A68-C75BF572C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405" y="535577"/>
            <a:ext cx="7800646" cy="2974386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NIH Neurological Surgery Residency Training Program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3E1F1F8-D6A3-9C75-7CF4-5CC1DFA1D6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Program Director: Dr. John Heiss </a:t>
            </a:r>
          </a:p>
          <a:p>
            <a:r>
              <a:rPr lang="en-US" b="1" dirty="0"/>
              <a:t>Presented by: Dr. Joshua Diamond (PGY-5)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413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DA9F0-F056-7023-86FF-8894EB78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2" y="963507"/>
            <a:ext cx="4180160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Program Overview</a:t>
            </a:r>
          </a:p>
        </p:txBody>
      </p: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A3DF0-C187-63D9-AD96-3D3AF4A29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0" y="860215"/>
            <a:ext cx="6250940" cy="4930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The Surgical Neurology Branch of the National Institutes of Neurological Disorders and Stroke at the National Institutes of Health (NIH) offers an innovative 7-year, ACGME-accredited Neurological Surgery Residency Training Program in collaboration with the MedStar Georgetown University Hospital (GUH), MedStar Washington Hospital Center (WHC), and Children’s National Medical Center (CNMC).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This program is designed to foster the application of basic science research to clinical neurosurgical problems and is intended for those wishing to pursue careers as independent physician-scientists. </a:t>
            </a:r>
          </a:p>
          <a:p>
            <a:endParaRPr lang="en-US" sz="1600" dirty="0"/>
          </a:p>
        </p:txBody>
      </p:sp>
      <p:sp>
        <p:nvSpPr>
          <p:cNvPr id="384" name="Text"/>
          <p:cNvSpPr txBox="1"/>
          <p:nvPr/>
        </p:nvSpPr>
        <p:spPr>
          <a:xfrm>
            <a:off x="4976030" y="3589866"/>
            <a:ext cx="6250940" cy="2304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</a:defRPr>
            </a:pPr>
            <a:endParaRPr lang="en-US" sz="2000" u="sng"/>
          </a:p>
          <a:p>
            <a:pPr marL="259292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</a:defRPr>
            </a:pPr>
            <a:endParaRPr lang="en-US" sz="2000" u="sng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</a:defRPr>
            </a:pPr>
            <a:endParaRPr lang="en-US" sz="2000" u="sng"/>
          </a:p>
        </p:txBody>
      </p:sp>
      <p:sp>
        <p:nvSpPr>
          <p:cNvPr id="383" name="Updated study: Interventions"/>
          <p:cNvSpPr txBox="1"/>
          <p:nvPr/>
        </p:nvSpPr>
        <p:spPr>
          <a:xfrm>
            <a:off x="5078574" y="430029"/>
            <a:ext cx="51361" cy="58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endParaRPr sz="4250"/>
          </a:p>
        </p:txBody>
      </p:sp>
      <p:sp>
        <p:nvSpPr>
          <p:cNvPr id="409" name="Target enrollment - 100 subjects…"/>
          <p:cNvSpPr txBox="1"/>
          <p:nvPr/>
        </p:nvSpPr>
        <p:spPr>
          <a:xfrm>
            <a:off x="2336536" y="1427362"/>
            <a:ext cx="51361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>
              <a:defRPr sz="4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endParaRPr sz="220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63987F2-E3B8-DE58-E6B1-33A4A1F3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2433"/>
            <a:ext cx="12192000" cy="8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82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413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DA9F0-F056-7023-86FF-8894EB78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07"/>
            <a:ext cx="3494362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Core Facilities </a:t>
            </a:r>
          </a:p>
        </p:txBody>
      </p: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A3DF0-C187-63D9-AD96-3D3AF4A29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0" y="590550"/>
            <a:ext cx="6250940" cy="5303943"/>
          </a:xfr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448056"/>
            <a:r>
              <a:rPr lang="en-US" sz="2300" b="1" dirty="0"/>
              <a:t>National Institutes of Health Clinical Center</a:t>
            </a:r>
          </a:p>
          <a:p>
            <a:pPr lvl="1"/>
            <a:r>
              <a:rPr lang="en-US" sz="2300" i="1" dirty="0"/>
              <a:t>Clinical Training</a:t>
            </a:r>
          </a:p>
          <a:p>
            <a:pPr marL="1828800" lvl="1"/>
            <a:r>
              <a:rPr lang="en-US" sz="2300" dirty="0"/>
              <a:t>Training and mentoring by 4 full-time clinical faculty</a:t>
            </a:r>
          </a:p>
          <a:p>
            <a:pPr marL="1828800" lvl="1"/>
            <a:r>
              <a:rPr lang="en-US" sz="2300" b="1" dirty="0"/>
              <a:t>1 ½ years of clinical experience</a:t>
            </a:r>
            <a:endParaRPr lang="en-US" sz="2300" b="1" i="1" dirty="0"/>
          </a:p>
          <a:p>
            <a:pPr lvl="1"/>
            <a:r>
              <a:rPr lang="en-US" sz="2300" i="1" dirty="0"/>
              <a:t>Research Training</a:t>
            </a:r>
          </a:p>
          <a:p>
            <a:pPr marL="1828800" lvl="1"/>
            <a:r>
              <a:rPr lang="en-US" sz="2300" b="1" dirty="0"/>
              <a:t>2 years of protected research time </a:t>
            </a:r>
          </a:p>
          <a:p>
            <a:pPr marL="1828800" lvl="1"/>
            <a:r>
              <a:rPr lang="en-US" sz="2300" dirty="0"/>
              <a:t>Receive NIH Intramural funding (No grants required)</a:t>
            </a:r>
          </a:p>
          <a:p>
            <a:pPr marL="1828800" lvl="1"/>
            <a:r>
              <a:rPr lang="en-US" sz="2300" dirty="0"/>
              <a:t>Training and mentoring by 3 full-time senior research faculty members</a:t>
            </a:r>
          </a:p>
          <a:p>
            <a:pPr marL="1828800" lvl="1"/>
            <a:r>
              <a:rPr lang="en-US" sz="2300" dirty="0"/>
              <a:t>Opportunity to collaborate with scientists throughout NINDS (200 neuroscience labs on NIH campus) and other NIH institutes </a:t>
            </a:r>
          </a:p>
          <a:p>
            <a:pPr marL="571500"/>
            <a:r>
              <a:rPr lang="en-US" sz="2300" b="1" dirty="0"/>
              <a:t>MedStar Georgetown University Hospital </a:t>
            </a:r>
          </a:p>
          <a:p>
            <a:pPr marL="1828800" lvl="1"/>
            <a:r>
              <a:rPr lang="en-US" sz="2300" dirty="0"/>
              <a:t>Training and mentoring by 8 full-time senior faculty in all neurosurgical subspecialties</a:t>
            </a:r>
          </a:p>
          <a:p>
            <a:pPr marL="571500"/>
            <a:r>
              <a:rPr lang="en-US" sz="2300" b="1" dirty="0"/>
              <a:t>MedStar Washington Hospital Center </a:t>
            </a:r>
          </a:p>
          <a:p>
            <a:pPr marL="1828800" lvl="1"/>
            <a:r>
              <a:rPr lang="en-US" sz="2300" dirty="0"/>
              <a:t>Training and mentoring by 4 full-time senior faculty with a broad range of expertise</a:t>
            </a:r>
            <a:endParaRPr lang="en-US" sz="2300" b="1" dirty="0"/>
          </a:p>
          <a:p>
            <a:pPr marL="571500"/>
            <a:r>
              <a:rPr lang="en-US" sz="2300" b="1" dirty="0"/>
              <a:t>Children’s National Medical Center</a:t>
            </a:r>
          </a:p>
          <a:p>
            <a:pPr marL="1828800" lvl="1"/>
            <a:r>
              <a:rPr lang="en-US" sz="2300" dirty="0"/>
              <a:t>Training and mentoring by 5 full-time pediatric neurosurgeon faculty members</a:t>
            </a:r>
          </a:p>
          <a:p>
            <a:endParaRPr lang="en-US" sz="500" dirty="0"/>
          </a:p>
        </p:txBody>
      </p:sp>
      <p:sp>
        <p:nvSpPr>
          <p:cNvPr id="384" name="Text"/>
          <p:cNvSpPr txBox="1"/>
          <p:nvPr/>
        </p:nvSpPr>
        <p:spPr>
          <a:xfrm>
            <a:off x="4976030" y="3589866"/>
            <a:ext cx="6250940" cy="2304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</a:defRPr>
            </a:pPr>
            <a:endParaRPr lang="en-US" sz="2000" u="sng"/>
          </a:p>
          <a:p>
            <a:pPr marL="259292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</a:defRPr>
            </a:pPr>
            <a:endParaRPr lang="en-US" sz="2000" u="sng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</a:defRPr>
            </a:pPr>
            <a:endParaRPr lang="en-US" sz="2000" u="sng"/>
          </a:p>
        </p:txBody>
      </p:sp>
      <p:sp>
        <p:nvSpPr>
          <p:cNvPr id="383" name="Updated study: Interventions"/>
          <p:cNvSpPr txBox="1"/>
          <p:nvPr/>
        </p:nvSpPr>
        <p:spPr>
          <a:xfrm>
            <a:off x="5078574" y="430029"/>
            <a:ext cx="51361" cy="58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endParaRPr sz="4250"/>
          </a:p>
        </p:txBody>
      </p:sp>
      <p:sp>
        <p:nvSpPr>
          <p:cNvPr id="409" name="Target enrollment - 100 subjects…"/>
          <p:cNvSpPr txBox="1"/>
          <p:nvPr/>
        </p:nvSpPr>
        <p:spPr>
          <a:xfrm>
            <a:off x="2336536" y="1427362"/>
            <a:ext cx="51361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>
              <a:defRPr sz="4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endParaRPr sz="220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63987F2-E3B8-DE58-E6B1-33A4A1F3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2433"/>
            <a:ext cx="12192000" cy="8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68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413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DA9F0-F056-7023-86FF-8894EB78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963507"/>
            <a:ext cx="3684862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Block Schedule</a:t>
            </a:r>
          </a:p>
        </p:txBody>
      </p: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Text"/>
          <p:cNvSpPr txBox="1"/>
          <p:nvPr/>
        </p:nvSpPr>
        <p:spPr>
          <a:xfrm>
            <a:off x="4976030" y="3589866"/>
            <a:ext cx="6250940" cy="2304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9292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Updated study: Interventions"/>
          <p:cNvSpPr txBox="1"/>
          <p:nvPr/>
        </p:nvSpPr>
        <p:spPr>
          <a:xfrm>
            <a:off x="5078574" y="430029"/>
            <a:ext cx="51361" cy="58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1" i="0" u="none" strike="noStrike" kern="1200" cap="none" spc="-17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Target enrollment - 100 subjects…"/>
          <p:cNvSpPr txBox="1"/>
          <p:nvPr/>
        </p:nvSpPr>
        <p:spPr>
          <a:xfrm>
            <a:off x="2336536" y="1427362"/>
            <a:ext cx="51361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5B9BD5">
                    <a:hueOff val="-82419"/>
                    <a:satOff val="-9513"/>
                    <a:lumOff val="-16343"/>
                  </a:srgbClr>
                </a:solidFill>
              </a:defRPr>
            </a:pPr>
            <a:endParaRPr kumimoji="0" sz="2200" b="1" i="0" u="none" strike="noStrike" kern="1200" cap="none" spc="0" normalizeH="0" baseline="0" noProof="0">
              <a:ln>
                <a:noFill/>
              </a:ln>
              <a:solidFill>
                <a:srgbClr val="5B9BD5">
                  <a:hueOff val="-82419"/>
                  <a:satOff val="-9513"/>
                  <a:lumOff val="-16343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63987F2-E3B8-DE58-E6B1-33A4A1F3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2433"/>
            <a:ext cx="12192000" cy="885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3E9DA-A1F5-7743-CA29-4792D0770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145" y="457201"/>
            <a:ext cx="6214296" cy="53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6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413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DA9F0-F056-7023-86FF-8894EB78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07"/>
            <a:ext cx="3494362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Benefits</a:t>
            </a:r>
          </a:p>
        </p:txBody>
      </p: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Text"/>
          <p:cNvSpPr txBox="1"/>
          <p:nvPr/>
        </p:nvSpPr>
        <p:spPr>
          <a:xfrm>
            <a:off x="4976030" y="3589866"/>
            <a:ext cx="6250940" cy="2304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9292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Updated study: Interventions"/>
          <p:cNvSpPr txBox="1"/>
          <p:nvPr/>
        </p:nvSpPr>
        <p:spPr>
          <a:xfrm>
            <a:off x="5078574" y="430029"/>
            <a:ext cx="51361" cy="58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1" i="0" u="none" strike="noStrike" kern="1200" cap="none" spc="-17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Target enrollment - 100 subjects…"/>
          <p:cNvSpPr txBox="1"/>
          <p:nvPr/>
        </p:nvSpPr>
        <p:spPr>
          <a:xfrm>
            <a:off x="2336536" y="1427362"/>
            <a:ext cx="51361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5B9BD5">
                    <a:hueOff val="-82419"/>
                    <a:satOff val="-9513"/>
                    <a:lumOff val="-16343"/>
                  </a:srgbClr>
                </a:solidFill>
              </a:defRPr>
            </a:pPr>
            <a:endParaRPr kumimoji="0" sz="2200" b="1" i="0" u="none" strike="noStrike" kern="1200" cap="none" spc="0" normalizeH="0" baseline="0" noProof="0">
              <a:ln>
                <a:noFill/>
              </a:ln>
              <a:solidFill>
                <a:srgbClr val="5B9BD5">
                  <a:hueOff val="-82419"/>
                  <a:satOff val="-9513"/>
                  <a:lumOff val="-16343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63987F2-E3B8-DE58-E6B1-33A4A1F3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2433"/>
            <a:ext cx="12192000" cy="885568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1887D99-0ED7-7789-7A16-56E7F4AB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813" y="590550"/>
            <a:ext cx="6249987" cy="5303838"/>
          </a:xfrm>
        </p:spPr>
        <p:txBody>
          <a:bodyPr>
            <a:normAutofit/>
          </a:bodyPr>
          <a:lstStyle/>
          <a:p>
            <a:r>
              <a:rPr lang="en-US" dirty="0"/>
              <a:t>Residents enrolled in ACGME-accredited training programs at the NIH can apply to receive loan repayment (LRP):</a:t>
            </a:r>
          </a:p>
          <a:p>
            <a:pPr lvl="1"/>
            <a:r>
              <a:rPr lang="en-US" dirty="0"/>
              <a:t>Non-competitive program: </a:t>
            </a:r>
            <a:r>
              <a:rPr lang="en-US" b="1" u="sng" dirty="0">
                <a:highlight>
                  <a:srgbClr val="FFFF00"/>
                </a:highlight>
              </a:rPr>
              <a:t>receive $20,000 per year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en-US" dirty="0"/>
              <a:t> up to 3 years, of qualified educational debt</a:t>
            </a:r>
          </a:p>
          <a:p>
            <a:pPr lvl="1"/>
            <a:r>
              <a:rPr lang="en-US" dirty="0"/>
              <a:t>Competitive program: </a:t>
            </a:r>
            <a:r>
              <a:rPr lang="en-US" b="1" u="sng" dirty="0">
                <a:highlight>
                  <a:srgbClr val="FFFF00"/>
                </a:highlight>
              </a:rPr>
              <a:t>receive $50,000 per year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en-US" dirty="0"/>
              <a:t> up to 3 years, of qualified education debt</a:t>
            </a:r>
          </a:p>
          <a:p>
            <a:r>
              <a:rPr lang="en-US" dirty="0"/>
              <a:t>Competitive pay </a:t>
            </a:r>
          </a:p>
          <a:p>
            <a:r>
              <a:rPr lang="en-US" dirty="0"/>
              <a:t>Funds for training courses, board review, education material, conference travel, etc.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0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413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DA9F0-F056-7023-86FF-8894EB78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07"/>
            <a:ext cx="3494362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How to Apply</a:t>
            </a:r>
          </a:p>
        </p:txBody>
      </p: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Text"/>
          <p:cNvSpPr txBox="1"/>
          <p:nvPr/>
        </p:nvSpPr>
        <p:spPr>
          <a:xfrm>
            <a:off x="4976030" y="3589866"/>
            <a:ext cx="6250940" cy="2304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9292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Updated study: Interventions"/>
          <p:cNvSpPr txBox="1"/>
          <p:nvPr/>
        </p:nvSpPr>
        <p:spPr>
          <a:xfrm>
            <a:off x="5078574" y="430029"/>
            <a:ext cx="51361" cy="58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1" i="0" u="none" strike="noStrike" kern="1200" cap="none" spc="-17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Target enrollment - 100 subjects…"/>
          <p:cNvSpPr txBox="1"/>
          <p:nvPr/>
        </p:nvSpPr>
        <p:spPr>
          <a:xfrm>
            <a:off x="2336536" y="1427362"/>
            <a:ext cx="51361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5B9BD5">
                    <a:hueOff val="-82419"/>
                    <a:satOff val="-9513"/>
                    <a:lumOff val="-16343"/>
                  </a:srgbClr>
                </a:solidFill>
              </a:defRPr>
            </a:pPr>
            <a:endParaRPr kumimoji="0" sz="2200" b="1" i="0" u="none" strike="noStrike" kern="1200" cap="none" spc="0" normalizeH="0" baseline="0" noProof="0">
              <a:ln>
                <a:noFill/>
              </a:ln>
              <a:solidFill>
                <a:srgbClr val="5B9BD5">
                  <a:hueOff val="-82419"/>
                  <a:satOff val="-9513"/>
                  <a:lumOff val="-16343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63987F2-E3B8-DE58-E6B1-33A4A1F3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2433"/>
            <a:ext cx="12192000" cy="885568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1887D99-0ED7-7789-7A16-56E7F4AB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813" y="590550"/>
            <a:ext cx="6249987" cy="55608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NIH residency program participates in the National Residency Match Program (NRMP) and receives applications through the Electronic Residency Application Service (ERAS). </a:t>
            </a:r>
          </a:p>
          <a:p>
            <a:r>
              <a:rPr lang="en-US" dirty="0"/>
              <a:t>Applicants apply to both the NIH and GUH residency programs.</a:t>
            </a:r>
          </a:p>
          <a:p>
            <a:r>
              <a:rPr lang="en-US" dirty="0"/>
              <a:t>The NIH Program interviews applicants with demonstrated interest in and aptitude for careers in academic neurosurgery.</a:t>
            </a:r>
          </a:p>
          <a:p>
            <a:r>
              <a:rPr lang="en-US" dirty="0"/>
              <a:t>The NIH program enrolls one PGY1 candidate each year. </a:t>
            </a:r>
          </a:p>
          <a:p>
            <a:pPr marL="0" indent="0">
              <a:buNone/>
            </a:pPr>
            <a:r>
              <a:rPr lang="en-US" b="1" u="sng" dirty="0"/>
              <a:t>Application deadline: 10/14/2023</a:t>
            </a:r>
          </a:p>
        </p:txBody>
      </p:sp>
    </p:spTree>
    <p:extLst>
      <p:ext uri="{BB962C8B-B14F-4D97-AF65-F5344CB8AC3E}">
        <p14:creationId xmlns:p14="http://schemas.microsoft.com/office/powerpoint/2010/main" val="287808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413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DA9F0-F056-7023-86FF-8894EB78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81" y="963507"/>
            <a:ext cx="4281049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Program Contacts</a:t>
            </a:r>
          </a:p>
        </p:txBody>
      </p: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Text"/>
          <p:cNvSpPr txBox="1"/>
          <p:nvPr/>
        </p:nvSpPr>
        <p:spPr>
          <a:xfrm>
            <a:off x="4976030" y="3589866"/>
            <a:ext cx="6250940" cy="2304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9292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1">
                <a:solidFill>
                  <a:srgbClr val="000000"/>
                </a:solidFill>
              </a:defRPr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Updated study: Interventions"/>
          <p:cNvSpPr txBox="1"/>
          <p:nvPr/>
        </p:nvSpPr>
        <p:spPr>
          <a:xfrm>
            <a:off x="5078574" y="430029"/>
            <a:ext cx="51361" cy="58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1" i="0" u="none" strike="noStrike" kern="1200" cap="none" spc="-17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Target enrollment - 100 subjects…"/>
          <p:cNvSpPr txBox="1"/>
          <p:nvPr/>
        </p:nvSpPr>
        <p:spPr>
          <a:xfrm>
            <a:off x="2336536" y="1427362"/>
            <a:ext cx="51361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5B9BD5">
                    <a:hueOff val="-82419"/>
                    <a:satOff val="-9513"/>
                    <a:lumOff val="-16343"/>
                  </a:srgbClr>
                </a:solidFill>
              </a:defRPr>
            </a:pPr>
            <a:endParaRPr kumimoji="0" sz="2200" b="1" i="0" u="none" strike="noStrike" kern="1200" cap="none" spc="0" normalizeH="0" baseline="0" noProof="0">
              <a:ln>
                <a:noFill/>
              </a:ln>
              <a:solidFill>
                <a:srgbClr val="5B9BD5">
                  <a:hueOff val="-82419"/>
                  <a:satOff val="-9513"/>
                  <a:lumOff val="-16343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63987F2-E3B8-DE58-E6B1-33A4A1F3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2433"/>
            <a:ext cx="12192000" cy="885568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1887D99-0ED7-7789-7A16-56E7F4AB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813" y="590550"/>
            <a:ext cx="6249987" cy="5560868"/>
          </a:xfrm>
        </p:spPr>
        <p:txBody>
          <a:bodyPr>
            <a:normAutofit/>
          </a:bodyPr>
          <a:lstStyle/>
          <a:p>
            <a:r>
              <a:rPr lang="en-US" dirty="0"/>
              <a:t>Program Director</a:t>
            </a:r>
          </a:p>
          <a:p>
            <a:pPr lvl="1"/>
            <a:r>
              <a:rPr lang="en-US" dirty="0"/>
              <a:t>Dr. John Heiss </a:t>
            </a:r>
          </a:p>
          <a:p>
            <a:pPr lvl="1"/>
            <a:r>
              <a:rPr lang="en-US" dirty="0">
                <a:hlinkClick r:id="rId4"/>
              </a:rPr>
              <a:t>heissj@ninds.nih.gov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Program Coordinator</a:t>
            </a:r>
          </a:p>
          <a:p>
            <a:pPr lvl="1"/>
            <a:r>
              <a:rPr lang="en-US" dirty="0"/>
              <a:t>Ana Garcia </a:t>
            </a:r>
          </a:p>
          <a:p>
            <a:pPr lvl="1"/>
            <a:r>
              <a:rPr lang="en-US" dirty="0">
                <a:hlinkClick r:id="rId5"/>
              </a:rPr>
              <a:t>ana.garciaorellana@nih.gov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Visit our Website! 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E510FA95-C1EE-836F-36FA-3DA0549B7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571" y="4205442"/>
            <a:ext cx="1083053" cy="140399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9E65D635-DAEB-4BC7-1B83-764C5B083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095" y="2290867"/>
            <a:ext cx="672284" cy="855369"/>
          </a:xfrm>
          <a:prstGeom prst="rect">
            <a:avLst/>
          </a:prstGeom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2F428BA4-75C9-B7DD-B9EA-875D5CAE81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7901" y="571992"/>
            <a:ext cx="672284" cy="8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96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Updated study: Interventions"/>
          <p:cNvSpPr txBox="1"/>
          <p:nvPr/>
        </p:nvSpPr>
        <p:spPr>
          <a:xfrm>
            <a:off x="5078574" y="430029"/>
            <a:ext cx="51361" cy="58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endParaRPr sz="4250" dirty="0"/>
          </a:p>
        </p:txBody>
      </p:sp>
      <p:sp>
        <p:nvSpPr>
          <p:cNvPr id="384" name="Text"/>
          <p:cNvSpPr txBox="1"/>
          <p:nvPr/>
        </p:nvSpPr>
        <p:spPr>
          <a:xfrm>
            <a:off x="247117" y="3363394"/>
            <a:ext cx="6531819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2800" b="1">
                <a:solidFill>
                  <a:srgbClr val="000000"/>
                </a:solidFill>
              </a:defRPr>
            </a:pPr>
            <a:endParaRPr sz="1400" u="sng"/>
          </a:p>
          <a:p>
            <a:pPr marL="259292" indent="-259292">
              <a:buSzPct val="100000"/>
              <a:buAutoNum type="arabicPeriod"/>
              <a:defRPr sz="2800" b="1">
                <a:solidFill>
                  <a:srgbClr val="000000"/>
                </a:solidFill>
              </a:defRPr>
            </a:pPr>
            <a:endParaRPr sz="1400" u="sng"/>
          </a:p>
          <a:p>
            <a:pPr>
              <a:defRPr sz="2800" b="1">
                <a:solidFill>
                  <a:srgbClr val="000000"/>
                </a:solidFill>
              </a:defRPr>
            </a:pPr>
            <a:endParaRPr sz="1400" u="sng"/>
          </a:p>
        </p:txBody>
      </p:sp>
      <p:sp>
        <p:nvSpPr>
          <p:cNvPr id="409" name="Target enrollment - 100 subjects…"/>
          <p:cNvSpPr txBox="1"/>
          <p:nvPr/>
        </p:nvSpPr>
        <p:spPr>
          <a:xfrm>
            <a:off x="2336536" y="1427362"/>
            <a:ext cx="51361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>
              <a:defRPr sz="4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endParaRPr sz="2200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63987F2-E3B8-DE58-E6B1-33A4A1F3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2433"/>
            <a:ext cx="12192000" cy="885568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45E5B6-C5AF-D3A5-CFE8-F13957830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088" y="0"/>
            <a:ext cx="8976459" cy="59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2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407</Words>
  <Application>Microsoft Office PowerPoint</Application>
  <PresentationFormat>Widescreen</PresentationFormat>
  <Paragraphs>54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 Neue</vt:lpstr>
      <vt:lpstr>Office Theme</vt:lpstr>
      <vt:lpstr>NIH Neurological Surgery Residency Training Program </vt:lpstr>
      <vt:lpstr>Program Overview</vt:lpstr>
      <vt:lpstr>Core Facilities </vt:lpstr>
      <vt:lpstr>Block Schedule</vt:lpstr>
      <vt:lpstr>Benefits</vt:lpstr>
      <vt:lpstr>How to Apply</vt:lpstr>
      <vt:lpstr>Program Contacts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Here</dc:title>
  <dc:creator>Everett, Jeffrey (NIH/OD/ORS) [C]</dc:creator>
  <cp:lastModifiedBy>Garcia Orellana, Ana (NIH/NINDS) [E]</cp:lastModifiedBy>
  <cp:revision>6</cp:revision>
  <dcterms:created xsi:type="dcterms:W3CDTF">2022-07-28T13:38:06Z</dcterms:created>
  <dcterms:modified xsi:type="dcterms:W3CDTF">2023-07-18T18:19:45Z</dcterms:modified>
</cp:coreProperties>
</file>