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2" r:id="rId2"/>
    <p:sldMasterId id="2147483723" r:id="rId3"/>
    <p:sldMasterId id="2147483703" r:id="rId4"/>
    <p:sldMasterId id="2147483734" r:id="rId5"/>
  </p:sldMasterIdLst>
  <p:notesMasterIdLst>
    <p:notesMasterId r:id="rId38"/>
  </p:notesMasterIdLst>
  <p:sldIdLst>
    <p:sldId id="305" r:id="rId6"/>
    <p:sldId id="264" r:id="rId7"/>
    <p:sldId id="299" r:id="rId8"/>
    <p:sldId id="301" r:id="rId9"/>
    <p:sldId id="271" r:id="rId10"/>
    <p:sldId id="308" r:id="rId11"/>
    <p:sldId id="321" r:id="rId12"/>
    <p:sldId id="277" r:id="rId13"/>
    <p:sldId id="315" r:id="rId14"/>
    <p:sldId id="276" r:id="rId15"/>
    <p:sldId id="310" r:id="rId16"/>
    <p:sldId id="323" r:id="rId17"/>
    <p:sldId id="324" r:id="rId18"/>
    <p:sldId id="272" r:id="rId19"/>
    <p:sldId id="275" r:id="rId20"/>
    <p:sldId id="326" r:id="rId21"/>
    <p:sldId id="325" r:id="rId22"/>
    <p:sldId id="327" r:id="rId23"/>
    <p:sldId id="273" r:id="rId24"/>
    <p:sldId id="280" r:id="rId25"/>
    <p:sldId id="284" r:id="rId26"/>
    <p:sldId id="281" r:id="rId27"/>
    <p:sldId id="302" r:id="rId28"/>
    <p:sldId id="312" r:id="rId29"/>
    <p:sldId id="283" r:id="rId30"/>
    <p:sldId id="267" r:id="rId31"/>
    <p:sldId id="268" r:id="rId32"/>
    <p:sldId id="291" r:id="rId33"/>
    <p:sldId id="293" r:id="rId34"/>
    <p:sldId id="318" r:id="rId35"/>
    <p:sldId id="320" r:id="rId36"/>
    <p:sldId id="32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43A"/>
    <a:srgbClr val="001E62"/>
    <a:srgbClr val="A1D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9" autoAdjust="0"/>
    <p:restoredTop sz="76358"/>
  </p:normalViewPr>
  <p:slideViewPr>
    <p:cSldViewPr snapToGrid="0">
      <p:cViewPr varScale="1">
        <p:scale>
          <a:sx n="87" d="100"/>
          <a:sy n="87" d="100"/>
        </p:scale>
        <p:origin x="16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Main Campus</a:t>
            </a:r>
            <a:r>
              <a:rPr lang="en-US" baseline="0" dirty="0"/>
              <a:t> </a:t>
            </a:r>
            <a:r>
              <a:rPr lang="en-US" dirty="0"/>
              <a:t>Cases</a:t>
            </a:r>
          </a:p>
        </c:rich>
      </c:tx>
      <c:layout>
        <c:manualLayout>
          <c:xMode val="edge"/>
          <c:yMode val="edge"/>
          <c:x val="0.34752699380735702"/>
          <c:y val="1.3604459863308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Cases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Brain Tumor</c:v>
                </c:pt>
                <c:pt idx="1">
                  <c:v>Cerebrovascular</c:v>
                </c:pt>
                <c:pt idx="2">
                  <c:v>Endovascular</c:v>
                </c:pt>
                <c:pt idx="3">
                  <c:v>Functional</c:v>
                </c:pt>
                <c:pt idx="4">
                  <c:v>Epilepsy</c:v>
                </c:pt>
                <c:pt idx="5">
                  <c:v>Pediatrics</c:v>
                </c:pt>
                <c:pt idx="6">
                  <c:v>Spine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584</c:v>
                </c:pt>
                <c:pt idx="1">
                  <c:v>150</c:v>
                </c:pt>
                <c:pt idx="2">
                  <c:v>1300</c:v>
                </c:pt>
                <c:pt idx="3">
                  <c:v>515</c:v>
                </c:pt>
                <c:pt idx="4">
                  <c:v>355</c:v>
                </c:pt>
                <c:pt idx="5">
                  <c:v>360</c:v>
                </c:pt>
                <c:pt idx="6">
                  <c:v>1462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E5-47C2-9396-9B2FD53357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62026880"/>
        <c:axId val="562027664"/>
      </c:barChart>
      <c:catAx>
        <c:axId val="562026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62027664"/>
        <c:crosses val="autoZero"/>
        <c:auto val="1"/>
        <c:lblAlgn val="ctr"/>
        <c:lblOffset val="100"/>
        <c:noMultiLvlLbl val="0"/>
      </c:catAx>
      <c:valAx>
        <c:axId val="5620276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Cases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6202688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 w="19050"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DAEC61-C5C4-ED4A-BAB1-756540CC851E}" type="doc">
      <dgm:prSet loTypeId="urn:microsoft.com/office/officeart/2005/8/layout/hProcess11" loCatId="" qsTypeId="urn:microsoft.com/office/officeart/2005/8/quickstyle/simple1" qsCatId="simple" csTypeId="urn:microsoft.com/office/officeart/2005/8/colors/accent5_4" csCatId="accent5" phldr="1"/>
      <dgm:spPr/>
    </dgm:pt>
    <dgm:pt modelId="{45CE635F-BA80-AC4D-9407-050B11EA14CF}">
      <dgm:prSet phldrT="[Text]"/>
      <dgm:spPr/>
      <dgm:t>
        <a:bodyPr/>
        <a:lstStyle/>
        <a:p>
          <a:r>
            <a:rPr lang="en-US" dirty="0"/>
            <a:t>5:30-6:00 Arrive</a:t>
          </a:r>
        </a:p>
      </dgm:t>
    </dgm:pt>
    <dgm:pt modelId="{7C5EA4D7-ECF3-7B4B-8DD2-0FBD635A1890}" type="parTrans" cxnId="{59441969-DAF1-BD4B-ADE5-23A6E38B8FD6}">
      <dgm:prSet/>
      <dgm:spPr/>
      <dgm:t>
        <a:bodyPr/>
        <a:lstStyle/>
        <a:p>
          <a:endParaRPr lang="en-US"/>
        </a:p>
      </dgm:t>
    </dgm:pt>
    <dgm:pt modelId="{D9039001-4A9F-0D4A-AE20-F3DFC1F8D22D}" type="sibTrans" cxnId="{59441969-DAF1-BD4B-ADE5-23A6E38B8FD6}">
      <dgm:prSet/>
      <dgm:spPr/>
      <dgm:t>
        <a:bodyPr/>
        <a:lstStyle/>
        <a:p>
          <a:endParaRPr lang="en-US"/>
        </a:p>
      </dgm:t>
    </dgm:pt>
    <dgm:pt modelId="{F321D2D1-F1EF-4640-B955-0A65E5447C98}">
      <dgm:prSet phldrT="[Text]"/>
      <dgm:spPr/>
      <dgm:t>
        <a:bodyPr/>
        <a:lstStyle/>
        <a:p>
          <a:r>
            <a:rPr lang="en-US" dirty="0"/>
            <a:t>6:00 Team Rounds</a:t>
          </a:r>
        </a:p>
      </dgm:t>
    </dgm:pt>
    <dgm:pt modelId="{70B83A3C-0179-9A47-941D-D94A60B6F83E}" type="parTrans" cxnId="{AFAC013A-C51C-7C4B-8A31-F1118480EF6C}">
      <dgm:prSet/>
      <dgm:spPr/>
      <dgm:t>
        <a:bodyPr/>
        <a:lstStyle/>
        <a:p>
          <a:endParaRPr lang="en-US"/>
        </a:p>
      </dgm:t>
    </dgm:pt>
    <dgm:pt modelId="{66A88680-629B-D445-8E06-F6397805DC5A}" type="sibTrans" cxnId="{AFAC013A-C51C-7C4B-8A31-F1118480EF6C}">
      <dgm:prSet/>
      <dgm:spPr/>
      <dgm:t>
        <a:bodyPr/>
        <a:lstStyle/>
        <a:p>
          <a:endParaRPr lang="en-US"/>
        </a:p>
      </dgm:t>
    </dgm:pt>
    <dgm:pt modelId="{2D2B997F-680E-9745-8F7A-8B7DCD32636F}">
      <dgm:prSet phldrT="[Text]"/>
      <dgm:spPr/>
      <dgm:t>
        <a:bodyPr/>
        <a:lstStyle/>
        <a:p>
          <a:r>
            <a:rPr lang="en-US" dirty="0"/>
            <a:t>6:30 Morning Conference</a:t>
          </a:r>
        </a:p>
      </dgm:t>
    </dgm:pt>
    <dgm:pt modelId="{5DC2FCF4-50F7-CC47-862F-457A77FEFBBC}" type="parTrans" cxnId="{0E3ACCB1-D859-5D46-A6E1-D292DE704CD5}">
      <dgm:prSet/>
      <dgm:spPr/>
      <dgm:t>
        <a:bodyPr/>
        <a:lstStyle/>
        <a:p>
          <a:endParaRPr lang="en-US"/>
        </a:p>
      </dgm:t>
    </dgm:pt>
    <dgm:pt modelId="{FE47A731-A369-B64F-BB1D-CA870379EE0A}" type="sibTrans" cxnId="{0E3ACCB1-D859-5D46-A6E1-D292DE704CD5}">
      <dgm:prSet/>
      <dgm:spPr/>
      <dgm:t>
        <a:bodyPr/>
        <a:lstStyle/>
        <a:p>
          <a:endParaRPr lang="en-US"/>
        </a:p>
      </dgm:t>
    </dgm:pt>
    <dgm:pt modelId="{7B93604B-B61F-4A4D-BC82-7D626DBA16B6}">
      <dgm:prSet phldrT="[Text]"/>
      <dgm:spPr/>
      <dgm:t>
        <a:bodyPr/>
        <a:lstStyle/>
        <a:p>
          <a:r>
            <a:rPr lang="en-US" dirty="0"/>
            <a:t>7:30 OR start</a:t>
          </a:r>
        </a:p>
      </dgm:t>
    </dgm:pt>
    <dgm:pt modelId="{831AB2AF-7854-9140-9D91-4BB56DD7E259}" type="parTrans" cxnId="{51BB8DEE-E9D1-9A47-A987-5DCAB2EE4D5A}">
      <dgm:prSet/>
      <dgm:spPr/>
      <dgm:t>
        <a:bodyPr/>
        <a:lstStyle/>
        <a:p>
          <a:endParaRPr lang="en-US"/>
        </a:p>
      </dgm:t>
    </dgm:pt>
    <dgm:pt modelId="{18EBFFA7-39E5-BA4D-91EE-D42D261195A2}" type="sibTrans" cxnId="{51BB8DEE-E9D1-9A47-A987-5DCAB2EE4D5A}">
      <dgm:prSet/>
      <dgm:spPr/>
      <dgm:t>
        <a:bodyPr/>
        <a:lstStyle/>
        <a:p>
          <a:endParaRPr lang="en-US"/>
        </a:p>
      </dgm:t>
    </dgm:pt>
    <dgm:pt modelId="{1036EB90-2982-624B-A8BA-8E30B6B95916}">
      <dgm:prSet phldrT="[Text]"/>
      <dgm:spPr/>
      <dgm:t>
        <a:bodyPr/>
        <a:lstStyle/>
        <a:p>
          <a:r>
            <a:rPr lang="en-US" dirty="0"/>
            <a:t>6:00p </a:t>
          </a:r>
          <a:r>
            <a:rPr lang="en-US" dirty="0" err="1"/>
            <a:t>signout</a:t>
          </a:r>
          <a:endParaRPr lang="en-US" dirty="0"/>
        </a:p>
      </dgm:t>
    </dgm:pt>
    <dgm:pt modelId="{8ED5195E-8BD5-6B4D-98E6-03206E4C3321}" type="parTrans" cxnId="{1E5718D4-F912-8F4D-8EBF-34A25E8D7CD2}">
      <dgm:prSet/>
      <dgm:spPr/>
      <dgm:t>
        <a:bodyPr/>
        <a:lstStyle/>
        <a:p>
          <a:endParaRPr lang="en-US"/>
        </a:p>
      </dgm:t>
    </dgm:pt>
    <dgm:pt modelId="{5DBEFDAE-DE0B-4A4D-8837-E2EEBDCEAB61}" type="sibTrans" cxnId="{1E5718D4-F912-8F4D-8EBF-34A25E8D7CD2}">
      <dgm:prSet/>
      <dgm:spPr/>
      <dgm:t>
        <a:bodyPr/>
        <a:lstStyle/>
        <a:p>
          <a:endParaRPr lang="en-US"/>
        </a:p>
      </dgm:t>
    </dgm:pt>
    <dgm:pt modelId="{00353B41-3675-0B41-9F04-677B0AA9E3B3}" type="pres">
      <dgm:prSet presAssocID="{98DAEC61-C5C4-ED4A-BAB1-756540CC851E}" presName="Name0" presStyleCnt="0">
        <dgm:presLayoutVars>
          <dgm:dir/>
          <dgm:resizeHandles val="exact"/>
        </dgm:presLayoutVars>
      </dgm:prSet>
      <dgm:spPr/>
    </dgm:pt>
    <dgm:pt modelId="{694B0EC9-C0F9-F247-A538-5A2203AF3C9C}" type="pres">
      <dgm:prSet presAssocID="{98DAEC61-C5C4-ED4A-BAB1-756540CC851E}" presName="arrow" presStyleLbl="bgShp" presStyleIdx="0" presStyleCnt="1"/>
      <dgm:spPr/>
    </dgm:pt>
    <dgm:pt modelId="{612AB9B8-EA9D-B14E-B593-F1683C94FED0}" type="pres">
      <dgm:prSet presAssocID="{98DAEC61-C5C4-ED4A-BAB1-756540CC851E}" presName="points" presStyleCnt="0"/>
      <dgm:spPr/>
    </dgm:pt>
    <dgm:pt modelId="{252E31DD-415C-8C47-B1E3-D316C22E3205}" type="pres">
      <dgm:prSet presAssocID="{45CE635F-BA80-AC4D-9407-050B11EA14CF}" presName="compositeA" presStyleCnt="0"/>
      <dgm:spPr/>
    </dgm:pt>
    <dgm:pt modelId="{0CB26C27-17A9-234A-9AC7-181DE503665E}" type="pres">
      <dgm:prSet presAssocID="{45CE635F-BA80-AC4D-9407-050B11EA14CF}" presName="textA" presStyleLbl="revTx" presStyleIdx="0" presStyleCnt="5">
        <dgm:presLayoutVars>
          <dgm:bulletEnabled val="1"/>
        </dgm:presLayoutVars>
      </dgm:prSet>
      <dgm:spPr/>
    </dgm:pt>
    <dgm:pt modelId="{603B94C1-6DF2-6C49-BC8C-8559C8DD472B}" type="pres">
      <dgm:prSet presAssocID="{45CE635F-BA80-AC4D-9407-050B11EA14CF}" presName="circleA" presStyleLbl="node1" presStyleIdx="0" presStyleCnt="5"/>
      <dgm:spPr/>
    </dgm:pt>
    <dgm:pt modelId="{0479AEAA-9EDE-844E-B3CD-4BA380A5CE12}" type="pres">
      <dgm:prSet presAssocID="{45CE635F-BA80-AC4D-9407-050B11EA14CF}" presName="spaceA" presStyleCnt="0"/>
      <dgm:spPr/>
    </dgm:pt>
    <dgm:pt modelId="{F0C6B37B-C555-204F-A1B3-082916835E87}" type="pres">
      <dgm:prSet presAssocID="{D9039001-4A9F-0D4A-AE20-F3DFC1F8D22D}" presName="space" presStyleCnt="0"/>
      <dgm:spPr/>
    </dgm:pt>
    <dgm:pt modelId="{1C9FCCAD-070D-3342-9015-7C183618A824}" type="pres">
      <dgm:prSet presAssocID="{F321D2D1-F1EF-4640-B955-0A65E5447C98}" presName="compositeB" presStyleCnt="0"/>
      <dgm:spPr/>
    </dgm:pt>
    <dgm:pt modelId="{20691805-46CB-8E48-BC83-7046F8787B21}" type="pres">
      <dgm:prSet presAssocID="{F321D2D1-F1EF-4640-B955-0A65E5447C98}" presName="textB" presStyleLbl="revTx" presStyleIdx="1" presStyleCnt="5" custLinFactNeighborX="-58148" custLinFactNeighborY="0">
        <dgm:presLayoutVars>
          <dgm:bulletEnabled val="1"/>
        </dgm:presLayoutVars>
      </dgm:prSet>
      <dgm:spPr/>
    </dgm:pt>
    <dgm:pt modelId="{4324C495-CC19-674A-BB15-8789CE16D098}" type="pres">
      <dgm:prSet presAssocID="{F321D2D1-F1EF-4640-B955-0A65E5447C98}" presName="circleB" presStyleLbl="node1" presStyleIdx="1" presStyleCnt="5" custLinFactX="-200000" custLinFactNeighborX="-222086" custLinFactNeighborY="4058"/>
      <dgm:spPr/>
    </dgm:pt>
    <dgm:pt modelId="{7C02F81B-8D76-334E-ABD6-FB0891E1878E}" type="pres">
      <dgm:prSet presAssocID="{F321D2D1-F1EF-4640-B955-0A65E5447C98}" presName="spaceB" presStyleCnt="0"/>
      <dgm:spPr/>
    </dgm:pt>
    <dgm:pt modelId="{5353F9CA-448A-8849-A43B-5ED1E661A0C7}" type="pres">
      <dgm:prSet presAssocID="{66A88680-629B-D445-8E06-F6397805DC5A}" presName="space" presStyleCnt="0"/>
      <dgm:spPr/>
    </dgm:pt>
    <dgm:pt modelId="{BBAE812B-C839-814D-9C0F-0EB6ECBD63B9}" type="pres">
      <dgm:prSet presAssocID="{2D2B997F-680E-9745-8F7A-8B7DCD32636F}" presName="compositeA" presStyleCnt="0"/>
      <dgm:spPr/>
    </dgm:pt>
    <dgm:pt modelId="{CCF984B9-BC45-1E46-9349-6456910B12F3}" type="pres">
      <dgm:prSet presAssocID="{2D2B997F-680E-9745-8F7A-8B7DCD32636F}" presName="textA" presStyleLbl="revTx" presStyleIdx="2" presStyleCnt="5" custLinFactX="-20979" custLinFactNeighborX="-100000" custLinFactNeighborY="-1015">
        <dgm:presLayoutVars>
          <dgm:bulletEnabled val="1"/>
        </dgm:presLayoutVars>
      </dgm:prSet>
      <dgm:spPr/>
    </dgm:pt>
    <dgm:pt modelId="{ECE3E1F0-4EFD-1247-A488-1FF3359075E3}" type="pres">
      <dgm:prSet presAssocID="{2D2B997F-680E-9745-8F7A-8B7DCD32636F}" presName="circleA" presStyleLbl="node1" presStyleIdx="2" presStyleCnt="5" custLinFactX="-400000" custLinFactNeighborX="-460405" custLinFactNeighborY="4058"/>
      <dgm:spPr/>
    </dgm:pt>
    <dgm:pt modelId="{345E9545-989F-784A-A8AD-92C7EA3FD2C1}" type="pres">
      <dgm:prSet presAssocID="{2D2B997F-680E-9745-8F7A-8B7DCD32636F}" presName="spaceA" presStyleCnt="0"/>
      <dgm:spPr/>
    </dgm:pt>
    <dgm:pt modelId="{5120DE79-A4FC-9845-8D90-06E26C85C0F7}" type="pres">
      <dgm:prSet presAssocID="{FE47A731-A369-B64F-BB1D-CA870379EE0A}" presName="space" presStyleCnt="0"/>
      <dgm:spPr/>
    </dgm:pt>
    <dgm:pt modelId="{7B9D9208-4D46-EC4C-985D-E1DC62331F95}" type="pres">
      <dgm:prSet presAssocID="{7B93604B-B61F-4A4D-BC82-7D626DBA16B6}" presName="compositeB" presStyleCnt="0"/>
      <dgm:spPr/>
    </dgm:pt>
    <dgm:pt modelId="{F4FA5C94-58A3-6F46-B449-DA3067EF7994}" type="pres">
      <dgm:prSet presAssocID="{7B93604B-B61F-4A4D-BC82-7D626DBA16B6}" presName="textB" presStyleLbl="revTx" presStyleIdx="3" presStyleCnt="5" custLinFactX="-61277" custLinFactNeighborX="-100000" custLinFactNeighborY="-1015">
        <dgm:presLayoutVars>
          <dgm:bulletEnabled val="1"/>
        </dgm:presLayoutVars>
      </dgm:prSet>
      <dgm:spPr/>
    </dgm:pt>
    <dgm:pt modelId="{0716F71E-5316-DD40-9334-83608E197B28}" type="pres">
      <dgm:prSet presAssocID="{7B93604B-B61F-4A4D-BC82-7D626DBA16B6}" presName="circleB" presStyleLbl="node1" presStyleIdx="3" presStyleCnt="5" custLinFactX="-583216" custLinFactNeighborX="-600000"/>
      <dgm:spPr/>
    </dgm:pt>
    <dgm:pt modelId="{F1616474-4442-644F-9C2F-CF9B0D86A06A}" type="pres">
      <dgm:prSet presAssocID="{7B93604B-B61F-4A4D-BC82-7D626DBA16B6}" presName="spaceB" presStyleCnt="0"/>
      <dgm:spPr/>
    </dgm:pt>
    <dgm:pt modelId="{B424D48D-061E-4E4A-ADED-E2997612D972}" type="pres">
      <dgm:prSet presAssocID="{18EBFFA7-39E5-BA4D-91EE-D42D261195A2}" presName="space" presStyleCnt="0"/>
      <dgm:spPr/>
    </dgm:pt>
    <dgm:pt modelId="{2C700B0E-9611-6041-9415-E6956E5DADFE}" type="pres">
      <dgm:prSet presAssocID="{1036EB90-2982-624B-A8BA-8E30B6B95916}" presName="compositeA" presStyleCnt="0"/>
      <dgm:spPr/>
    </dgm:pt>
    <dgm:pt modelId="{F03507C2-56BC-534D-8C57-2672011C6265}" type="pres">
      <dgm:prSet presAssocID="{1036EB90-2982-624B-A8BA-8E30B6B95916}" presName="textA" presStyleLbl="revTx" presStyleIdx="4" presStyleCnt="5">
        <dgm:presLayoutVars>
          <dgm:bulletEnabled val="1"/>
        </dgm:presLayoutVars>
      </dgm:prSet>
      <dgm:spPr/>
    </dgm:pt>
    <dgm:pt modelId="{CB3328F3-5DA3-1C4D-9F90-5A2F893040DD}" type="pres">
      <dgm:prSet presAssocID="{1036EB90-2982-624B-A8BA-8E30B6B95916}" presName="circleA" presStyleLbl="node1" presStyleIdx="4" presStyleCnt="5"/>
      <dgm:spPr/>
    </dgm:pt>
    <dgm:pt modelId="{12D90E5E-7A76-1647-B50B-1EE9D9DAE1D4}" type="pres">
      <dgm:prSet presAssocID="{1036EB90-2982-624B-A8BA-8E30B6B95916}" presName="spaceA" presStyleCnt="0"/>
      <dgm:spPr/>
    </dgm:pt>
  </dgm:ptLst>
  <dgm:cxnLst>
    <dgm:cxn modelId="{77DEFC11-93F6-6A4F-84FB-E0CE0E705A7A}" type="presOf" srcId="{98DAEC61-C5C4-ED4A-BAB1-756540CC851E}" destId="{00353B41-3675-0B41-9F04-677B0AA9E3B3}" srcOrd="0" destOrd="0" presId="urn:microsoft.com/office/officeart/2005/8/layout/hProcess11"/>
    <dgm:cxn modelId="{593D1918-52D0-4746-83D7-BB0023D6C17D}" type="presOf" srcId="{2D2B997F-680E-9745-8F7A-8B7DCD32636F}" destId="{CCF984B9-BC45-1E46-9349-6456910B12F3}" srcOrd="0" destOrd="0" presId="urn:microsoft.com/office/officeart/2005/8/layout/hProcess11"/>
    <dgm:cxn modelId="{AFAC013A-C51C-7C4B-8A31-F1118480EF6C}" srcId="{98DAEC61-C5C4-ED4A-BAB1-756540CC851E}" destId="{F321D2D1-F1EF-4640-B955-0A65E5447C98}" srcOrd="1" destOrd="0" parTransId="{70B83A3C-0179-9A47-941D-D94A60B6F83E}" sibTransId="{66A88680-629B-D445-8E06-F6397805DC5A}"/>
    <dgm:cxn modelId="{59441969-DAF1-BD4B-ADE5-23A6E38B8FD6}" srcId="{98DAEC61-C5C4-ED4A-BAB1-756540CC851E}" destId="{45CE635F-BA80-AC4D-9407-050B11EA14CF}" srcOrd="0" destOrd="0" parTransId="{7C5EA4D7-ECF3-7B4B-8DD2-0FBD635A1890}" sibTransId="{D9039001-4A9F-0D4A-AE20-F3DFC1F8D22D}"/>
    <dgm:cxn modelId="{BE2B5A74-11FC-EC4F-BCA2-1095566E9FBC}" type="presOf" srcId="{7B93604B-B61F-4A4D-BC82-7D626DBA16B6}" destId="{F4FA5C94-58A3-6F46-B449-DA3067EF7994}" srcOrd="0" destOrd="0" presId="urn:microsoft.com/office/officeart/2005/8/layout/hProcess11"/>
    <dgm:cxn modelId="{C4D16389-D99D-E54B-8420-2EC8C442CDA6}" type="presOf" srcId="{45CE635F-BA80-AC4D-9407-050B11EA14CF}" destId="{0CB26C27-17A9-234A-9AC7-181DE503665E}" srcOrd="0" destOrd="0" presId="urn:microsoft.com/office/officeart/2005/8/layout/hProcess11"/>
    <dgm:cxn modelId="{0E3ACCB1-D859-5D46-A6E1-D292DE704CD5}" srcId="{98DAEC61-C5C4-ED4A-BAB1-756540CC851E}" destId="{2D2B997F-680E-9745-8F7A-8B7DCD32636F}" srcOrd="2" destOrd="0" parTransId="{5DC2FCF4-50F7-CC47-862F-457A77FEFBBC}" sibTransId="{FE47A731-A369-B64F-BB1D-CA870379EE0A}"/>
    <dgm:cxn modelId="{17CA5BB2-2F6F-4747-B2DD-F699B340E148}" type="presOf" srcId="{1036EB90-2982-624B-A8BA-8E30B6B95916}" destId="{F03507C2-56BC-534D-8C57-2672011C6265}" srcOrd="0" destOrd="0" presId="urn:microsoft.com/office/officeart/2005/8/layout/hProcess11"/>
    <dgm:cxn modelId="{1E5718D4-F912-8F4D-8EBF-34A25E8D7CD2}" srcId="{98DAEC61-C5C4-ED4A-BAB1-756540CC851E}" destId="{1036EB90-2982-624B-A8BA-8E30B6B95916}" srcOrd="4" destOrd="0" parTransId="{8ED5195E-8BD5-6B4D-98E6-03206E4C3321}" sibTransId="{5DBEFDAE-DE0B-4A4D-8837-E2EEBDCEAB61}"/>
    <dgm:cxn modelId="{8A8E63DC-7464-464F-87B1-0E906A8092AE}" type="presOf" srcId="{F321D2D1-F1EF-4640-B955-0A65E5447C98}" destId="{20691805-46CB-8E48-BC83-7046F8787B21}" srcOrd="0" destOrd="0" presId="urn:microsoft.com/office/officeart/2005/8/layout/hProcess11"/>
    <dgm:cxn modelId="{51BB8DEE-E9D1-9A47-A987-5DCAB2EE4D5A}" srcId="{98DAEC61-C5C4-ED4A-BAB1-756540CC851E}" destId="{7B93604B-B61F-4A4D-BC82-7D626DBA16B6}" srcOrd="3" destOrd="0" parTransId="{831AB2AF-7854-9140-9D91-4BB56DD7E259}" sibTransId="{18EBFFA7-39E5-BA4D-91EE-D42D261195A2}"/>
    <dgm:cxn modelId="{7AB8B82F-492B-444F-A4FF-A731A3EE5DD1}" type="presParOf" srcId="{00353B41-3675-0B41-9F04-677B0AA9E3B3}" destId="{694B0EC9-C0F9-F247-A538-5A2203AF3C9C}" srcOrd="0" destOrd="0" presId="urn:microsoft.com/office/officeart/2005/8/layout/hProcess11"/>
    <dgm:cxn modelId="{92BFC3AD-1A86-654C-B06A-10376EA01271}" type="presParOf" srcId="{00353B41-3675-0B41-9F04-677B0AA9E3B3}" destId="{612AB9B8-EA9D-B14E-B593-F1683C94FED0}" srcOrd="1" destOrd="0" presId="urn:microsoft.com/office/officeart/2005/8/layout/hProcess11"/>
    <dgm:cxn modelId="{7D198111-742E-4245-BE2B-71A6CA99C8BA}" type="presParOf" srcId="{612AB9B8-EA9D-B14E-B593-F1683C94FED0}" destId="{252E31DD-415C-8C47-B1E3-D316C22E3205}" srcOrd="0" destOrd="0" presId="urn:microsoft.com/office/officeart/2005/8/layout/hProcess11"/>
    <dgm:cxn modelId="{DDA97D16-9BEF-3140-AFF4-BC3332B6C064}" type="presParOf" srcId="{252E31DD-415C-8C47-B1E3-D316C22E3205}" destId="{0CB26C27-17A9-234A-9AC7-181DE503665E}" srcOrd="0" destOrd="0" presId="urn:microsoft.com/office/officeart/2005/8/layout/hProcess11"/>
    <dgm:cxn modelId="{CB8515F4-B83F-CD4C-BC78-7D05B1F73D5D}" type="presParOf" srcId="{252E31DD-415C-8C47-B1E3-D316C22E3205}" destId="{603B94C1-6DF2-6C49-BC8C-8559C8DD472B}" srcOrd="1" destOrd="0" presId="urn:microsoft.com/office/officeart/2005/8/layout/hProcess11"/>
    <dgm:cxn modelId="{E1DC3584-925E-9F4E-B00E-CF3B9A4A2513}" type="presParOf" srcId="{252E31DD-415C-8C47-B1E3-D316C22E3205}" destId="{0479AEAA-9EDE-844E-B3CD-4BA380A5CE12}" srcOrd="2" destOrd="0" presId="urn:microsoft.com/office/officeart/2005/8/layout/hProcess11"/>
    <dgm:cxn modelId="{BE1F31FD-0C28-CA4A-80FC-E6B3EA10ACA7}" type="presParOf" srcId="{612AB9B8-EA9D-B14E-B593-F1683C94FED0}" destId="{F0C6B37B-C555-204F-A1B3-082916835E87}" srcOrd="1" destOrd="0" presId="urn:microsoft.com/office/officeart/2005/8/layout/hProcess11"/>
    <dgm:cxn modelId="{2890249C-67A2-6543-BA44-B2E715E75A4C}" type="presParOf" srcId="{612AB9B8-EA9D-B14E-B593-F1683C94FED0}" destId="{1C9FCCAD-070D-3342-9015-7C183618A824}" srcOrd="2" destOrd="0" presId="urn:microsoft.com/office/officeart/2005/8/layout/hProcess11"/>
    <dgm:cxn modelId="{839A86AC-41AD-C246-B3BE-826ADF55E7BC}" type="presParOf" srcId="{1C9FCCAD-070D-3342-9015-7C183618A824}" destId="{20691805-46CB-8E48-BC83-7046F8787B21}" srcOrd="0" destOrd="0" presId="urn:microsoft.com/office/officeart/2005/8/layout/hProcess11"/>
    <dgm:cxn modelId="{78CA2DDA-BB5D-694E-A5CB-B79881D68F19}" type="presParOf" srcId="{1C9FCCAD-070D-3342-9015-7C183618A824}" destId="{4324C495-CC19-674A-BB15-8789CE16D098}" srcOrd="1" destOrd="0" presId="urn:microsoft.com/office/officeart/2005/8/layout/hProcess11"/>
    <dgm:cxn modelId="{AA38CA4B-855E-A745-BAC8-CB07E470CC20}" type="presParOf" srcId="{1C9FCCAD-070D-3342-9015-7C183618A824}" destId="{7C02F81B-8D76-334E-ABD6-FB0891E1878E}" srcOrd="2" destOrd="0" presId="urn:microsoft.com/office/officeart/2005/8/layout/hProcess11"/>
    <dgm:cxn modelId="{DE1D8BFF-D276-324A-9535-08A206204A69}" type="presParOf" srcId="{612AB9B8-EA9D-B14E-B593-F1683C94FED0}" destId="{5353F9CA-448A-8849-A43B-5ED1E661A0C7}" srcOrd="3" destOrd="0" presId="urn:microsoft.com/office/officeart/2005/8/layout/hProcess11"/>
    <dgm:cxn modelId="{1DB592BD-87BF-AA4E-82FB-A29082104433}" type="presParOf" srcId="{612AB9B8-EA9D-B14E-B593-F1683C94FED0}" destId="{BBAE812B-C839-814D-9C0F-0EB6ECBD63B9}" srcOrd="4" destOrd="0" presId="urn:microsoft.com/office/officeart/2005/8/layout/hProcess11"/>
    <dgm:cxn modelId="{52A3CFBC-E3BB-4B45-B71E-F1E0E17B6A62}" type="presParOf" srcId="{BBAE812B-C839-814D-9C0F-0EB6ECBD63B9}" destId="{CCF984B9-BC45-1E46-9349-6456910B12F3}" srcOrd="0" destOrd="0" presId="urn:microsoft.com/office/officeart/2005/8/layout/hProcess11"/>
    <dgm:cxn modelId="{D6C86B45-646C-F24F-BD2E-80ECABB40020}" type="presParOf" srcId="{BBAE812B-C839-814D-9C0F-0EB6ECBD63B9}" destId="{ECE3E1F0-4EFD-1247-A488-1FF3359075E3}" srcOrd="1" destOrd="0" presId="urn:microsoft.com/office/officeart/2005/8/layout/hProcess11"/>
    <dgm:cxn modelId="{EBFC81AF-A84A-5544-9120-35040DB38291}" type="presParOf" srcId="{BBAE812B-C839-814D-9C0F-0EB6ECBD63B9}" destId="{345E9545-989F-784A-A8AD-92C7EA3FD2C1}" srcOrd="2" destOrd="0" presId="urn:microsoft.com/office/officeart/2005/8/layout/hProcess11"/>
    <dgm:cxn modelId="{BC74095F-FF50-6349-B5ED-66824ED27D29}" type="presParOf" srcId="{612AB9B8-EA9D-B14E-B593-F1683C94FED0}" destId="{5120DE79-A4FC-9845-8D90-06E26C85C0F7}" srcOrd="5" destOrd="0" presId="urn:microsoft.com/office/officeart/2005/8/layout/hProcess11"/>
    <dgm:cxn modelId="{B75917B7-A030-7345-BB18-8F059396B7A5}" type="presParOf" srcId="{612AB9B8-EA9D-B14E-B593-F1683C94FED0}" destId="{7B9D9208-4D46-EC4C-985D-E1DC62331F95}" srcOrd="6" destOrd="0" presId="urn:microsoft.com/office/officeart/2005/8/layout/hProcess11"/>
    <dgm:cxn modelId="{9F9C83BD-52BD-A241-A49B-53A53F7203B2}" type="presParOf" srcId="{7B9D9208-4D46-EC4C-985D-E1DC62331F95}" destId="{F4FA5C94-58A3-6F46-B449-DA3067EF7994}" srcOrd="0" destOrd="0" presId="urn:microsoft.com/office/officeart/2005/8/layout/hProcess11"/>
    <dgm:cxn modelId="{4702537D-6CC5-534E-BBC6-00F000DB3026}" type="presParOf" srcId="{7B9D9208-4D46-EC4C-985D-E1DC62331F95}" destId="{0716F71E-5316-DD40-9334-83608E197B28}" srcOrd="1" destOrd="0" presId="urn:microsoft.com/office/officeart/2005/8/layout/hProcess11"/>
    <dgm:cxn modelId="{81C1CF43-175B-7A47-9D08-D3BA4069710C}" type="presParOf" srcId="{7B9D9208-4D46-EC4C-985D-E1DC62331F95}" destId="{F1616474-4442-644F-9C2F-CF9B0D86A06A}" srcOrd="2" destOrd="0" presId="urn:microsoft.com/office/officeart/2005/8/layout/hProcess11"/>
    <dgm:cxn modelId="{54A162A6-BE15-ED46-B806-104C60CF21D6}" type="presParOf" srcId="{612AB9B8-EA9D-B14E-B593-F1683C94FED0}" destId="{B424D48D-061E-4E4A-ADED-E2997612D972}" srcOrd="7" destOrd="0" presId="urn:microsoft.com/office/officeart/2005/8/layout/hProcess11"/>
    <dgm:cxn modelId="{8DAA5E75-F83F-DF4F-8764-2B6C387109E1}" type="presParOf" srcId="{612AB9B8-EA9D-B14E-B593-F1683C94FED0}" destId="{2C700B0E-9611-6041-9415-E6956E5DADFE}" srcOrd="8" destOrd="0" presId="urn:microsoft.com/office/officeart/2005/8/layout/hProcess11"/>
    <dgm:cxn modelId="{B7A6CE60-05A5-154D-BD9D-3B4767419514}" type="presParOf" srcId="{2C700B0E-9611-6041-9415-E6956E5DADFE}" destId="{F03507C2-56BC-534D-8C57-2672011C6265}" srcOrd="0" destOrd="0" presId="urn:microsoft.com/office/officeart/2005/8/layout/hProcess11"/>
    <dgm:cxn modelId="{16FBB677-3DB7-5244-9DBE-D71D1E491D39}" type="presParOf" srcId="{2C700B0E-9611-6041-9415-E6956E5DADFE}" destId="{CB3328F3-5DA3-1C4D-9F90-5A2F893040DD}" srcOrd="1" destOrd="0" presId="urn:microsoft.com/office/officeart/2005/8/layout/hProcess11"/>
    <dgm:cxn modelId="{57E2ACED-07C6-6B4B-BF62-63FB8ADDDE92}" type="presParOf" srcId="{2C700B0E-9611-6041-9415-E6956E5DADFE}" destId="{12D90E5E-7A76-1647-B50B-1EE9D9DAE1D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DAEC61-C5C4-ED4A-BAB1-756540CC851E}" type="doc">
      <dgm:prSet loTypeId="urn:microsoft.com/office/officeart/2005/8/layout/hProcess11" loCatId="" qsTypeId="urn:microsoft.com/office/officeart/2005/8/quickstyle/simple1" qsCatId="simple" csTypeId="urn:microsoft.com/office/officeart/2005/8/colors/accent5_4" csCatId="accent5" phldr="1"/>
      <dgm:spPr/>
    </dgm:pt>
    <dgm:pt modelId="{45CE635F-BA80-AC4D-9407-050B11EA14CF}">
      <dgm:prSet phldrT="[Text]"/>
      <dgm:spPr/>
      <dgm:t>
        <a:bodyPr/>
        <a:lstStyle/>
        <a:p>
          <a:r>
            <a:rPr lang="en-US" dirty="0"/>
            <a:t>5:30-6:00 Arrive</a:t>
          </a:r>
        </a:p>
      </dgm:t>
    </dgm:pt>
    <dgm:pt modelId="{7C5EA4D7-ECF3-7B4B-8DD2-0FBD635A1890}" type="parTrans" cxnId="{59441969-DAF1-BD4B-ADE5-23A6E38B8FD6}">
      <dgm:prSet/>
      <dgm:spPr/>
      <dgm:t>
        <a:bodyPr/>
        <a:lstStyle/>
        <a:p>
          <a:endParaRPr lang="en-US"/>
        </a:p>
      </dgm:t>
    </dgm:pt>
    <dgm:pt modelId="{D9039001-4A9F-0D4A-AE20-F3DFC1F8D22D}" type="sibTrans" cxnId="{59441969-DAF1-BD4B-ADE5-23A6E38B8FD6}">
      <dgm:prSet/>
      <dgm:spPr/>
      <dgm:t>
        <a:bodyPr/>
        <a:lstStyle/>
        <a:p>
          <a:endParaRPr lang="en-US"/>
        </a:p>
      </dgm:t>
    </dgm:pt>
    <dgm:pt modelId="{F321D2D1-F1EF-4640-B955-0A65E5447C98}">
      <dgm:prSet phldrT="[Text]"/>
      <dgm:spPr/>
      <dgm:t>
        <a:bodyPr/>
        <a:lstStyle/>
        <a:p>
          <a:r>
            <a:rPr lang="en-US" dirty="0"/>
            <a:t>6:00 Team Rounds</a:t>
          </a:r>
        </a:p>
      </dgm:t>
    </dgm:pt>
    <dgm:pt modelId="{70B83A3C-0179-9A47-941D-D94A60B6F83E}" type="parTrans" cxnId="{AFAC013A-C51C-7C4B-8A31-F1118480EF6C}">
      <dgm:prSet/>
      <dgm:spPr/>
      <dgm:t>
        <a:bodyPr/>
        <a:lstStyle/>
        <a:p>
          <a:endParaRPr lang="en-US"/>
        </a:p>
      </dgm:t>
    </dgm:pt>
    <dgm:pt modelId="{66A88680-629B-D445-8E06-F6397805DC5A}" type="sibTrans" cxnId="{AFAC013A-C51C-7C4B-8A31-F1118480EF6C}">
      <dgm:prSet/>
      <dgm:spPr/>
      <dgm:t>
        <a:bodyPr/>
        <a:lstStyle/>
        <a:p>
          <a:endParaRPr lang="en-US"/>
        </a:p>
      </dgm:t>
    </dgm:pt>
    <dgm:pt modelId="{2D2B997F-680E-9745-8F7A-8B7DCD32636F}">
      <dgm:prSet phldrT="[Text]"/>
      <dgm:spPr/>
      <dgm:t>
        <a:bodyPr/>
        <a:lstStyle/>
        <a:p>
          <a:r>
            <a:rPr lang="en-US" dirty="0"/>
            <a:t>6:30 Morning Conference</a:t>
          </a:r>
        </a:p>
      </dgm:t>
    </dgm:pt>
    <dgm:pt modelId="{5DC2FCF4-50F7-CC47-862F-457A77FEFBBC}" type="parTrans" cxnId="{0E3ACCB1-D859-5D46-A6E1-D292DE704CD5}">
      <dgm:prSet/>
      <dgm:spPr/>
      <dgm:t>
        <a:bodyPr/>
        <a:lstStyle/>
        <a:p>
          <a:endParaRPr lang="en-US"/>
        </a:p>
      </dgm:t>
    </dgm:pt>
    <dgm:pt modelId="{FE47A731-A369-B64F-BB1D-CA870379EE0A}" type="sibTrans" cxnId="{0E3ACCB1-D859-5D46-A6E1-D292DE704CD5}">
      <dgm:prSet/>
      <dgm:spPr/>
      <dgm:t>
        <a:bodyPr/>
        <a:lstStyle/>
        <a:p>
          <a:endParaRPr lang="en-US"/>
        </a:p>
      </dgm:t>
    </dgm:pt>
    <dgm:pt modelId="{7B93604B-B61F-4A4D-BC82-7D626DBA16B6}">
      <dgm:prSet phldrT="[Text]"/>
      <dgm:spPr/>
      <dgm:t>
        <a:bodyPr/>
        <a:lstStyle/>
        <a:p>
          <a:r>
            <a:rPr lang="en-US" dirty="0"/>
            <a:t>7:30 OR start</a:t>
          </a:r>
        </a:p>
      </dgm:t>
    </dgm:pt>
    <dgm:pt modelId="{831AB2AF-7854-9140-9D91-4BB56DD7E259}" type="parTrans" cxnId="{51BB8DEE-E9D1-9A47-A987-5DCAB2EE4D5A}">
      <dgm:prSet/>
      <dgm:spPr/>
      <dgm:t>
        <a:bodyPr/>
        <a:lstStyle/>
        <a:p>
          <a:endParaRPr lang="en-US"/>
        </a:p>
      </dgm:t>
    </dgm:pt>
    <dgm:pt modelId="{18EBFFA7-39E5-BA4D-91EE-D42D261195A2}" type="sibTrans" cxnId="{51BB8DEE-E9D1-9A47-A987-5DCAB2EE4D5A}">
      <dgm:prSet/>
      <dgm:spPr/>
      <dgm:t>
        <a:bodyPr/>
        <a:lstStyle/>
        <a:p>
          <a:endParaRPr lang="en-US"/>
        </a:p>
      </dgm:t>
    </dgm:pt>
    <dgm:pt modelId="{1036EB90-2982-624B-A8BA-8E30B6B95916}">
      <dgm:prSet phldrT="[Text]"/>
      <dgm:spPr/>
      <dgm:t>
        <a:bodyPr/>
        <a:lstStyle/>
        <a:p>
          <a:r>
            <a:rPr lang="en-US" dirty="0"/>
            <a:t>6:00p </a:t>
          </a:r>
          <a:r>
            <a:rPr lang="en-US" dirty="0" err="1"/>
            <a:t>signout</a:t>
          </a:r>
          <a:endParaRPr lang="en-US" dirty="0"/>
        </a:p>
      </dgm:t>
    </dgm:pt>
    <dgm:pt modelId="{8ED5195E-8BD5-6B4D-98E6-03206E4C3321}" type="parTrans" cxnId="{1E5718D4-F912-8F4D-8EBF-34A25E8D7CD2}">
      <dgm:prSet/>
      <dgm:spPr/>
      <dgm:t>
        <a:bodyPr/>
        <a:lstStyle/>
        <a:p>
          <a:endParaRPr lang="en-US"/>
        </a:p>
      </dgm:t>
    </dgm:pt>
    <dgm:pt modelId="{5DBEFDAE-DE0B-4A4D-8837-E2EEBDCEAB61}" type="sibTrans" cxnId="{1E5718D4-F912-8F4D-8EBF-34A25E8D7CD2}">
      <dgm:prSet/>
      <dgm:spPr/>
      <dgm:t>
        <a:bodyPr/>
        <a:lstStyle/>
        <a:p>
          <a:endParaRPr lang="en-US"/>
        </a:p>
      </dgm:t>
    </dgm:pt>
    <dgm:pt modelId="{00353B41-3675-0B41-9F04-677B0AA9E3B3}" type="pres">
      <dgm:prSet presAssocID="{98DAEC61-C5C4-ED4A-BAB1-756540CC851E}" presName="Name0" presStyleCnt="0">
        <dgm:presLayoutVars>
          <dgm:dir/>
          <dgm:resizeHandles val="exact"/>
        </dgm:presLayoutVars>
      </dgm:prSet>
      <dgm:spPr/>
    </dgm:pt>
    <dgm:pt modelId="{694B0EC9-C0F9-F247-A538-5A2203AF3C9C}" type="pres">
      <dgm:prSet presAssocID="{98DAEC61-C5C4-ED4A-BAB1-756540CC851E}" presName="arrow" presStyleLbl="bgShp" presStyleIdx="0" presStyleCnt="1"/>
      <dgm:spPr/>
    </dgm:pt>
    <dgm:pt modelId="{612AB9B8-EA9D-B14E-B593-F1683C94FED0}" type="pres">
      <dgm:prSet presAssocID="{98DAEC61-C5C4-ED4A-BAB1-756540CC851E}" presName="points" presStyleCnt="0"/>
      <dgm:spPr/>
    </dgm:pt>
    <dgm:pt modelId="{252E31DD-415C-8C47-B1E3-D316C22E3205}" type="pres">
      <dgm:prSet presAssocID="{45CE635F-BA80-AC4D-9407-050B11EA14CF}" presName="compositeA" presStyleCnt="0"/>
      <dgm:spPr/>
    </dgm:pt>
    <dgm:pt modelId="{0CB26C27-17A9-234A-9AC7-181DE503665E}" type="pres">
      <dgm:prSet presAssocID="{45CE635F-BA80-AC4D-9407-050B11EA14CF}" presName="textA" presStyleLbl="revTx" presStyleIdx="0" presStyleCnt="5">
        <dgm:presLayoutVars>
          <dgm:bulletEnabled val="1"/>
        </dgm:presLayoutVars>
      </dgm:prSet>
      <dgm:spPr/>
    </dgm:pt>
    <dgm:pt modelId="{603B94C1-6DF2-6C49-BC8C-8559C8DD472B}" type="pres">
      <dgm:prSet presAssocID="{45CE635F-BA80-AC4D-9407-050B11EA14CF}" presName="circleA" presStyleLbl="node1" presStyleIdx="0" presStyleCnt="5"/>
      <dgm:spPr/>
    </dgm:pt>
    <dgm:pt modelId="{0479AEAA-9EDE-844E-B3CD-4BA380A5CE12}" type="pres">
      <dgm:prSet presAssocID="{45CE635F-BA80-AC4D-9407-050B11EA14CF}" presName="spaceA" presStyleCnt="0"/>
      <dgm:spPr/>
    </dgm:pt>
    <dgm:pt modelId="{F0C6B37B-C555-204F-A1B3-082916835E87}" type="pres">
      <dgm:prSet presAssocID="{D9039001-4A9F-0D4A-AE20-F3DFC1F8D22D}" presName="space" presStyleCnt="0"/>
      <dgm:spPr/>
    </dgm:pt>
    <dgm:pt modelId="{1C9FCCAD-070D-3342-9015-7C183618A824}" type="pres">
      <dgm:prSet presAssocID="{F321D2D1-F1EF-4640-B955-0A65E5447C98}" presName="compositeB" presStyleCnt="0"/>
      <dgm:spPr/>
    </dgm:pt>
    <dgm:pt modelId="{20691805-46CB-8E48-BC83-7046F8787B21}" type="pres">
      <dgm:prSet presAssocID="{F321D2D1-F1EF-4640-B955-0A65E5447C98}" presName="textB" presStyleLbl="revTx" presStyleIdx="1" presStyleCnt="5" custLinFactNeighborX="-58148" custLinFactNeighborY="0">
        <dgm:presLayoutVars>
          <dgm:bulletEnabled val="1"/>
        </dgm:presLayoutVars>
      </dgm:prSet>
      <dgm:spPr/>
    </dgm:pt>
    <dgm:pt modelId="{4324C495-CC19-674A-BB15-8789CE16D098}" type="pres">
      <dgm:prSet presAssocID="{F321D2D1-F1EF-4640-B955-0A65E5447C98}" presName="circleB" presStyleLbl="node1" presStyleIdx="1" presStyleCnt="5" custLinFactX="-200000" custLinFactNeighborX="-222086" custLinFactNeighborY="4058"/>
      <dgm:spPr/>
    </dgm:pt>
    <dgm:pt modelId="{7C02F81B-8D76-334E-ABD6-FB0891E1878E}" type="pres">
      <dgm:prSet presAssocID="{F321D2D1-F1EF-4640-B955-0A65E5447C98}" presName="spaceB" presStyleCnt="0"/>
      <dgm:spPr/>
    </dgm:pt>
    <dgm:pt modelId="{5353F9CA-448A-8849-A43B-5ED1E661A0C7}" type="pres">
      <dgm:prSet presAssocID="{66A88680-629B-D445-8E06-F6397805DC5A}" presName="space" presStyleCnt="0"/>
      <dgm:spPr/>
    </dgm:pt>
    <dgm:pt modelId="{BBAE812B-C839-814D-9C0F-0EB6ECBD63B9}" type="pres">
      <dgm:prSet presAssocID="{2D2B997F-680E-9745-8F7A-8B7DCD32636F}" presName="compositeA" presStyleCnt="0"/>
      <dgm:spPr/>
    </dgm:pt>
    <dgm:pt modelId="{CCF984B9-BC45-1E46-9349-6456910B12F3}" type="pres">
      <dgm:prSet presAssocID="{2D2B997F-680E-9745-8F7A-8B7DCD32636F}" presName="textA" presStyleLbl="revTx" presStyleIdx="2" presStyleCnt="5" custLinFactX="-20979" custLinFactNeighborX="-100000" custLinFactNeighborY="-1015">
        <dgm:presLayoutVars>
          <dgm:bulletEnabled val="1"/>
        </dgm:presLayoutVars>
      </dgm:prSet>
      <dgm:spPr/>
    </dgm:pt>
    <dgm:pt modelId="{ECE3E1F0-4EFD-1247-A488-1FF3359075E3}" type="pres">
      <dgm:prSet presAssocID="{2D2B997F-680E-9745-8F7A-8B7DCD32636F}" presName="circleA" presStyleLbl="node1" presStyleIdx="2" presStyleCnt="5" custLinFactX="-400000" custLinFactNeighborX="-460405" custLinFactNeighborY="4058"/>
      <dgm:spPr/>
    </dgm:pt>
    <dgm:pt modelId="{345E9545-989F-784A-A8AD-92C7EA3FD2C1}" type="pres">
      <dgm:prSet presAssocID="{2D2B997F-680E-9745-8F7A-8B7DCD32636F}" presName="spaceA" presStyleCnt="0"/>
      <dgm:spPr/>
    </dgm:pt>
    <dgm:pt modelId="{5120DE79-A4FC-9845-8D90-06E26C85C0F7}" type="pres">
      <dgm:prSet presAssocID="{FE47A731-A369-B64F-BB1D-CA870379EE0A}" presName="space" presStyleCnt="0"/>
      <dgm:spPr/>
    </dgm:pt>
    <dgm:pt modelId="{7B9D9208-4D46-EC4C-985D-E1DC62331F95}" type="pres">
      <dgm:prSet presAssocID="{7B93604B-B61F-4A4D-BC82-7D626DBA16B6}" presName="compositeB" presStyleCnt="0"/>
      <dgm:spPr/>
    </dgm:pt>
    <dgm:pt modelId="{F4FA5C94-58A3-6F46-B449-DA3067EF7994}" type="pres">
      <dgm:prSet presAssocID="{7B93604B-B61F-4A4D-BC82-7D626DBA16B6}" presName="textB" presStyleLbl="revTx" presStyleIdx="3" presStyleCnt="5" custLinFactX="-61277" custLinFactNeighborX="-100000" custLinFactNeighborY="-1015">
        <dgm:presLayoutVars>
          <dgm:bulletEnabled val="1"/>
        </dgm:presLayoutVars>
      </dgm:prSet>
      <dgm:spPr/>
    </dgm:pt>
    <dgm:pt modelId="{0716F71E-5316-DD40-9334-83608E197B28}" type="pres">
      <dgm:prSet presAssocID="{7B93604B-B61F-4A4D-BC82-7D626DBA16B6}" presName="circleB" presStyleLbl="node1" presStyleIdx="3" presStyleCnt="5" custLinFactX="-583216" custLinFactNeighborX="-600000"/>
      <dgm:spPr/>
    </dgm:pt>
    <dgm:pt modelId="{F1616474-4442-644F-9C2F-CF9B0D86A06A}" type="pres">
      <dgm:prSet presAssocID="{7B93604B-B61F-4A4D-BC82-7D626DBA16B6}" presName="spaceB" presStyleCnt="0"/>
      <dgm:spPr/>
    </dgm:pt>
    <dgm:pt modelId="{B424D48D-061E-4E4A-ADED-E2997612D972}" type="pres">
      <dgm:prSet presAssocID="{18EBFFA7-39E5-BA4D-91EE-D42D261195A2}" presName="space" presStyleCnt="0"/>
      <dgm:spPr/>
    </dgm:pt>
    <dgm:pt modelId="{2C700B0E-9611-6041-9415-E6956E5DADFE}" type="pres">
      <dgm:prSet presAssocID="{1036EB90-2982-624B-A8BA-8E30B6B95916}" presName="compositeA" presStyleCnt="0"/>
      <dgm:spPr/>
    </dgm:pt>
    <dgm:pt modelId="{F03507C2-56BC-534D-8C57-2672011C6265}" type="pres">
      <dgm:prSet presAssocID="{1036EB90-2982-624B-A8BA-8E30B6B95916}" presName="textA" presStyleLbl="revTx" presStyleIdx="4" presStyleCnt="5">
        <dgm:presLayoutVars>
          <dgm:bulletEnabled val="1"/>
        </dgm:presLayoutVars>
      </dgm:prSet>
      <dgm:spPr/>
    </dgm:pt>
    <dgm:pt modelId="{CB3328F3-5DA3-1C4D-9F90-5A2F893040DD}" type="pres">
      <dgm:prSet presAssocID="{1036EB90-2982-624B-A8BA-8E30B6B95916}" presName="circleA" presStyleLbl="node1" presStyleIdx="4" presStyleCnt="5"/>
      <dgm:spPr/>
    </dgm:pt>
    <dgm:pt modelId="{12D90E5E-7A76-1647-B50B-1EE9D9DAE1D4}" type="pres">
      <dgm:prSet presAssocID="{1036EB90-2982-624B-A8BA-8E30B6B95916}" presName="spaceA" presStyleCnt="0"/>
      <dgm:spPr/>
    </dgm:pt>
  </dgm:ptLst>
  <dgm:cxnLst>
    <dgm:cxn modelId="{77DEFC11-93F6-6A4F-84FB-E0CE0E705A7A}" type="presOf" srcId="{98DAEC61-C5C4-ED4A-BAB1-756540CC851E}" destId="{00353B41-3675-0B41-9F04-677B0AA9E3B3}" srcOrd="0" destOrd="0" presId="urn:microsoft.com/office/officeart/2005/8/layout/hProcess11"/>
    <dgm:cxn modelId="{593D1918-52D0-4746-83D7-BB0023D6C17D}" type="presOf" srcId="{2D2B997F-680E-9745-8F7A-8B7DCD32636F}" destId="{CCF984B9-BC45-1E46-9349-6456910B12F3}" srcOrd="0" destOrd="0" presId="urn:microsoft.com/office/officeart/2005/8/layout/hProcess11"/>
    <dgm:cxn modelId="{AFAC013A-C51C-7C4B-8A31-F1118480EF6C}" srcId="{98DAEC61-C5C4-ED4A-BAB1-756540CC851E}" destId="{F321D2D1-F1EF-4640-B955-0A65E5447C98}" srcOrd="1" destOrd="0" parTransId="{70B83A3C-0179-9A47-941D-D94A60B6F83E}" sibTransId="{66A88680-629B-D445-8E06-F6397805DC5A}"/>
    <dgm:cxn modelId="{59441969-DAF1-BD4B-ADE5-23A6E38B8FD6}" srcId="{98DAEC61-C5C4-ED4A-BAB1-756540CC851E}" destId="{45CE635F-BA80-AC4D-9407-050B11EA14CF}" srcOrd="0" destOrd="0" parTransId="{7C5EA4D7-ECF3-7B4B-8DD2-0FBD635A1890}" sibTransId="{D9039001-4A9F-0D4A-AE20-F3DFC1F8D22D}"/>
    <dgm:cxn modelId="{BE2B5A74-11FC-EC4F-BCA2-1095566E9FBC}" type="presOf" srcId="{7B93604B-B61F-4A4D-BC82-7D626DBA16B6}" destId="{F4FA5C94-58A3-6F46-B449-DA3067EF7994}" srcOrd="0" destOrd="0" presId="urn:microsoft.com/office/officeart/2005/8/layout/hProcess11"/>
    <dgm:cxn modelId="{C4D16389-D99D-E54B-8420-2EC8C442CDA6}" type="presOf" srcId="{45CE635F-BA80-AC4D-9407-050B11EA14CF}" destId="{0CB26C27-17A9-234A-9AC7-181DE503665E}" srcOrd="0" destOrd="0" presId="urn:microsoft.com/office/officeart/2005/8/layout/hProcess11"/>
    <dgm:cxn modelId="{0E3ACCB1-D859-5D46-A6E1-D292DE704CD5}" srcId="{98DAEC61-C5C4-ED4A-BAB1-756540CC851E}" destId="{2D2B997F-680E-9745-8F7A-8B7DCD32636F}" srcOrd="2" destOrd="0" parTransId="{5DC2FCF4-50F7-CC47-862F-457A77FEFBBC}" sibTransId="{FE47A731-A369-B64F-BB1D-CA870379EE0A}"/>
    <dgm:cxn modelId="{17CA5BB2-2F6F-4747-B2DD-F699B340E148}" type="presOf" srcId="{1036EB90-2982-624B-A8BA-8E30B6B95916}" destId="{F03507C2-56BC-534D-8C57-2672011C6265}" srcOrd="0" destOrd="0" presId="urn:microsoft.com/office/officeart/2005/8/layout/hProcess11"/>
    <dgm:cxn modelId="{1E5718D4-F912-8F4D-8EBF-34A25E8D7CD2}" srcId="{98DAEC61-C5C4-ED4A-BAB1-756540CC851E}" destId="{1036EB90-2982-624B-A8BA-8E30B6B95916}" srcOrd="4" destOrd="0" parTransId="{8ED5195E-8BD5-6B4D-98E6-03206E4C3321}" sibTransId="{5DBEFDAE-DE0B-4A4D-8837-E2EEBDCEAB61}"/>
    <dgm:cxn modelId="{8A8E63DC-7464-464F-87B1-0E906A8092AE}" type="presOf" srcId="{F321D2D1-F1EF-4640-B955-0A65E5447C98}" destId="{20691805-46CB-8E48-BC83-7046F8787B21}" srcOrd="0" destOrd="0" presId="urn:microsoft.com/office/officeart/2005/8/layout/hProcess11"/>
    <dgm:cxn modelId="{51BB8DEE-E9D1-9A47-A987-5DCAB2EE4D5A}" srcId="{98DAEC61-C5C4-ED4A-BAB1-756540CC851E}" destId="{7B93604B-B61F-4A4D-BC82-7D626DBA16B6}" srcOrd="3" destOrd="0" parTransId="{831AB2AF-7854-9140-9D91-4BB56DD7E259}" sibTransId="{18EBFFA7-39E5-BA4D-91EE-D42D261195A2}"/>
    <dgm:cxn modelId="{7AB8B82F-492B-444F-A4FF-A731A3EE5DD1}" type="presParOf" srcId="{00353B41-3675-0B41-9F04-677B0AA9E3B3}" destId="{694B0EC9-C0F9-F247-A538-5A2203AF3C9C}" srcOrd="0" destOrd="0" presId="urn:microsoft.com/office/officeart/2005/8/layout/hProcess11"/>
    <dgm:cxn modelId="{92BFC3AD-1A86-654C-B06A-10376EA01271}" type="presParOf" srcId="{00353B41-3675-0B41-9F04-677B0AA9E3B3}" destId="{612AB9B8-EA9D-B14E-B593-F1683C94FED0}" srcOrd="1" destOrd="0" presId="urn:microsoft.com/office/officeart/2005/8/layout/hProcess11"/>
    <dgm:cxn modelId="{7D198111-742E-4245-BE2B-71A6CA99C8BA}" type="presParOf" srcId="{612AB9B8-EA9D-B14E-B593-F1683C94FED0}" destId="{252E31DD-415C-8C47-B1E3-D316C22E3205}" srcOrd="0" destOrd="0" presId="urn:microsoft.com/office/officeart/2005/8/layout/hProcess11"/>
    <dgm:cxn modelId="{DDA97D16-9BEF-3140-AFF4-BC3332B6C064}" type="presParOf" srcId="{252E31DD-415C-8C47-B1E3-D316C22E3205}" destId="{0CB26C27-17A9-234A-9AC7-181DE503665E}" srcOrd="0" destOrd="0" presId="urn:microsoft.com/office/officeart/2005/8/layout/hProcess11"/>
    <dgm:cxn modelId="{CB8515F4-B83F-CD4C-BC78-7D05B1F73D5D}" type="presParOf" srcId="{252E31DD-415C-8C47-B1E3-D316C22E3205}" destId="{603B94C1-6DF2-6C49-BC8C-8559C8DD472B}" srcOrd="1" destOrd="0" presId="urn:microsoft.com/office/officeart/2005/8/layout/hProcess11"/>
    <dgm:cxn modelId="{E1DC3584-925E-9F4E-B00E-CF3B9A4A2513}" type="presParOf" srcId="{252E31DD-415C-8C47-B1E3-D316C22E3205}" destId="{0479AEAA-9EDE-844E-B3CD-4BA380A5CE12}" srcOrd="2" destOrd="0" presId="urn:microsoft.com/office/officeart/2005/8/layout/hProcess11"/>
    <dgm:cxn modelId="{BE1F31FD-0C28-CA4A-80FC-E6B3EA10ACA7}" type="presParOf" srcId="{612AB9B8-EA9D-B14E-B593-F1683C94FED0}" destId="{F0C6B37B-C555-204F-A1B3-082916835E87}" srcOrd="1" destOrd="0" presId="urn:microsoft.com/office/officeart/2005/8/layout/hProcess11"/>
    <dgm:cxn modelId="{2890249C-67A2-6543-BA44-B2E715E75A4C}" type="presParOf" srcId="{612AB9B8-EA9D-B14E-B593-F1683C94FED0}" destId="{1C9FCCAD-070D-3342-9015-7C183618A824}" srcOrd="2" destOrd="0" presId="urn:microsoft.com/office/officeart/2005/8/layout/hProcess11"/>
    <dgm:cxn modelId="{839A86AC-41AD-C246-B3BE-826ADF55E7BC}" type="presParOf" srcId="{1C9FCCAD-070D-3342-9015-7C183618A824}" destId="{20691805-46CB-8E48-BC83-7046F8787B21}" srcOrd="0" destOrd="0" presId="urn:microsoft.com/office/officeart/2005/8/layout/hProcess11"/>
    <dgm:cxn modelId="{78CA2DDA-BB5D-694E-A5CB-B79881D68F19}" type="presParOf" srcId="{1C9FCCAD-070D-3342-9015-7C183618A824}" destId="{4324C495-CC19-674A-BB15-8789CE16D098}" srcOrd="1" destOrd="0" presId="urn:microsoft.com/office/officeart/2005/8/layout/hProcess11"/>
    <dgm:cxn modelId="{AA38CA4B-855E-A745-BAC8-CB07E470CC20}" type="presParOf" srcId="{1C9FCCAD-070D-3342-9015-7C183618A824}" destId="{7C02F81B-8D76-334E-ABD6-FB0891E1878E}" srcOrd="2" destOrd="0" presId="urn:microsoft.com/office/officeart/2005/8/layout/hProcess11"/>
    <dgm:cxn modelId="{DE1D8BFF-D276-324A-9535-08A206204A69}" type="presParOf" srcId="{612AB9B8-EA9D-B14E-B593-F1683C94FED0}" destId="{5353F9CA-448A-8849-A43B-5ED1E661A0C7}" srcOrd="3" destOrd="0" presId="urn:microsoft.com/office/officeart/2005/8/layout/hProcess11"/>
    <dgm:cxn modelId="{1DB592BD-87BF-AA4E-82FB-A29082104433}" type="presParOf" srcId="{612AB9B8-EA9D-B14E-B593-F1683C94FED0}" destId="{BBAE812B-C839-814D-9C0F-0EB6ECBD63B9}" srcOrd="4" destOrd="0" presId="urn:microsoft.com/office/officeart/2005/8/layout/hProcess11"/>
    <dgm:cxn modelId="{52A3CFBC-E3BB-4B45-B71E-F1E0E17B6A62}" type="presParOf" srcId="{BBAE812B-C839-814D-9C0F-0EB6ECBD63B9}" destId="{CCF984B9-BC45-1E46-9349-6456910B12F3}" srcOrd="0" destOrd="0" presId="urn:microsoft.com/office/officeart/2005/8/layout/hProcess11"/>
    <dgm:cxn modelId="{D6C86B45-646C-F24F-BD2E-80ECABB40020}" type="presParOf" srcId="{BBAE812B-C839-814D-9C0F-0EB6ECBD63B9}" destId="{ECE3E1F0-4EFD-1247-A488-1FF3359075E3}" srcOrd="1" destOrd="0" presId="urn:microsoft.com/office/officeart/2005/8/layout/hProcess11"/>
    <dgm:cxn modelId="{EBFC81AF-A84A-5544-9120-35040DB38291}" type="presParOf" srcId="{BBAE812B-C839-814D-9C0F-0EB6ECBD63B9}" destId="{345E9545-989F-784A-A8AD-92C7EA3FD2C1}" srcOrd="2" destOrd="0" presId="urn:microsoft.com/office/officeart/2005/8/layout/hProcess11"/>
    <dgm:cxn modelId="{BC74095F-FF50-6349-B5ED-66824ED27D29}" type="presParOf" srcId="{612AB9B8-EA9D-B14E-B593-F1683C94FED0}" destId="{5120DE79-A4FC-9845-8D90-06E26C85C0F7}" srcOrd="5" destOrd="0" presId="urn:microsoft.com/office/officeart/2005/8/layout/hProcess11"/>
    <dgm:cxn modelId="{B75917B7-A030-7345-BB18-8F059396B7A5}" type="presParOf" srcId="{612AB9B8-EA9D-B14E-B593-F1683C94FED0}" destId="{7B9D9208-4D46-EC4C-985D-E1DC62331F95}" srcOrd="6" destOrd="0" presId="urn:microsoft.com/office/officeart/2005/8/layout/hProcess11"/>
    <dgm:cxn modelId="{9F9C83BD-52BD-A241-A49B-53A53F7203B2}" type="presParOf" srcId="{7B9D9208-4D46-EC4C-985D-E1DC62331F95}" destId="{F4FA5C94-58A3-6F46-B449-DA3067EF7994}" srcOrd="0" destOrd="0" presId="urn:microsoft.com/office/officeart/2005/8/layout/hProcess11"/>
    <dgm:cxn modelId="{4702537D-6CC5-534E-BBC6-00F000DB3026}" type="presParOf" srcId="{7B9D9208-4D46-EC4C-985D-E1DC62331F95}" destId="{0716F71E-5316-DD40-9334-83608E197B28}" srcOrd="1" destOrd="0" presId="urn:microsoft.com/office/officeart/2005/8/layout/hProcess11"/>
    <dgm:cxn modelId="{81C1CF43-175B-7A47-9D08-D3BA4069710C}" type="presParOf" srcId="{7B9D9208-4D46-EC4C-985D-E1DC62331F95}" destId="{F1616474-4442-644F-9C2F-CF9B0D86A06A}" srcOrd="2" destOrd="0" presId="urn:microsoft.com/office/officeart/2005/8/layout/hProcess11"/>
    <dgm:cxn modelId="{54A162A6-BE15-ED46-B806-104C60CF21D6}" type="presParOf" srcId="{612AB9B8-EA9D-B14E-B593-F1683C94FED0}" destId="{B424D48D-061E-4E4A-ADED-E2997612D972}" srcOrd="7" destOrd="0" presId="urn:microsoft.com/office/officeart/2005/8/layout/hProcess11"/>
    <dgm:cxn modelId="{8DAA5E75-F83F-DF4F-8764-2B6C387109E1}" type="presParOf" srcId="{612AB9B8-EA9D-B14E-B593-F1683C94FED0}" destId="{2C700B0E-9611-6041-9415-E6956E5DADFE}" srcOrd="8" destOrd="0" presId="urn:microsoft.com/office/officeart/2005/8/layout/hProcess11"/>
    <dgm:cxn modelId="{B7A6CE60-05A5-154D-BD9D-3B4767419514}" type="presParOf" srcId="{2C700B0E-9611-6041-9415-E6956E5DADFE}" destId="{F03507C2-56BC-534D-8C57-2672011C6265}" srcOrd="0" destOrd="0" presId="urn:microsoft.com/office/officeart/2005/8/layout/hProcess11"/>
    <dgm:cxn modelId="{16FBB677-3DB7-5244-9DBE-D71D1E491D39}" type="presParOf" srcId="{2C700B0E-9611-6041-9415-E6956E5DADFE}" destId="{CB3328F3-5DA3-1C4D-9F90-5A2F893040DD}" srcOrd="1" destOrd="0" presId="urn:microsoft.com/office/officeart/2005/8/layout/hProcess11"/>
    <dgm:cxn modelId="{57E2ACED-07C6-6B4B-BF62-63FB8ADDDE92}" type="presParOf" srcId="{2C700B0E-9611-6041-9415-E6956E5DADFE}" destId="{12D90E5E-7A76-1647-B50B-1EE9D9DAE1D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DAEC61-C5C4-ED4A-BAB1-756540CC851E}" type="doc">
      <dgm:prSet loTypeId="urn:microsoft.com/office/officeart/2005/8/layout/hProcess11" loCatId="" qsTypeId="urn:microsoft.com/office/officeart/2005/8/quickstyle/simple1" qsCatId="simple" csTypeId="urn:microsoft.com/office/officeart/2005/8/colors/accent5_4" csCatId="accent5" phldr="1"/>
      <dgm:spPr/>
    </dgm:pt>
    <dgm:pt modelId="{45CE635F-BA80-AC4D-9407-050B11EA14CF}">
      <dgm:prSet phldrT="[Text]"/>
      <dgm:spPr/>
      <dgm:t>
        <a:bodyPr/>
        <a:lstStyle/>
        <a:p>
          <a:r>
            <a:rPr lang="en-US" dirty="0"/>
            <a:t>5:30-6:00 Arrive</a:t>
          </a:r>
        </a:p>
      </dgm:t>
    </dgm:pt>
    <dgm:pt modelId="{7C5EA4D7-ECF3-7B4B-8DD2-0FBD635A1890}" type="parTrans" cxnId="{59441969-DAF1-BD4B-ADE5-23A6E38B8FD6}">
      <dgm:prSet/>
      <dgm:spPr/>
      <dgm:t>
        <a:bodyPr/>
        <a:lstStyle/>
        <a:p>
          <a:endParaRPr lang="en-US"/>
        </a:p>
      </dgm:t>
    </dgm:pt>
    <dgm:pt modelId="{D9039001-4A9F-0D4A-AE20-F3DFC1F8D22D}" type="sibTrans" cxnId="{59441969-DAF1-BD4B-ADE5-23A6E38B8FD6}">
      <dgm:prSet/>
      <dgm:spPr/>
      <dgm:t>
        <a:bodyPr/>
        <a:lstStyle/>
        <a:p>
          <a:endParaRPr lang="en-US"/>
        </a:p>
      </dgm:t>
    </dgm:pt>
    <dgm:pt modelId="{F321D2D1-F1EF-4640-B955-0A65E5447C98}">
      <dgm:prSet phldrT="[Text]"/>
      <dgm:spPr/>
      <dgm:t>
        <a:bodyPr/>
        <a:lstStyle/>
        <a:p>
          <a:r>
            <a:rPr lang="en-US" dirty="0"/>
            <a:t>6:00 Team Rounds</a:t>
          </a:r>
        </a:p>
      </dgm:t>
    </dgm:pt>
    <dgm:pt modelId="{70B83A3C-0179-9A47-941D-D94A60B6F83E}" type="parTrans" cxnId="{AFAC013A-C51C-7C4B-8A31-F1118480EF6C}">
      <dgm:prSet/>
      <dgm:spPr/>
      <dgm:t>
        <a:bodyPr/>
        <a:lstStyle/>
        <a:p>
          <a:endParaRPr lang="en-US"/>
        </a:p>
      </dgm:t>
    </dgm:pt>
    <dgm:pt modelId="{66A88680-629B-D445-8E06-F6397805DC5A}" type="sibTrans" cxnId="{AFAC013A-C51C-7C4B-8A31-F1118480EF6C}">
      <dgm:prSet/>
      <dgm:spPr/>
      <dgm:t>
        <a:bodyPr/>
        <a:lstStyle/>
        <a:p>
          <a:endParaRPr lang="en-US"/>
        </a:p>
      </dgm:t>
    </dgm:pt>
    <dgm:pt modelId="{2D2B997F-680E-9745-8F7A-8B7DCD32636F}">
      <dgm:prSet phldrT="[Text]"/>
      <dgm:spPr/>
      <dgm:t>
        <a:bodyPr/>
        <a:lstStyle/>
        <a:p>
          <a:r>
            <a:rPr lang="en-US" dirty="0"/>
            <a:t>6:30 Morning Conference</a:t>
          </a:r>
        </a:p>
      </dgm:t>
    </dgm:pt>
    <dgm:pt modelId="{5DC2FCF4-50F7-CC47-862F-457A77FEFBBC}" type="parTrans" cxnId="{0E3ACCB1-D859-5D46-A6E1-D292DE704CD5}">
      <dgm:prSet/>
      <dgm:spPr/>
      <dgm:t>
        <a:bodyPr/>
        <a:lstStyle/>
        <a:p>
          <a:endParaRPr lang="en-US"/>
        </a:p>
      </dgm:t>
    </dgm:pt>
    <dgm:pt modelId="{FE47A731-A369-B64F-BB1D-CA870379EE0A}" type="sibTrans" cxnId="{0E3ACCB1-D859-5D46-A6E1-D292DE704CD5}">
      <dgm:prSet/>
      <dgm:spPr/>
      <dgm:t>
        <a:bodyPr/>
        <a:lstStyle/>
        <a:p>
          <a:endParaRPr lang="en-US"/>
        </a:p>
      </dgm:t>
    </dgm:pt>
    <dgm:pt modelId="{7B93604B-B61F-4A4D-BC82-7D626DBA16B6}">
      <dgm:prSet phldrT="[Text]"/>
      <dgm:spPr/>
      <dgm:t>
        <a:bodyPr/>
        <a:lstStyle/>
        <a:p>
          <a:r>
            <a:rPr lang="en-US" dirty="0"/>
            <a:t>7:30 OR start</a:t>
          </a:r>
        </a:p>
      </dgm:t>
    </dgm:pt>
    <dgm:pt modelId="{831AB2AF-7854-9140-9D91-4BB56DD7E259}" type="parTrans" cxnId="{51BB8DEE-E9D1-9A47-A987-5DCAB2EE4D5A}">
      <dgm:prSet/>
      <dgm:spPr/>
      <dgm:t>
        <a:bodyPr/>
        <a:lstStyle/>
        <a:p>
          <a:endParaRPr lang="en-US"/>
        </a:p>
      </dgm:t>
    </dgm:pt>
    <dgm:pt modelId="{18EBFFA7-39E5-BA4D-91EE-D42D261195A2}" type="sibTrans" cxnId="{51BB8DEE-E9D1-9A47-A987-5DCAB2EE4D5A}">
      <dgm:prSet/>
      <dgm:spPr/>
      <dgm:t>
        <a:bodyPr/>
        <a:lstStyle/>
        <a:p>
          <a:endParaRPr lang="en-US"/>
        </a:p>
      </dgm:t>
    </dgm:pt>
    <dgm:pt modelId="{1036EB90-2982-624B-A8BA-8E30B6B95916}">
      <dgm:prSet phldrT="[Text]"/>
      <dgm:spPr/>
      <dgm:t>
        <a:bodyPr/>
        <a:lstStyle/>
        <a:p>
          <a:r>
            <a:rPr lang="en-US" dirty="0"/>
            <a:t>6:00p </a:t>
          </a:r>
          <a:r>
            <a:rPr lang="en-US" dirty="0" err="1"/>
            <a:t>signout</a:t>
          </a:r>
          <a:endParaRPr lang="en-US" dirty="0"/>
        </a:p>
      </dgm:t>
    </dgm:pt>
    <dgm:pt modelId="{8ED5195E-8BD5-6B4D-98E6-03206E4C3321}" type="parTrans" cxnId="{1E5718D4-F912-8F4D-8EBF-34A25E8D7CD2}">
      <dgm:prSet/>
      <dgm:spPr/>
      <dgm:t>
        <a:bodyPr/>
        <a:lstStyle/>
        <a:p>
          <a:endParaRPr lang="en-US"/>
        </a:p>
      </dgm:t>
    </dgm:pt>
    <dgm:pt modelId="{5DBEFDAE-DE0B-4A4D-8837-E2EEBDCEAB61}" type="sibTrans" cxnId="{1E5718D4-F912-8F4D-8EBF-34A25E8D7CD2}">
      <dgm:prSet/>
      <dgm:spPr/>
      <dgm:t>
        <a:bodyPr/>
        <a:lstStyle/>
        <a:p>
          <a:endParaRPr lang="en-US"/>
        </a:p>
      </dgm:t>
    </dgm:pt>
    <dgm:pt modelId="{00353B41-3675-0B41-9F04-677B0AA9E3B3}" type="pres">
      <dgm:prSet presAssocID="{98DAEC61-C5C4-ED4A-BAB1-756540CC851E}" presName="Name0" presStyleCnt="0">
        <dgm:presLayoutVars>
          <dgm:dir/>
          <dgm:resizeHandles val="exact"/>
        </dgm:presLayoutVars>
      </dgm:prSet>
      <dgm:spPr/>
    </dgm:pt>
    <dgm:pt modelId="{694B0EC9-C0F9-F247-A538-5A2203AF3C9C}" type="pres">
      <dgm:prSet presAssocID="{98DAEC61-C5C4-ED4A-BAB1-756540CC851E}" presName="arrow" presStyleLbl="bgShp" presStyleIdx="0" presStyleCnt="1"/>
      <dgm:spPr/>
    </dgm:pt>
    <dgm:pt modelId="{612AB9B8-EA9D-B14E-B593-F1683C94FED0}" type="pres">
      <dgm:prSet presAssocID="{98DAEC61-C5C4-ED4A-BAB1-756540CC851E}" presName="points" presStyleCnt="0"/>
      <dgm:spPr/>
    </dgm:pt>
    <dgm:pt modelId="{252E31DD-415C-8C47-B1E3-D316C22E3205}" type="pres">
      <dgm:prSet presAssocID="{45CE635F-BA80-AC4D-9407-050B11EA14CF}" presName="compositeA" presStyleCnt="0"/>
      <dgm:spPr/>
    </dgm:pt>
    <dgm:pt modelId="{0CB26C27-17A9-234A-9AC7-181DE503665E}" type="pres">
      <dgm:prSet presAssocID="{45CE635F-BA80-AC4D-9407-050B11EA14CF}" presName="textA" presStyleLbl="revTx" presStyleIdx="0" presStyleCnt="5">
        <dgm:presLayoutVars>
          <dgm:bulletEnabled val="1"/>
        </dgm:presLayoutVars>
      </dgm:prSet>
      <dgm:spPr/>
    </dgm:pt>
    <dgm:pt modelId="{603B94C1-6DF2-6C49-BC8C-8559C8DD472B}" type="pres">
      <dgm:prSet presAssocID="{45CE635F-BA80-AC4D-9407-050B11EA14CF}" presName="circleA" presStyleLbl="node1" presStyleIdx="0" presStyleCnt="5"/>
      <dgm:spPr/>
    </dgm:pt>
    <dgm:pt modelId="{0479AEAA-9EDE-844E-B3CD-4BA380A5CE12}" type="pres">
      <dgm:prSet presAssocID="{45CE635F-BA80-AC4D-9407-050B11EA14CF}" presName="spaceA" presStyleCnt="0"/>
      <dgm:spPr/>
    </dgm:pt>
    <dgm:pt modelId="{F0C6B37B-C555-204F-A1B3-082916835E87}" type="pres">
      <dgm:prSet presAssocID="{D9039001-4A9F-0D4A-AE20-F3DFC1F8D22D}" presName="space" presStyleCnt="0"/>
      <dgm:spPr/>
    </dgm:pt>
    <dgm:pt modelId="{1C9FCCAD-070D-3342-9015-7C183618A824}" type="pres">
      <dgm:prSet presAssocID="{F321D2D1-F1EF-4640-B955-0A65E5447C98}" presName="compositeB" presStyleCnt="0"/>
      <dgm:spPr/>
    </dgm:pt>
    <dgm:pt modelId="{20691805-46CB-8E48-BC83-7046F8787B21}" type="pres">
      <dgm:prSet presAssocID="{F321D2D1-F1EF-4640-B955-0A65E5447C98}" presName="textB" presStyleLbl="revTx" presStyleIdx="1" presStyleCnt="5" custLinFactNeighborX="-58148" custLinFactNeighborY="0">
        <dgm:presLayoutVars>
          <dgm:bulletEnabled val="1"/>
        </dgm:presLayoutVars>
      </dgm:prSet>
      <dgm:spPr/>
    </dgm:pt>
    <dgm:pt modelId="{4324C495-CC19-674A-BB15-8789CE16D098}" type="pres">
      <dgm:prSet presAssocID="{F321D2D1-F1EF-4640-B955-0A65E5447C98}" presName="circleB" presStyleLbl="node1" presStyleIdx="1" presStyleCnt="5" custLinFactX="-200000" custLinFactNeighborX="-222086" custLinFactNeighborY="4058"/>
      <dgm:spPr/>
    </dgm:pt>
    <dgm:pt modelId="{7C02F81B-8D76-334E-ABD6-FB0891E1878E}" type="pres">
      <dgm:prSet presAssocID="{F321D2D1-F1EF-4640-B955-0A65E5447C98}" presName="spaceB" presStyleCnt="0"/>
      <dgm:spPr/>
    </dgm:pt>
    <dgm:pt modelId="{5353F9CA-448A-8849-A43B-5ED1E661A0C7}" type="pres">
      <dgm:prSet presAssocID="{66A88680-629B-D445-8E06-F6397805DC5A}" presName="space" presStyleCnt="0"/>
      <dgm:spPr/>
    </dgm:pt>
    <dgm:pt modelId="{BBAE812B-C839-814D-9C0F-0EB6ECBD63B9}" type="pres">
      <dgm:prSet presAssocID="{2D2B997F-680E-9745-8F7A-8B7DCD32636F}" presName="compositeA" presStyleCnt="0"/>
      <dgm:spPr/>
    </dgm:pt>
    <dgm:pt modelId="{CCF984B9-BC45-1E46-9349-6456910B12F3}" type="pres">
      <dgm:prSet presAssocID="{2D2B997F-680E-9745-8F7A-8B7DCD32636F}" presName="textA" presStyleLbl="revTx" presStyleIdx="2" presStyleCnt="5" custLinFactX="-20979" custLinFactNeighborX="-100000" custLinFactNeighborY="-1015">
        <dgm:presLayoutVars>
          <dgm:bulletEnabled val="1"/>
        </dgm:presLayoutVars>
      </dgm:prSet>
      <dgm:spPr/>
    </dgm:pt>
    <dgm:pt modelId="{ECE3E1F0-4EFD-1247-A488-1FF3359075E3}" type="pres">
      <dgm:prSet presAssocID="{2D2B997F-680E-9745-8F7A-8B7DCD32636F}" presName="circleA" presStyleLbl="node1" presStyleIdx="2" presStyleCnt="5" custLinFactX="-400000" custLinFactNeighborX="-460405" custLinFactNeighborY="4058"/>
      <dgm:spPr/>
    </dgm:pt>
    <dgm:pt modelId="{345E9545-989F-784A-A8AD-92C7EA3FD2C1}" type="pres">
      <dgm:prSet presAssocID="{2D2B997F-680E-9745-8F7A-8B7DCD32636F}" presName="spaceA" presStyleCnt="0"/>
      <dgm:spPr/>
    </dgm:pt>
    <dgm:pt modelId="{5120DE79-A4FC-9845-8D90-06E26C85C0F7}" type="pres">
      <dgm:prSet presAssocID="{FE47A731-A369-B64F-BB1D-CA870379EE0A}" presName="space" presStyleCnt="0"/>
      <dgm:spPr/>
    </dgm:pt>
    <dgm:pt modelId="{7B9D9208-4D46-EC4C-985D-E1DC62331F95}" type="pres">
      <dgm:prSet presAssocID="{7B93604B-B61F-4A4D-BC82-7D626DBA16B6}" presName="compositeB" presStyleCnt="0"/>
      <dgm:spPr/>
    </dgm:pt>
    <dgm:pt modelId="{F4FA5C94-58A3-6F46-B449-DA3067EF7994}" type="pres">
      <dgm:prSet presAssocID="{7B93604B-B61F-4A4D-BC82-7D626DBA16B6}" presName="textB" presStyleLbl="revTx" presStyleIdx="3" presStyleCnt="5" custLinFactX="-61277" custLinFactNeighborX="-100000" custLinFactNeighborY="-1015">
        <dgm:presLayoutVars>
          <dgm:bulletEnabled val="1"/>
        </dgm:presLayoutVars>
      </dgm:prSet>
      <dgm:spPr/>
    </dgm:pt>
    <dgm:pt modelId="{0716F71E-5316-DD40-9334-83608E197B28}" type="pres">
      <dgm:prSet presAssocID="{7B93604B-B61F-4A4D-BC82-7D626DBA16B6}" presName="circleB" presStyleLbl="node1" presStyleIdx="3" presStyleCnt="5" custLinFactX="-583216" custLinFactNeighborX="-600000"/>
      <dgm:spPr/>
    </dgm:pt>
    <dgm:pt modelId="{F1616474-4442-644F-9C2F-CF9B0D86A06A}" type="pres">
      <dgm:prSet presAssocID="{7B93604B-B61F-4A4D-BC82-7D626DBA16B6}" presName="spaceB" presStyleCnt="0"/>
      <dgm:spPr/>
    </dgm:pt>
    <dgm:pt modelId="{B424D48D-061E-4E4A-ADED-E2997612D972}" type="pres">
      <dgm:prSet presAssocID="{18EBFFA7-39E5-BA4D-91EE-D42D261195A2}" presName="space" presStyleCnt="0"/>
      <dgm:spPr/>
    </dgm:pt>
    <dgm:pt modelId="{2C700B0E-9611-6041-9415-E6956E5DADFE}" type="pres">
      <dgm:prSet presAssocID="{1036EB90-2982-624B-A8BA-8E30B6B95916}" presName="compositeA" presStyleCnt="0"/>
      <dgm:spPr/>
    </dgm:pt>
    <dgm:pt modelId="{F03507C2-56BC-534D-8C57-2672011C6265}" type="pres">
      <dgm:prSet presAssocID="{1036EB90-2982-624B-A8BA-8E30B6B95916}" presName="textA" presStyleLbl="revTx" presStyleIdx="4" presStyleCnt="5">
        <dgm:presLayoutVars>
          <dgm:bulletEnabled val="1"/>
        </dgm:presLayoutVars>
      </dgm:prSet>
      <dgm:spPr/>
    </dgm:pt>
    <dgm:pt modelId="{CB3328F3-5DA3-1C4D-9F90-5A2F893040DD}" type="pres">
      <dgm:prSet presAssocID="{1036EB90-2982-624B-A8BA-8E30B6B95916}" presName="circleA" presStyleLbl="node1" presStyleIdx="4" presStyleCnt="5"/>
      <dgm:spPr/>
    </dgm:pt>
    <dgm:pt modelId="{12D90E5E-7A76-1647-B50B-1EE9D9DAE1D4}" type="pres">
      <dgm:prSet presAssocID="{1036EB90-2982-624B-A8BA-8E30B6B95916}" presName="spaceA" presStyleCnt="0"/>
      <dgm:spPr/>
    </dgm:pt>
  </dgm:ptLst>
  <dgm:cxnLst>
    <dgm:cxn modelId="{77DEFC11-93F6-6A4F-84FB-E0CE0E705A7A}" type="presOf" srcId="{98DAEC61-C5C4-ED4A-BAB1-756540CC851E}" destId="{00353B41-3675-0B41-9F04-677B0AA9E3B3}" srcOrd="0" destOrd="0" presId="urn:microsoft.com/office/officeart/2005/8/layout/hProcess11"/>
    <dgm:cxn modelId="{593D1918-52D0-4746-83D7-BB0023D6C17D}" type="presOf" srcId="{2D2B997F-680E-9745-8F7A-8B7DCD32636F}" destId="{CCF984B9-BC45-1E46-9349-6456910B12F3}" srcOrd="0" destOrd="0" presId="urn:microsoft.com/office/officeart/2005/8/layout/hProcess11"/>
    <dgm:cxn modelId="{AFAC013A-C51C-7C4B-8A31-F1118480EF6C}" srcId="{98DAEC61-C5C4-ED4A-BAB1-756540CC851E}" destId="{F321D2D1-F1EF-4640-B955-0A65E5447C98}" srcOrd="1" destOrd="0" parTransId="{70B83A3C-0179-9A47-941D-D94A60B6F83E}" sibTransId="{66A88680-629B-D445-8E06-F6397805DC5A}"/>
    <dgm:cxn modelId="{59441969-DAF1-BD4B-ADE5-23A6E38B8FD6}" srcId="{98DAEC61-C5C4-ED4A-BAB1-756540CC851E}" destId="{45CE635F-BA80-AC4D-9407-050B11EA14CF}" srcOrd="0" destOrd="0" parTransId="{7C5EA4D7-ECF3-7B4B-8DD2-0FBD635A1890}" sibTransId="{D9039001-4A9F-0D4A-AE20-F3DFC1F8D22D}"/>
    <dgm:cxn modelId="{BE2B5A74-11FC-EC4F-BCA2-1095566E9FBC}" type="presOf" srcId="{7B93604B-B61F-4A4D-BC82-7D626DBA16B6}" destId="{F4FA5C94-58A3-6F46-B449-DA3067EF7994}" srcOrd="0" destOrd="0" presId="urn:microsoft.com/office/officeart/2005/8/layout/hProcess11"/>
    <dgm:cxn modelId="{C4D16389-D99D-E54B-8420-2EC8C442CDA6}" type="presOf" srcId="{45CE635F-BA80-AC4D-9407-050B11EA14CF}" destId="{0CB26C27-17A9-234A-9AC7-181DE503665E}" srcOrd="0" destOrd="0" presId="urn:microsoft.com/office/officeart/2005/8/layout/hProcess11"/>
    <dgm:cxn modelId="{0E3ACCB1-D859-5D46-A6E1-D292DE704CD5}" srcId="{98DAEC61-C5C4-ED4A-BAB1-756540CC851E}" destId="{2D2B997F-680E-9745-8F7A-8B7DCD32636F}" srcOrd="2" destOrd="0" parTransId="{5DC2FCF4-50F7-CC47-862F-457A77FEFBBC}" sibTransId="{FE47A731-A369-B64F-BB1D-CA870379EE0A}"/>
    <dgm:cxn modelId="{17CA5BB2-2F6F-4747-B2DD-F699B340E148}" type="presOf" srcId="{1036EB90-2982-624B-A8BA-8E30B6B95916}" destId="{F03507C2-56BC-534D-8C57-2672011C6265}" srcOrd="0" destOrd="0" presId="urn:microsoft.com/office/officeart/2005/8/layout/hProcess11"/>
    <dgm:cxn modelId="{1E5718D4-F912-8F4D-8EBF-34A25E8D7CD2}" srcId="{98DAEC61-C5C4-ED4A-BAB1-756540CC851E}" destId="{1036EB90-2982-624B-A8BA-8E30B6B95916}" srcOrd="4" destOrd="0" parTransId="{8ED5195E-8BD5-6B4D-98E6-03206E4C3321}" sibTransId="{5DBEFDAE-DE0B-4A4D-8837-E2EEBDCEAB61}"/>
    <dgm:cxn modelId="{8A8E63DC-7464-464F-87B1-0E906A8092AE}" type="presOf" srcId="{F321D2D1-F1EF-4640-B955-0A65E5447C98}" destId="{20691805-46CB-8E48-BC83-7046F8787B21}" srcOrd="0" destOrd="0" presId="urn:microsoft.com/office/officeart/2005/8/layout/hProcess11"/>
    <dgm:cxn modelId="{51BB8DEE-E9D1-9A47-A987-5DCAB2EE4D5A}" srcId="{98DAEC61-C5C4-ED4A-BAB1-756540CC851E}" destId="{7B93604B-B61F-4A4D-BC82-7D626DBA16B6}" srcOrd="3" destOrd="0" parTransId="{831AB2AF-7854-9140-9D91-4BB56DD7E259}" sibTransId="{18EBFFA7-39E5-BA4D-91EE-D42D261195A2}"/>
    <dgm:cxn modelId="{7AB8B82F-492B-444F-A4FF-A731A3EE5DD1}" type="presParOf" srcId="{00353B41-3675-0B41-9F04-677B0AA9E3B3}" destId="{694B0EC9-C0F9-F247-A538-5A2203AF3C9C}" srcOrd="0" destOrd="0" presId="urn:microsoft.com/office/officeart/2005/8/layout/hProcess11"/>
    <dgm:cxn modelId="{92BFC3AD-1A86-654C-B06A-10376EA01271}" type="presParOf" srcId="{00353B41-3675-0B41-9F04-677B0AA9E3B3}" destId="{612AB9B8-EA9D-B14E-B593-F1683C94FED0}" srcOrd="1" destOrd="0" presId="urn:microsoft.com/office/officeart/2005/8/layout/hProcess11"/>
    <dgm:cxn modelId="{7D198111-742E-4245-BE2B-71A6CA99C8BA}" type="presParOf" srcId="{612AB9B8-EA9D-B14E-B593-F1683C94FED0}" destId="{252E31DD-415C-8C47-B1E3-D316C22E3205}" srcOrd="0" destOrd="0" presId="urn:microsoft.com/office/officeart/2005/8/layout/hProcess11"/>
    <dgm:cxn modelId="{DDA97D16-9BEF-3140-AFF4-BC3332B6C064}" type="presParOf" srcId="{252E31DD-415C-8C47-B1E3-D316C22E3205}" destId="{0CB26C27-17A9-234A-9AC7-181DE503665E}" srcOrd="0" destOrd="0" presId="urn:microsoft.com/office/officeart/2005/8/layout/hProcess11"/>
    <dgm:cxn modelId="{CB8515F4-B83F-CD4C-BC78-7D05B1F73D5D}" type="presParOf" srcId="{252E31DD-415C-8C47-B1E3-D316C22E3205}" destId="{603B94C1-6DF2-6C49-BC8C-8559C8DD472B}" srcOrd="1" destOrd="0" presId="urn:microsoft.com/office/officeart/2005/8/layout/hProcess11"/>
    <dgm:cxn modelId="{E1DC3584-925E-9F4E-B00E-CF3B9A4A2513}" type="presParOf" srcId="{252E31DD-415C-8C47-B1E3-D316C22E3205}" destId="{0479AEAA-9EDE-844E-B3CD-4BA380A5CE12}" srcOrd="2" destOrd="0" presId="urn:microsoft.com/office/officeart/2005/8/layout/hProcess11"/>
    <dgm:cxn modelId="{BE1F31FD-0C28-CA4A-80FC-E6B3EA10ACA7}" type="presParOf" srcId="{612AB9B8-EA9D-B14E-B593-F1683C94FED0}" destId="{F0C6B37B-C555-204F-A1B3-082916835E87}" srcOrd="1" destOrd="0" presId="urn:microsoft.com/office/officeart/2005/8/layout/hProcess11"/>
    <dgm:cxn modelId="{2890249C-67A2-6543-BA44-B2E715E75A4C}" type="presParOf" srcId="{612AB9B8-EA9D-B14E-B593-F1683C94FED0}" destId="{1C9FCCAD-070D-3342-9015-7C183618A824}" srcOrd="2" destOrd="0" presId="urn:microsoft.com/office/officeart/2005/8/layout/hProcess11"/>
    <dgm:cxn modelId="{839A86AC-41AD-C246-B3BE-826ADF55E7BC}" type="presParOf" srcId="{1C9FCCAD-070D-3342-9015-7C183618A824}" destId="{20691805-46CB-8E48-BC83-7046F8787B21}" srcOrd="0" destOrd="0" presId="urn:microsoft.com/office/officeart/2005/8/layout/hProcess11"/>
    <dgm:cxn modelId="{78CA2DDA-BB5D-694E-A5CB-B79881D68F19}" type="presParOf" srcId="{1C9FCCAD-070D-3342-9015-7C183618A824}" destId="{4324C495-CC19-674A-BB15-8789CE16D098}" srcOrd="1" destOrd="0" presId="urn:microsoft.com/office/officeart/2005/8/layout/hProcess11"/>
    <dgm:cxn modelId="{AA38CA4B-855E-A745-BAC8-CB07E470CC20}" type="presParOf" srcId="{1C9FCCAD-070D-3342-9015-7C183618A824}" destId="{7C02F81B-8D76-334E-ABD6-FB0891E1878E}" srcOrd="2" destOrd="0" presId="urn:microsoft.com/office/officeart/2005/8/layout/hProcess11"/>
    <dgm:cxn modelId="{DE1D8BFF-D276-324A-9535-08A206204A69}" type="presParOf" srcId="{612AB9B8-EA9D-B14E-B593-F1683C94FED0}" destId="{5353F9CA-448A-8849-A43B-5ED1E661A0C7}" srcOrd="3" destOrd="0" presId="urn:microsoft.com/office/officeart/2005/8/layout/hProcess11"/>
    <dgm:cxn modelId="{1DB592BD-87BF-AA4E-82FB-A29082104433}" type="presParOf" srcId="{612AB9B8-EA9D-B14E-B593-F1683C94FED0}" destId="{BBAE812B-C839-814D-9C0F-0EB6ECBD63B9}" srcOrd="4" destOrd="0" presId="urn:microsoft.com/office/officeart/2005/8/layout/hProcess11"/>
    <dgm:cxn modelId="{52A3CFBC-E3BB-4B45-B71E-F1E0E17B6A62}" type="presParOf" srcId="{BBAE812B-C839-814D-9C0F-0EB6ECBD63B9}" destId="{CCF984B9-BC45-1E46-9349-6456910B12F3}" srcOrd="0" destOrd="0" presId="urn:microsoft.com/office/officeart/2005/8/layout/hProcess11"/>
    <dgm:cxn modelId="{D6C86B45-646C-F24F-BD2E-80ECABB40020}" type="presParOf" srcId="{BBAE812B-C839-814D-9C0F-0EB6ECBD63B9}" destId="{ECE3E1F0-4EFD-1247-A488-1FF3359075E3}" srcOrd="1" destOrd="0" presId="urn:microsoft.com/office/officeart/2005/8/layout/hProcess11"/>
    <dgm:cxn modelId="{EBFC81AF-A84A-5544-9120-35040DB38291}" type="presParOf" srcId="{BBAE812B-C839-814D-9C0F-0EB6ECBD63B9}" destId="{345E9545-989F-784A-A8AD-92C7EA3FD2C1}" srcOrd="2" destOrd="0" presId="urn:microsoft.com/office/officeart/2005/8/layout/hProcess11"/>
    <dgm:cxn modelId="{BC74095F-FF50-6349-B5ED-66824ED27D29}" type="presParOf" srcId="{612AB9B8-EA9D-B14E-B593-F1683C94FED0}" destId="{5120DE79-A4FC-9845-8D90-06E26C85C0F7}" srcOrd="5" destOrd="0" presId="urn:microsoft.com/office/officeart/2005/8/layout/hProcess11"/>
    <dgm:cxn modelId="{B75917B7-A030-7345-BB18-8F059396B7A5}" type="presParOf" srcId="{612AB9B8-EA9D-B14E-B593-F1683C94FED0}" destId="{7B9D9208-4D46-EC4C-985D-E1DC62331F95}" srcOrd="6" destOrd="0" presId="urn:microsoft.com/office/officeart/2005/8/layout/hProcess11"/>
    <dgm:cxn modelId="{9F9C83BD-52BD-A241-A49B-53A53F7203B2}" type="presParOf" srcId="{7B9D9208-4D46-EC4C-985D-E1DC62331F95}" destId="{F4FA5C94-58A3-6F46-B449-DA3067EF7994}" srcOrd="0" destOrd="0" presId="urn:microsoft.com/office/officeart/2005/8/layout/hProcess11"/>
    <dgm:cxn modelId="{4702537D-6CC5-534E-BBC6-00F000DB3026}" type="presParOf" srcId="{7B9D9208-4D46-EC4C-985D-E1DC62331F95}" destId="{0716F71E-5316-DD40-9334-83608E197B28}" srcOrd="1" destOrd="0" presId="urn:microsoft.com/office/officeart/2005/8/layout/hProcess11"/>
    <dgm:cxn modelId="{81C1CF43-175B-7A47-9D08-D3BA4069710C}" type="presParOf" srcId="{7B9D9208-4D46-EC4C-985D-E1DC62331F95}" destId="{F1616474-4442-644F-9C2F-CF9B0D86A06A}" srcOrd="2" destOrd="0" presId="urn:microsoft.com/office/officeart/2005/8/layout/hProcess11"/>
    <dgm:cxn modelId="{54A162A6-BE15-ED46-B806-104C60CF21D6}" type="presParOf" srcId="{612AB9B8-EA9D-B14E-B593-F1683C94FED0}" destId="{B424D48D-061E-4E4A-ADED-E2997612D972}" srcOrd="7" destOrd="0" presId="urn:microsoft.com/office/officeart/2005/8/layout/hProcess11"/>
    <dgm:cxn modelId="{8DAA5E75-F83F-DF4F-8764-2B6C387109E1}" type="presParOf" srcId="{612AB9B8-EA9D-B14E-B593-F1683C94FED0}" destId="{2C700B0E-9611-6041-9415-E6956E5DADFE}" srcOrd="8" destOrd="0" presId="urn:microsoft.com/office/officeart/2005/8/layout/hProcess11"/>
    <dgm:cxn modelId="{B7A6CE60-05A5-154D-BD9D-3B4767419514}" type="presParOf" srcId="{2C700B0E-9611-6041-9415-E6956E5DADFE}" destId="{F03507C2-56BC-534D-8C57-2672011C6265}" srcOrd="0" destOrd="0" presId="urn:microsoft.com/office/officeart/2005/8/layout/hProcess11"/>
    <dgm:cxn modelId="{16FBB677-3DB7-5244-9DBE-D71D1E491D39}" type="presParOf" srcId="{2C700B0E-9611-6041-9415-E6956E5DADFE}" destId="{CB3328F3-5DA3-1C4D-9F90-5A2F893040DD}" srcOrd="1" destOrd="0" presId="urn:microsoft.com/office/officeart/2005/8/layout/hProcess11"/>
    <dgm:cxn modelId="{57E2ACED-07C6-6B4B-BF62-63FB8ADDDE92}" type="presParOf" srcId="{2C700B0E-9611-6041-9415-E6956E5DADFE}" destId="{12D90E5E-7A76-1647-B50B-1EE9D9DAE1D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B0EC9-C0F9-F247-A538-5A2203AF3C9C}">
      <dsp:nvSpPr>
        <dsp:cNvPr id="0" name=""/>
        <dsp:cNvSpPr/>
      </dsp:nvSpPr>
      <dsp:spPr>
        <a:xfrm>
          <a:off x="0" y="598152"/>
          <a:ext cx="8128000" cy="797536"/>
        </a:xfrm>
        <a:prstGeom prst="notchedRightArrow">
          <a:avLst/>
        </a:prstGeom>
        <a:solidFill>
          <a:schemeClr val="accent5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B26C27-17A9-234A-9AC7-181DE503665E}">
      <dsp:nvSpPr>
        <dsp:cNvPr id="0" name=""/>
        <dsp:cNvSpPr/>
      </dsp:nvSpPr>
      <dsp:spPr>
        <a:xfrm>
          <a:off x="3214" y="0"/>
          <a:ext cx="1405532" cy="79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5:30-6:00 Arrive</a:t>
          </a:r>
        </a:p>
      </dsp:txBody>
      <dsp:txXfrm>
        <a:off x="3214" y="0"/>
        <a:ext cx="1405532" cy="797536"/>
      </dsp:txXfrm>
    </dsp:sp>
    <dsp:sp modelId="{603B94C1-6DF2-6C49-BC8C-8559C8DD472B}">
      <dsp:nvSpPr>
        <dsp:cNvPr id="0" name=""/>
        <dsp:cNvSpPr/>
      </dsp:nvSpPr>
      <dsp:spPr>
        <a:xfrm>
          <a:off x="606289" y="897228"/>
          <a:ext cx="199384" cy="199384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91805-46CB-8E48-BC83-7046F8787B21}">
      <dsp:nvSpPr>
        <dsp:cNvPr id="0" name=""/>
        <dsp:cNvSpPr/>
      </dsp:nvSpPr>
      <dsp:spPr>
        <a:xfrm>
          <a:off x="661734" y="1196304"/>
          <a:ext cx="1405532" cy="79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6:00 Team Rounds</a:t>
          </a:r>
        </a:p>
      </dsp:txBody>
      <dsp:txXfrm>
        <a:off x="661734" y="1196304"/>
        <a:ext cx="1405532" cy="797536"/>
      </dsp:txXfrm>
    </dsp:sp>
    <dsp:sp modelId="{4324C495-CC19-674A-BB15-8789CE16D098}">
      <dsp:nvSpPr>
        <dsp:cNvPr id="0" name=""/>
        <dsp:cNvSpPr/>
      </dsp:nvSpPr>
      <dsp:spPr>
        <a:xfrm>
          <a:off x="1240526" y="905319"/>
          <a:ext cx="199384" cy="199384"/>
        </a:xfrm>
        <a:prstGeom prst="ellipse">
          <a:avLst/>
        </a:prstGeom>
        <a:solidFill>
          <a:schemeClr val="accent5">
            <a:shade val="50000"/>
            <a:hueOff val="231701"/>
            <a:satOff val="-36728"/>
            <a:lumOff val="234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984B9-BC45-1E46-9349-6456910B12F3}">
      <dsp:nvSpPr>
        <dsp:cNvPr id="0" name=""/>
        <dsp:cNvSpPr/>
      </dsp:nvSpPr>
      <dsp:spPr>
        <a:xfrm>
          <a:off x="1254434" y="0"/>
          <a:ext cx="1405532" cy="79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6:30 Morning Conference</a:t>
          </a:r>
        </a:p>
      </dsp:txBody>
      <dsp:txXfrm>
        <a:off x="1254434" y="0"/>
        <a:ext cx="1405532" cy="797536"/>
      </dsp:txXfrm>
    </dsp:sp>
    <dsp:sp modelId="{ECE3E1F0-4EFD-1247-A488-1FF3359075E3}">
      <dsp:nvSpPr>
        <dsp:cNvPr id="0" name=""/>
        <dsp:cNvSpPr/>
      </dsp:nvSpPr>
      <dsp:spPr>
        <a:xfrm>
          <a:off x="1842397" y="905319"/>
          <a:ext cx="199384" cy="199384"/>
        </a:xfrm>
        <a:prstGeom prst="ellipse">
          <a:avLst/>
        </a:prstGeom>
        <a:solidFill>
          <a:schemeClr val="accent5">
            <a:shade val="50000"/>
            <a:hueOff val="463403"/>
            <a:satOff val="-73457"/>
            <a:lumOff val="469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A5C94-58A3-6F46-B449-DA3067EF7994}">
      <dsp:nvSpPr>
        <dsp:cNvPr id="0" name=""/>
        <dsp:cNvSpPr/>
      </dsp:nvSpPr>
      <dsp:spPr>
        <a:xfrm>
          <a:off x="2163841" y="1188209"/>
          <a:ext cx="1405532" cy="79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7:30 OR start</a:t>
          </a:r>
        </a:p>
      </dsp:txBody>
      <dsp:txXfrm>
        <a:off x="2163841" y="1188209"/>
        <a:ext cx="1405532" cy="797536"/>
      </dsp:txXfrm>
    </dsp:sp>
    <dsp:sp modelId="{0716F71E-5316-DD40-9334-83608E197B28}">
      <dsp:nvSpPr>
        <dsp:cNvPr id="0" name=""/>
        <dsp:cNvSpPr/>
      </dsp:nvSpPr>
      <dsp:spPr>
        <a:xfrm>
          <a:off x="2674572" y="897228"/>
          <a:ext cx="199384" cy="199384"/>
        </a:xfrm>
        <a:prstGeom prst="ellipse">
          <a:avLst/>
        </a:prstGeom>
        <a:solidFill>
          <a:schemeClr val="accent5">
            <a:shade val="50000"/>
            <a:hueOff val="463403"/>
            <a:satOff val="-73457"/>
            <a:lumOff val="469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507C2-56BC-534D-8C57-2672011C6265}">
      <dsp:nvSpPr>
        <dsp:cNvPr id="0" name=""/>
        <dsp:cNvSpPr/>
      </dsp:nvSpPr>
      <dsp:spPr>
        <a:xfrm>
          <a:off x="5906452" y="0"/>
          <a:ext cx="1405532" cy="79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6:00p </a:t>
          </a:r>
          <a:r>
            <a:rPr lang="en-US" sz="1600" kern="1200" dirty="0" err="1"/>
            <a:t>signout</a:t>
          </a:r>
          <a:endParaRPr lang="en-US" sz="1600" kern="1200" dirty="0"/>
        </a:p>
      </dsp:txBody>
      <dsp:txXfrm>
        <a:off x="5906452" y="0"/>
        <a:ext cx="1405532" cy="797536"/>
      </dsp:txXfrm>
    </dsp:sp>
    <dsp:sp modelId="{CB3328F3-5DA3-1C4D-9F90-5A2F893040DD}">
      <dsp:nvSpPr>
        <dsp:cNvPr id="0" name=""/>
        <dsp:cNvSpPr/>
      </dsp:nvSpPr>
      <dsp:spPr>
        <a:xfrm>
          <a:off x="6509526" y="897228"/>
          <a:ext cx="199384" cy="199384"/>
        </a:xfrm>
        <a:prstGeom prst="ellipse">
          <a:avLst/>
        </a:prstGeom>
        <a:solidFill>
          <a:schemeClr val="accent5">
            <a:shade val="50000"/>
            <a:hueOff val="231701"/>
            <a:satOff val="-36728"/>
            <a:lumOff val="234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B0EC9-C0F9-F247-A538-5A2203AF3C9C}">
      <dsp:nvSpPr>
        <dsp:cNvPr id="0" name=""/>
        <dsp:cNvSpPr/>
      </dsp:nvSpPr>
      <dsp:spPr>
        <a:xfrm>
          <a:off x="0" y="598152"/>
          <a:ext cx="8128000" cy="797536"/>
        </a:xfrm>
        <a:prstGeom prst="notchedRightArrow">
          <a:avLst/>
        </a:prstGeom>
        <a:solidFill>
          <a:schemeClr val="accent5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B26C27-17A9-234A-9AC7-181DE503665E}">
      <dsp:nvSpPr>
        <dsp:cNvPr id="0" name=""/>
        <dsp:cNvSpPr/>
      </dsp:nvSpPr>
      <dsp:spPr>
        <a:xfrm>
          <a:off x="3214" y="0"/>
          <a:ext cx="1405532" cy="79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5:30-6:00 Arrive</a:t>
          </a:r>
        </a:p>
      </dsp:txBody>
      <dsp:txXfrm>
        <a:off x="3214" y="0"/>
        <a:ext cx="1405532" cy="797536"/>
      </dsp:txXfrm>
    </dsp:sp>
    <dsp:sp modelId="{603B94C1-6DF2-6C49-BC8C-8559C8DD472B}">
      <dsp:nvSpPr>
        <dsp:cNvPr id="0" name=""/>
        <dsp:cNvSpPr/>
      </dsp:nvSpPr>
      <dsp:spPr>
        <a:xfrm>
          <a:off x="606289" y="897228"/>
          <a:ext cx="199384" cy="199384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91805-46CB-8E48-BC83-7046F8787B21}">
      <dsp:nvSpPr>
        <dsp:cNvPr id="0" name=""/>
        <dsp:cNvSpPr/>
      </dsp:nvSpPr>
      <dsp:spPr>
        <a:xfrm>
          <a:off x="661734" y="1196304"/>
          <a:ext cx="1405532" cy="79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6:00 Team Rounds</a:t>
          </a:r>
        </a:p>
      </dsp:txBody>
      <dsp:txXfrm>
        <a:off x="661734" y="1196304"/>
        <a:ext cx="1405532" cy="797536"/>
      </dsp:txXfrm>
    </dsp:sp>
    <dsp:sp modelId="{4324C495-CC19-674A-BB15-8789CE16D098}">
      <dsp:nvSpPr>
        <dsp:cNvPr id="0" name=""/>
        <dsp:cNvSpPr/>
      </dsp:nvSpPr>
      <dsp:spPr>
        <a:xfrm>
          <a:off x="1240526" y="905319"/>
          <a:ext cx="199384" cy="199384"/>
        </a:xfrm>
        <a:prstGeom prst="ellipse">
          <a:avLst/>
        </a:prstGeom>
        <a:solidFill>
          <a:schemeClr val="accent5">
            <a:shade val="50000"/>
            <a:hueOff val="231701"/>
            <a:satOff val="-36728"/>
            <a:lumOff val="234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984B9-BC45-1E46-9349-6456910B12F3}">
      <dsp:nvSpPr>
        <dsp:cNvPr id="0" name=""/>
        <dsp:cNvSpPr/>
      </dsp:nvSpPr>
      <dsp:spPr>
        <a:xfrm>
          <a:off x="1254434" y="0"/>
          <a:ext cx="1405532" cy="79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6:30 Morning Conference</a:t>
          </a:r>
        </a:p>
      </dsp:txBody>
      <dsp:txXfrm>
        <a:off x="1254434" y="0"/>
        <a:ext cx="1405532" cy="797536"/>
      </dsp:txXfrm>
    </dsp:sp>
    <dsp:sp modelId="{ECE3E1F0-4EFD-1247-A488-1FF3359075E3}">
      <dsp:nvSpPr>
        <dsp:cNvPr id="0" name=""/>
        <dsp:cNvSpPr/>
      </dsp:nvSpPr>
      <dsp:spPr>
        <a:xfrm>
          <a:off x="1842397" y="905319"/>
          <a:ext cx="199384" cy="199384"/>
        </a:xfrm>
        <a:prstGeom prst="ellipse">
          <a:avLst/>
        </a:prstGeom>
        <a:solidFill>
          <a:schemeClr val="accent5">
            <a:shade val="50000"/>
            <a:hueOff val="463403"/>
            <a:satOff val="-73457"/>
            <a:lumOff val="469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A5C94-58A3-6F46-B449-DA3067EF7994}">
      <dsp:nvSpPr>
        <dsp:cNvPr id="0" name=""/>
        <dsp:cNvSpPr/>
      </dsp:nvSpPr>
      <dsp:spPr>
        <a:xfrm>
          <a:off x="2163841" y="1188209"/>
          <a:ext cx="1405532" cy="79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7:30 OR start</a:t>
          </a:r>
        </a:p>
      </dsp:txBody>
      <dsp:txXfrm>
        <a:off x="2163841" y="1188209"/>
        <a:ext cx="1405532" cy="797536"/>
      </dsp:txXfrm>
    </dsp:sp>
    <dsp:sp modelId="{0716F71E-5316-DD40-9334-83608E197B28}">
      <dsp:nvSpPr>
        <dsp:cNvPr id="0" name=""/>
        <dsp:cNvSpPr/>
      </dsp:nvSpPr>
      <dsp:spPr>
        <a:xfrm>
          <a:off x="2674572" y="897228"/>
          <a:ext cx="199384" cy="199384"/>
        </a:xfrm>
        <a:prstGeom prst="ellipse">
          <a:avLst/>
        </a:prstGeom>
        <a:solidFill>
          <a:schemeClr val="accent5">
            <a:shade val="50000"/>
            <a:hueOff val="463403"/>
            <a:satOff val="-73457"/>
            <a:lumOff val="469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507C2-56BC-534D-8C57-2672011C6265}">
      <dsp:nvSpPr>
        <dsp:cNvPr id="0" name=""/>
        <dsp:cNvSpPr/>
      </dsp:nvSpPr>
      <dsp:spPr>
        <a:xfrm>
          <a:off x="5906452" y="0"/>
          <a:ext cx="1405532" cy="79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6:00p </a:t>
          </a:r>
          <a:r>
            <a:rPr lang="en-US" sz="1600" kern="1200" dirty="0" err="1"/>
            <a:t>signout</a:t>
          </a:r>
          <a:endParaRPr lang="en-US" sz="1600" kern="1200" dirty="0"/>
        </a:p>
      </dsp:txBody>
      <dsp:txXfrm>
        <a:off x="5906452" y="0"/>
        <a:ext cx="1405532" cy="797536"/>
      </dsp:txXfrm>
    </dsp:sp>
    <dsp:sp modelId="{CB3328F3-5DA3-1C4D-9F90-5A2F893040DD}">
      <dsp:nvSpPr>
        <dsp:cNvPr id="0" name=""/>
        <dsp:cNvSpPr/>
      </dsp:nvSpPr>
      <dsp:spPr>
        <a:xfrm>
          <a:off x="6509526" y="897228"/>
          <a:ext cx="199384" cy="199384"/>
        </a:xfrm>
        <a:prstGeom prst="ellipse">
          <a:avLst/>
        </a:prstGeom>
        <a:solidFill>
          <a:schemeClr val="accent5">
            <a:shade val="50000"/>
            <a:hueOff val="231701"/>
            <a:satOff val="-36728"/>
            <a:lumOff val="234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B0EC9-C0F9-F247-A538-5A2203AF3C9C}">
      <dsp:nvSpPr>
        <dsp:cNvPr id="0" name=""/>
        <dsp:cNvSpPr/>
      </dsp:nvSpPr>
      <dsp:spPr>
        <a:xfrm>
          <a:off x="0" y="598152"/>
          <a:ext cx="8128000" cy="797536"/>
        </a:xfrm>
        <a:prstGeom prst="notchedRightArrow">
          <a:avLst/>
        </a:prstGeom>
        <a:solidFill>
          <a:schemeClr val="accent5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B26C27-17A9-234A-9AC7-181DE503665E}">
      <dsp:nvSpPr>
        <dsp:cNvPr id="0" name=""/>
        <dsp:cNvSpPr/>
      </dsp:nvSpPr>
      <dsp:spPr>
        <a:xfrm>
          <a:off x="3214" y="0"/>
          <a:ext cx="1405532" cy="79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5:30-6:00 Arrive</a:t>
          </a:r>
        </a:p>
      </dsp:txBody>
      <dsp:txXfrm>
        <a:off x="3214" y="0"/>
        <a:ext cx="1405532" cy="797536"/>
      </dsp:txXfrm>
    </dsp:sp>
    <dsp:sp modelId="{603B94C1-6DF2-6C49-BC8C-8559C8DD472B}">
      <dsp:nvSpPr>
        <dsp:cNvPr id="0" name=""/>
        <dsp:cNvSpPr/>
      </dsp:nvSpPr>
      <dsp:spPr>
        <a:xfrm>
          <a:off x="606289" y="897228"/>
          <a:ext cx="199384" cy="199384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91805-46CB-8E48-BC83-7046F8787B21}">
      <dsp:nvSpPr>
        <dsp:cNvPr id="0" name=""/>
        <dsp:cNvSpPr/>
      </dsp:nvSpPr>
      <dsp:spPr>
        <a:xfrm>
          <a:off x="661734" y="1196304"/>
          <a:ext cx="1405532" cy="79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6:00 Team Rounds</a:t>
          </a:r>
        </a:p>
      </dsp:txBody>
      <dsp:txXfrm>
        <a:off x="661734" y="1196304"/>
        <a:ext cx="1405532" cy="797536"/>
      </dsp:txXfrm>
    </dsp:sp>
    <dsp:sp modelId="{4324C495-CC19-674A-BB15-8789CE16D098}">
      <dsp:nvSpPr>
        <dsp:cNvPr id="0" name=""/>
        <dsp:cNvSpPr/>
      </dsp:nvSpPr>
      <dsp:spPr>
        <a:xfrm>
          <a:off x="1240526" y="905319"/>
          <a:ext cx="199384" cy="199384"/>
        </a:xfrm>
        <a:prstGeom prst="ellipse">
          <a:avLst/>
        </a:prstGeom>
        <a:solidFill>
          <a:schemeClr val="accent5">
            <a:shade val="50000"/>
            <a:hueOff val="231701"/>
            <a:satOff val="-36728"/>
            <a:lumOff val="234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984B9-BC45-1E46-9349-6456910B12F3}">
      <dsp:nvSpPr>
        <dsp:cNvPr id="0" name=""/>
        <dsp:cNvSpPr/>
      </dsp:nvSpPr>
      <dsp:spPr>
        <a:xfrm>
          <a:off x="1254434" y="0"/>
          <a:ext cx="1405532" cy="79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6:30 Morning Conference</a:t>
          </a:r>
        </a:p>
      </dsp:txBody>
      <dsp:txXfrm>
        <a:off x="1254434" y="0"/>
        <a:ext cx="1405532" cy="797536"/>
      </dsp:txXfrm>
    </dsp:sp>
    <dsp:sp modelId="{ECE3E1F0-4EFD-1247-A488-1FF3359075E3}">
      <dsp:nvSpPr>
        <dsp:cNvPr id="0" name=""/>
        <dsp:cNvSpPr/>
      </dsp:nvSpPr>
      <dsp:spPr>
        <a:xfrm>
          <a:off x="1842397" y="905319"/>
          <a:ext cx="199384" cy="199384"/>
        </a:xfrm>
        <a:prstGeom prst="ellipse">
          <a:avLst/>
        </a:prstGeom>
        <a:solidFill>
          <a:schemeClr val="accent5">
            <a:shade val="50000"/>
            <a:hueOff val="463403"/>
            <a:satOff val="-73457"/>
            <a:lumOff val="469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A5C94-58A3-6F46-B449-DA3067EF7994}">
      <dsp:nvSpPr>
        <dsp:cNvPr id="0" name=""/>
        <dsp:cNvSpPr/>
      </dsp:nvSpPr>
      <dsp:spPr>
        <a:xfrm>
          <a:off x="2163841" y="1188209"/>
          <a:ext cx="1405532" cy="79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7:30 OR start</a:t>
          </a:r>
        </a:p>
      </dsp:txBody>
      <dsp:txXfrm>
        <a:off x="2163841" y="1188209"/>
        <a:ext cx="1405532" cy="797536"/>
      </dsp:txXfrm>
    </dsp:sp>
    <dsp:sp modelId="{0716F71E-5316-DD40-9334-83608E197B28}">
      <dsp:nvSpPr>
        <dsp:cNvPr id="0" name=""/>
        <dsp:cNvSpPr/>
      </dsp:nvSpPr>
      <dsp:spPr>
        <a:xfrm>
          <a:off x="2674572" y="897228"/>
          <a:ext cx="199384" cy="199384"/>
        </a:xfrm>
        <a:prstGeom prst="ellipse">
          <a:avLst/>
        </a:prstGeom>
        <a:solidFill>
          <a:schemeClr val="accent5">
            <a:shade val="50000"/>
            <a:hueOff val="463403"/>
            <a:satOff val="-73457"/>
            <a:lumOff val="469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507C2-56BC-534D-8C57-2672011C6265}">
      <dsp:nvSpPr>
        <dsp:cNvPr id="0" name=""/>
        <dsp:cNvSpPr/>
      </dsp:nvSpPr>
      <dsp:spPr>
        <a:xfrm>
          <a:off x="5906452" y="0"/>
          <a:ext cx="1405532" cy="79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6:00p </a:t>
          </a:r>
          <a:r>
            <a:rPr lang="en-US" sz="1600" kern="1200" dirty="0" err="1"/>
            <a:t>signout</a:t>
          </a:r>
          <a:endParaRPr lang="en-US" sz="1600" kern="1200" dirty="0"/>
        </a:p>
      </dsp:txBody>
      <dsp:txXfrm>
        <a:off x="5906452" y="0"/>
        <a:ext cx="1405532" cy="797536"/>
      </dsp:txXfrm>
    </dsp:sp>
    <dsp:sp modelId="{CB3328F3-5DA3-1C4D-9F90-5A2F893040DD}">
      <dsp:nvSpPr>
        <dsp:cNvPr id="0" name=""/>
        <dsp:cNvSpPr/>
      </dsp:nvSpPr>
      <dsp:spPr>
        <a:xfrm>
          <a:off x="6509526" y="897228"/>
          <a:ext cx="199384" cy="199384"/>
        </a:xfrm>
        <a:prstGeom prst="ellipse">
          <a:avLst/>
        </a:prstGeom>
        <a:solidFill>
          <a:schemeClr val="accent5">
            <a:shade val="50000"/>
            <a:hueOff val="231701"/>
            <a:satOff val="-36728"/>
            <a:lumOff val="234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DC412-B107-46CD-A9A9-BB0483795BFB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6160-6F9B-497D-B5CC-F29A2C5EC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61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eveland.com/arts/index.ssf/cleveland_orchestra/index.html" TargetMode="External"/><Relationship Id="rId7" Type="http://schemas.openxmlformats.org/officeDocument/2006/relationships/hyperlink" Target="http://www.clevelandart.org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cleveland.com/rockhall/" TargetMode="External"/><Relationship Id="rId5" Type="http://schemas.openxmlformats.org/officeDocument/2006/relationships/hyperlink" Target="http://www.clemetparks.com/" TargetMode="External"/><Relationship Id="rId4" Type="http://schemas.openxmlformats.org/officeDocument/2006/relationships/hyperlink" Target="http://www.playhousesquare.org/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7158-0406-5F42-AFB7-9FA25FF3CB4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91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26160-6F9B-497D-B5CC-F29A2C5EC1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05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Mandatory Friday afternoon, exempted</a:t>
            </a:r>
            <a:r>
              <a:rPr lang="en-US" baseline="0" dirty="0"/>
              <a:t> from clinical duties -&gt; picked up by fellows (OR) and PA’s (floor work). </a:t>
            </a:r>
            <a:r>
              <a:rPr lang="en-US" sz="1200" dirty="0">
                <a:solidFill>
                  <a:srgbClr val="000000"/>
                </a:solidFill>
              </a:rPr>
              <a:t>Faculty Advisor: Dr. </a:t>
            </a:r>
            <a:r>
              <a:rPr lang="en-US" sz="1200" dirty="0" err="1">
                <a:solidFill>
                  <a:srgbClr val="000000"/>
                </a:solidFill>
              </a:rPr>
              <a:t>Kshettry</a:t>
            </a:r>
            <a:endParaRPr lang="en-US" sz="1200" dirty="0">
              <a:solidFill>
                <a:srgbClr val="000000"/>
              </a:solidFill>
            </a:endParaRPr>
          </a:p>
          <a:p>
            <a:r>
              <a:rPr lang="en-US" sz="1200" dirty="0">
                <a:solidFill>
                  <a:srgbClr val="000000"/>
                </a:solidFill>
              </a:rPr>
              <a:t>Faculty at each session </a:t>
            </a:r>
          </a:p>
          <a:p>
            <a:r>
              <a:rPr lang="en-US" sz="1200" dirty="0">
                <a:solidFill>
                  <a:srgbClr val="000000"/>
                </a:solidFill>
              </a:rPr>
              <a:t>1-2 x per month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7158-0406-5F42-AFB7-9FA25FF3CB4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85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7158-0406-5F42-AFB7-9FA25FF3CB4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26160-6F9B-497D-B5CC-F29A2C5EC1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7158-0406-5F42-AFB7-9FA25FF3CB4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89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7158-0406-5F42-AFB7-9FA25FF3CB4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36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  <a:hlinkClick r:id="rId3"/>
              </a:rPr>
              <a:t>Cleveland Orchestra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Consistently one of the worlds best.</a:t>
            </a:r>
            <a:endParaRPr lang="en-US" dirty="0"/>
          </a:p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  <a:hlinkClick r:id="rId4"/>
              </a:rPr>
              <a:t>PlayhouseSquare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 The nation's largest performing-arts center outside New York.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  <a:hlinkClick r:id="rId5"/>
              </a:rPr>
              <a:t>Cleveland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  <a:hlinkClick r:id="rId5"/>
              </a:rPr>
              <a:t>Metroparks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Kind of a hidden gem an Emerald Necklace, to be exact.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  <a:hlinkClick r:id="rId6"/>
              </a:rPr>
              <a:t>Rock and Roll Hall of Fame and Museum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 Yes, we rock.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  <a:hlinkClick r:id="rId7"/>
              </a:rPr>
              <a:t>Cleveland Museum of Art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 Almost 100 years old, with a legacy of expansive collections.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</a:rPr>
              <a:t>Downtown. Restaurants, bars, right by the sports stadiums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7158-0406-5F42-AFB7-9FA25FF3CB4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08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7158-0406-5F42-AFB7-9FA25FF3CB4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4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7158-0406-5F42-AFB7-9FA25FF3CB4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97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7158-0406-5F42-AFB7-9FA25FF3CB4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6160-6F9B-497D-B5CC-F29A2C5EC1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81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Comprehensive practice and hence training: GKRS, Endoscopic/skull base, open/endovascular; spine (combined)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dirty="0"/>
              <a:t>Unique staff:</a:t>
            </a:r>
          </a:p>
          <a:p>
            <a:endParaRPr lang="en-US" dirty="0"/>
          </a:p>
          <a:p>
            <a:r>
              <a:rPr lang="en-US" dirty="0"/>
              <a:t>Spine: </a:t>
            </a:r>
            <a:r>
              <a:rPr lang="en-US" dirty="0" err="1"/>
              <a:t>Benzel</a:t>
            </a:r>
            <a:r>
              <a:rPr lang="en-US" dirty="0"/>
              <a:t>, </a:t>
            </a:r>
            <a:r>
              <a:rPr lang="en-US" dirty="0" err="1"/>
              <a:t>Benzil</a:t>
            </a:r>
            <a:r>
              <a:rPr lang="en-US" dirty="0"/>
              <a:t>, </a:t>
            </a:r>
            <a:r>
              <a:rPr lang="en-US" dirty="0" err="1"/>
              <a:t>Habboub</a:t>
            </a:r>
            <a:r>
              <a:rPr lang="en-US" dirty="0"/>
              <a:t>, Jack, </a:t>
            </a:r>
            <a:r>
              <a:rPr lang="en-US" dirty="0" err="1"/>
              <a:t>Kalfas</a:t>
            </a:r>
            <a:r>
              <a:rPr lang="en-US" dirty="0"/>
              <a:t>, </a:t>
            </a:r>
            <a:r>
              <a:rPr lang="en-US" dirty="0" err="1"/>
              <a:t>Krishnaney</a:t>
            </a:r>
            <a:r>
              <a:rPr lang="en-US" dirty="0"/>
              <a:t>, </a:t>
            </a:r>
            <a:r>
              <a:rPr lang="en-US" dirty="0" err="1"/>
              <a:t>Mroz</a:t>
            </a:r>
            <a:r>
              <a:rPr lang="en-US" dirty="0"/>
              <a:t>, Orr, Pelle, Savage, Schlenk, Steinmetz (12)</a:t>
            </a:r>
          </a:p>
          <a:p>
            <a:r>
              <a:rPr lang="en-US" dirty="0"/>
              <a:t>Functional/Epilepsy: Bingaman, Machado, Nagel, </a:t>
            </a:r>
            <a:r>
              <a:rPr lang="en-US" dirty="0" err="1"/>
              <a:t>Rammo</a:t>
            </a:r>
            <a:r>
              <a:rPr lang="en-US" dirty="0"/>
              <a:t> (4)</a:t>
            </a:r>
          </a:p>
          <a:p>
            <a:r>
              <a:rPr lang="en-US" dirty="0"/>
              <a:t>Tumor: </a:t>
            </a:r>
            <a:r>
              <a:rPr lang="en-US" dirty="0" err="1"/>
              <a:t>Angelov</a:t>
            </a:r>
            <a:r>
              <a:rPr lang="en-US" dirty="0"/>
              <a:t>, Barnett, Grabowski, </a:t>
            </a:r>
            <a:r>
              <a:rPr lang="en-US" dirty="0" err="1"/>
              <a:t>Mohammadi</a:t>
            </a:r>
            <a:r>
              <a:rPr lang="en-US" dirty="0"/>
              <a:t>, P </a:t>
            </a:r>
            <a:r>
              <a:rPr lang="en-US" dirty="0" err="1"/>
              <a:t>Recinos</a:t>
            </a:r>
            <a:r>
              <a:rPr lang="en-US" dirty="0"/>
              <a:t>, </a:t>
            </a:r>
            <a:r>
              <a:rPr lang="en-US" dirty="0" err="1"/>
              <a:t>Kshettry</a:t>
            </a:r>
            <a:r>
              <a:rPr lang="en-US" dirty="0"/>
              <a:t>, Vorster (7)</a:t>
            </a:r>
          </a:p>
          <a:p>
            <a:r>
              <a:rPr lang="en-US" dirty="0"/>
              <a:t>Vascular: Bain, Rasmussen, Moore (3)</a:t>
            </a:r>
          </a:p>
          <a:p>
            <a:r>
              <a:rPr lang="en-US" dirty="0"/>
              <a:t>Peds: V </a:t>
            </a:r>
            <a:r>
              <a:rPr lang="en-US" dirty="0" err="1"/>
              <a:t>Recinos</a:t>
            </a:r>
            <a:r>
              <a:rPr lang="en-US" dirty="0"/>
              <a:t> (1)</a:t>
            </a:r>
          </a:p>
          <a:p>
            <a:endParaRPr lang="en-US" dirty="0"/>
          </a:p>
          <a:p>
            <a:r>
              <a:rPr lang="en-US" dirty="0"/>
              <a:t>Metro:</a:t>
            </a:r>
          </a:p>
          <a:p>
            <a:r>
              <a:rPr lang="en-US" dirty="0"/>
              <a:t>Kelly, </a:t>
            </a:r>
            <a:r>
              <a:rPr lang="en-US" dirty="0" err="1"/>
              <a:t>Geertman</a:t>
            </a:r>
            <a:r>
              <a:rPr lang="en-US" dirty="0"/>
              <a:t>, </a:t>
            </a:r>
            <a:r>
              <a:rPr lang="en-US" dirty="0" err="1"/>
              <a:t>Roitberg</a:t>
            </a:r>
            <a:r>
              <a:rPr lang="en-US" dirty="0"/>
              <a:t>, Reddy</a:t>
            </a:r>
          </a:p>
          <a:p>
            <a:r>
              <a:rPr lang="en-US" dirty="0"/>
              <a:t>Belding, Moore</a:t>
            </a:r>
          </a:p>
          <a:p>
            <a:r>
              <a:rPr lang="en-US" dirty="0"/>
              <a:t>(6)</a:t>
            </a:r>
          </a:p>
          <a:p>
            <a:endParaRPr lang="en-US" dirty="0"/>
          </a:p>
          <a:p>
            <a:r>
              <a:rPr lang="en-US" dirty="0"/>
              <a:t>Between CCF/Metro (main campuses full time only)</a:t>
            </a:r>
          </a:p>
          <a:p>
            <a:r>
              <a:rPr lang="en-US" dirty="0"/>
              <a:t>11.5 spine (or 12 if you include Bingaman 0.5)</a:t>
            </a:r>
          </a:p>
          <a:p>
            <a:r>
              <a:rPr lang="en-US" dirty="0"/>
              <a:t>18.5 cranial (or 18 if you include Bingaman 0.5)l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7158-0406-5F42-AFB7-9FA25FF3CB4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2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6160-6F9B-497D-B5CC-F29A2C5EC1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27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26160-6F9B-497D-B5CC-F29A2C5EC1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43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26160-6F9B-497D-B5CC-F29A2C5EC1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4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26160-6F9B-497D-B5CC-F29A2C5EC1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51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47ED69-3DEE-43C0-B0A4-41406AB1CC5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90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907" y="186506"/>
            <a:ext cx="3653444" cy="1687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"/>
            <a:ext cx="40748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051376" y="12"/>
            <a:ext cx="975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342900">
              <a:buFont typeface="Arial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28700" indent="-342900">
              <a:buFont typeface="Arial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-342900">
              <a:buFont typeface="Arial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714500" indent="-342900">
              <a:buFont typeface="Arial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491412" y="731520"/>
            <a:ext cx="3200400" cy="1546854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1"/>
          </p:nvPr>
        </p:nvSpPr>
        <p:spPr>
          <a:xfrm>
            <a:off x="849961" y="2519266"/>
            <a:ext cx="3628735" cy="3153746"/>
          </a:xfrm>
          <a:prstGeom prst="rect">
            <a:avLst/>
          </a:prstGeom>
          <a:solidFill>
            <a:srgbClr val="75787B"/>
          </a:solidFill>
        </p:spPr>
        <p:txBody>
          <a:bodyPr lIns="182880" tIns="182880" rIns="182880" bIns="18288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61238"/>
            <a:ext cx="98921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4528" y="638507"/>
            <a:ext cx="11362945" cy="2391772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6168" y="3122353"/>
            <a:ext cx="1139070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67" y="4972757"/>
            <a:ext cx="3663170" cy="16931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25398"/>
            <a:ext cx="12192000" cy="2641601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408" y="-25398"/>
            <a:ext cx="8348592" cy="2641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4" y="219455"/>
            <a:ext cx="3620525" cy="2151892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14528" y="2861056"/>
            <a:ext cx="11362945" cy="2146916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06168" y="5320145"/>
            <a:ext cx="11390705" cy="11597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62464" cy="686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8236" y="4201345"/>
            <a:ext cx="716468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6112" y="1717499"/>
            <a:ext cx="7147221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907" y="186506"/>
            <a:ext cx="3653444" cy="1687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62464" cy="686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6112" y="1717498"/>
            <a:ext cx="7147221" cy="332599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377" y="186506"/>
            <a:ext cx="3653444" cy="1687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867984" y="4201345"/>
            <a:ext cx="890948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2871893" y="1717499"/>
            <a:ext cx="8905579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2" y="383982"/>
            <a:ext cx="2233297" cy="13267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685800"/>
            <a:ext cx="9753600" cy="2362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219200" y="3134360"/>
            <a:ext cx="9753600" cy="14122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851400"/>
            <a:ext cx="3759200" cy="1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81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893" y="365125"/>
            <a:ext cx="8814585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893" y="1572768"/>
            <a:ext cx="8814585" cy="49560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412" y="6233663"/>
            <a:ext cx="2425861" cy="41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43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FE45-AC1E-CF47-91B2-29862E1A282E}" type="datetime1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4594E-442C-794B-9214-F780EEA11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412" y="6233663"/>
            <a:ext cx="2425861" cy="41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65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893" y="365125"/>
            <a:ext cx="8814585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893" y="1572768"/>
            <a:ext cx="8814585" cy="49560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2834" y="4616982"/>
            <a:ext cx="1125811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1056" y="2133136"/>
            <a:ext cx="11230674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460" y="186506"/>
            <a:ext cx="3653444" cy="1687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893" y="365125"/>
            <a:ext cx="8814585" cy="9881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893" y="1572768"/>
            <a:ext cx="8814585" cy="495604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894" y="365125"/>
            <a:ext cx="8814584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893" y="1572768"/>
            <a:ext cx="5077291" cy="49560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242301" y="1572063"/>
            <a:ext cx="3444177" cy="49573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1893" y="1572769"/>
            <a:ext cx="4264403" cy="495604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74225" y="1572769"/>
            <a:ext cx="4212253" cy="495604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871895" y="365125"/>
            <a:ext cx="8814584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1894" y="1589723"/>
            <a:ext cx="4334933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1894" y="2540318"/>
            <a:ext cx="4334933" cy="398849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77760" y="1589723"/>
            <a:ext cx="4208718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77760" y="2540318"/>
            <a:ext cx="4208718" cy="398849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71894" y="365125"/>
            <a:ext cx="8814584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71893" y="365125"/>
            <a:ext cx="8814585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871893" y="310896"/>
            <a:ext cx="8905240" cy="6217920"/>
          </a:xfrm>
        </p:spPr>
        <p:txBody>
          <a:bodyPr/>
          <a:lstStyle>
            <a:lvl1pPr marL="0" indent="0">
              <a:buFontTx/>
              <a:buNone/>
              <a:tabLst>
                <a:tab pos="2557463" algn="l"/>
              </a:tabLst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FE45-AC1E-CF47-91B2-29862E1A282E}" type="datetime1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4594E-442C-794B-9214-F780EEA11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92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72767"/>
            <a:ext cx="11125200" cy="38076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72767"/>
            <a:ext cx="11125200" cy="380761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129" y="183168"/>
            <a:ext cx="3663170" cy="16931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72767"/>
            <a:ext cx="11125200" cy="380761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800100" indent="-342900">
              <a:buFont typeface="Arial" charset="0"/>
              <a:buChar char="•"/>
              <a:defRPr/>
            </a:lvl2pPr>
            <a:lvl3pPr marL="1257300" indent="-342900">
              <a:buFont typeface="Arial" charset="0"/>
              <a:buChar char="•"/>
              <a:defRPr/>
            </a:lvl3pPr>
            <a:lvl4pPr marL="1657350" indent="-285750">
              <a:buFont typeface="Arial" charset="0"/>
              <a:buChar char="•"/>
              <a:defRPr/>
            </a:lvl4pPr>
            <a:lvl5pPr marL="2114550" indent="-285750">
              <a:buFont typeface="Arial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72767"/>
            <a:ext cx="6800851" cy="38076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9052" y="1572063"/>
            <a:ext cx="4019549" cy="4871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125"/>
            <a:ext cx="11106149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3" y="1572767"/>
            <a:ext cx="6781799" cy="3807615"/>
          </a:xfrm>
        </p:spPr>
        <p:txBody>
          <a:bodyPr/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9052" y="1572063"/>
            <a:ext cx="4019549" cy="487160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572769"/>
            <a:ext cx="5867400" cy="495604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2451" y="365125"/>
            <a:ext cx="11106149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52452" y="1573214"/>
            <a:ext cx="4933949" cy="38071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9723"/>
            <a:ext cx="5410200" cy="823912"/>
          </a:xfrm>
        </p:spPr>
        <p:txBody>
          <a:bodyPr anchor="t" anchorCtr="0"/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40317"/>
            <a:ext cx="5410200" cy="284006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8400" y="1589723"/>
            <a:ext cx="5410200" cy="823912"/>
          </a:xfrm>
        </p:spPr>
        <p:txBody>
          <a:bodyPr anchor="t" anchorCtr="0"/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8400" y="2540318"/>
            <a:ext cx="5410200" cy="398849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501" y="365125"/>
            <a:ext cx="110871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3400" y="414338"/>
            <a:ext cx="11125200" cy="4629150"/>
          </a:xfrm>
        </p:spPr>
        <p:txBody>
          <a:bodyPr/>
          <a:lstStyle>
            <a:lvl1pPr marL="0" indent="0">
              <a:buFontTx/>
              <a:buNone/>
              <a:tabLst>
                <a:tab pos="2557463" algn="l"/>
              </a:tabLst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FE45-AC1E-CF47-91B2-29862E1A282E}" type="datetime1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4594E-442C-794B-9214-F780EEA11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136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72767"/>
            <a:ext cx="11125200" cy="38076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8960" y="2123899"/>
            <a:ext cx="11054080" cy="2391772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60979" y="4607745"/>
            <a:ext cx="1108108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878" y="183168"/>
            <a:ext cx="3663170" cy="16931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72767"/>
            <a:ext cx="11125200" cy="380761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72767"/>
            <a:ext cx="11125200" cy="380761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90563" indent="-233363">
              <a:buFont typeface="Arial" charset="0"/>
              <a:buChar char="•"/>
              <a:tabLst/>
              <a:defRPr/>
            </a:lvl2pPr>
            <a:lvl3pPr marL="1157288" indent="-242888">
              <a:buFont typeface="Arial" charset="0"/>
              <a:buChar char="•"/>
              <a:tabLst/>
              <a:defRPr/>
            </a:lvl3pPr>
            <a:lvl4pPr marL="1603375" indent="-231775">
              <a:buFont typeface="Arial" charset="0"/>
              <a:buChar char="•"/>
              <a:tabLst/>
              <a:defRPr/>
            </a:lvl4pPr>
            <a:lvl5pPr marL="2071688" indent="-242888">
              <a:buFont typeface="Arial" charset="0"/>
              <a:buChar char="•"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72767"/>
            <a:ext cx="6800851" cy="38076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9052" y="1572063"/>
            <a:ext cx="4019549" cy="4871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125"/>
            <a:ext cx="11106149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3" y="1572767"/>
            <a:ext cx="6781799" cy="3807615"/>
          </a:xfrm>
        </p:spPr>
        <p:txBody>
          <a:bodyPr/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9052" y="1572063"/>
            <a:ext cx="4019549" cy="487160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572769"/>
            <a:ext cx="5867400" cy="495604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2451" y="365125"/>
            <a:ext cx="11106149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52452" y="1573214"/>
            <a:ext cx="4933949" cy="38071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9723"/>
            <a:ext cx="5410200" cy="8239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40317"/>
            <a:ext cx="5410200" cy="284006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8400" y="1589723"/>
            <a:ext cx="5410200" cy="8239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8400" y="2540318"/>
            <a:ext cx="5410200" cy="398849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2166" y="365125"/>
            <a:ext cx="11056435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3400" y="414338"/>
            <a:ext cx="11125200" cy="4629150"/>
          </a:xfrm>
        </p:spPr>
        <p:txBody>
          <a:bodyPr/>
          <a:lstStyle>
            <a:lvl1pPr marL="0" indent="0">
              <a:buFontTx/>
              <a:buNone/>
              <a:tabLst>
                <a:tab pos="2557463" algn="l"/>
              </a:tabLst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FE45-AC1E-CF47-91B2-29862E1A282E}" type="datetime1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4594E-442C-794B-9214-F780EEA11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1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81" y="204823"/>
            <a:ext cx="2020824" cy="1208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skerville BT" panose="02020602070506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907" y="186506"/>
            <a:ext cx="3653444" cy="16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392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2834" y="4616982"/>
            <a:ext cx="1125811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1056" y="2133136"/>
            <a:ext cx="11230674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460" y="186506"/>
            <a:ext cx="3653444" cy="16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90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129" y="183168"/>
            <a:ext cx="3663170" cy="16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195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8960" y="2123899"/>
            <a:ext cx="11054080" cy="2391772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60979" y="4607745"/>
            <a:ext cx="1108108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878" y="183168"/>
            <a:ext cx="3663170" cy="16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483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81" y="204823"/>
            <a:ext cx="2020824" cy="12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18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610" y="4201345"/>
            <a:ext cx="11249597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8764" y="1717499"/>
            <a:ext cx="11222181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382138"/>
            <a:ext cx="12192000" cy="47586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307689"/>
            <a:ext cx="12192000" cy="7315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8" y="6420409"/>
            <a:ext cx="9892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8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9538" y="4607218"/>
            <a:ext cx="900338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71893" y="2123372"/>
            <a:ext cx="8981440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714" y="186506"/>
            <a:ext cx="3653444" cy="168748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64702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270" y="4201345"/>
            <a:ext cx="1003620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45674" y="1080655"/>
            <a:ext cx="10031800" cy="3028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77696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354235" y="0"/>
            <a:ext cx="975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4" y="94254"/>
            <a:ext cx="1182186" cy="4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45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6" y="94254"/>
            <a:ext cx="9892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954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"/>
            <a:ext cx="40748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051376" y="12"/>
            <a:ext cx="975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latin typeface="+mn-lt"/>
              </a:defRPr>
            </a:lvl1pPr>
            <a:lvl2pPr marL="685800" indent="-342900">
              <a:buFont typeface="Arial" charset="0"/>
              <a:buChar char="•"/>
              <a:defRPr sz="2000">
                <a:latin typeface="+mn-lt"/>
              </a:defRPr>
            </a:lvl2pPr>
            <a:lvl3pPr marL="1028700" indent="-342900">
              <a:buFont typeface="Arial" charset="0"/>
              <a:buChar char="•"/>
              <a:defRPr sz="1800">
                <a:latin typeface="+mn-lt"/>
              </a:defRPr>
            </a:lvl3pPr>
            <a:lvl4pPr marL="1371600" indent="-342900">
              <a:buFont typeface="Arial" charset="0"/>
              <a:buChar char="•"/>
              <a:defRPr sz="1800">
                <a:latin typeface="+mn-lt"/>
              </a:defRPr>
            </a:lvl4pPr>
            <a:lvl5pPr marL="1714500" indent="-342900">
              <a:buFont typeface="Arial" charset="0"/>
              <a:buChar char="•"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491412" y="731520"/>
            <a:ext cx="3200400" cy="1546854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1"/>
          </p:nvPr>
        </p:nvSpPr>
        <p:spPr>
          <a:xfrm>
            <a:off x="849961" y="2519266"/>
            <a:ext cx="3628735" cy="3153746"/>
          </a:xfrm>
          <a:prstGeom prst="rect">
            <a:avLst/>
          </a:prstGeom>
          <a:solidFill>
            <a:srgbClr val="75787B"/>
          </a:solidFill>
        </p:spPr>
        <p:txBody>
          <a:bodyPr lIns="182880" tIns="182880" rIns="182880" bIns="18288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61238"/>
            <a:ext cx="9892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6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610" y="4201345"/>
            <a:ext cx="11249597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8764" y="1717499"/>
            <a:ext cx="11222181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382138"/>
            <a:ext cx="12192000" cy="47586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0" y="6307689"/>
            <a:ext cx="12192000" cy="7315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8" y="6420409"/>
            <a:ext cx="98921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4528" y="638507"/>
            <a:ext cx="11362945" cy="2391772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6168" y="3122353"/>
            <a:ext cx="1139070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67" y="4972757"/>
            <a:ext cx="3663170" cy="16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908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25398"/>
            <a:ext cx="12192000" cy="4442852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496" y="-25398"/>
            <a:ext cx="7495504" cy="44045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410" y="270076"/>
            <a:ext cx="2990894" cy="1777665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14527" y="4800647"/>
            <a:ext cx="11362945" cy="1674159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6542" y="2047741"/>
            <a:ext cx="4443412" cy="2099256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51057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25398"/>
            <a:ext cx="12192000" cy="4442852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39"/>
            <a:ext cx="7495504" cy="44045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110" y="13239"/>
            <a:ext cx="2621284" cy="1557984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14527" y="4800647"/>
            <a:ext cx="11362945" cy="1674159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808968" y="1783724"/>
            <a:ext cx="4069567" cy="2099256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2195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62464" cy="686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8236" y="4201345"/>
            <a:ext cx="716468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6112" y="1717499"/>
            <a:ext cx="7147221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907" y="186506"/>
            <a:ext cx="3653444" cy="16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003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62464" cy="686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6112" y="1717498"/>
            <a:ext cx="7147221" cy="33259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377" y="186506"/>
            <a:ext cx="3653444" cy="16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344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867984" y="4201345"/>
            <a:ext cx="890948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2871893" y="1717499"/>
            <a:ext cx="8905579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2" y="383982"/>
            <a:ext cx="2233297" cy="13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451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685800"/>
            <a:ext cx="9753600" cy="2362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219200" y="3134360"/>
            <a:ext cx="9753600" cy="14122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851400"/>
            <a:ext cx="3759200" cy="1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0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F4AF9-7162-0C4A-9FD6-C407778664F7}" type="datetime1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2DBC9-F63A-1F48-9079-A5FCE1792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468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FE45-AC1E-CF47-91B2-29862E1A282E}" type="datetime1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4594E-442C-794B-9214-F780EEA11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65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9538" y="4607218"/>
            <a:ext cx="900338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71893" y="2123372"/>
            <a:ext cx="8981440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714" y="186506"/>
            <a:ext cx="3653444" cy="168748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270" y="4201345"/>
            <a:ext cx="1003620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45674" y="1080655"/>
            <a:ext cx="10031800" cy="3028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77696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1354235" y="0"/>
            <a:ext cx="975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4" y="94254"/>
            <a:ext cx="1182186" cy="491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6" y="94254"/>
            <a:ext cx="98921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6474" y="1717499"/>
            <a:ext cx="8016860" cy="2391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861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6" r:id="rId2"/>
    <p:sldLayoutId id="2147483680" r:id="rId3"/>
    <p:sldLayoutId id="2147483718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15" r:id="rId12"/>
    <p:sldLayoutId id="2147483689" r:id="rId13"/>
    <p:sldLayoutId id="2147483690" r:id="rId14"/>
    <p:sldLayoutId id="2147483691" r:id="rId15"/>
    <p:sldLayoutId id="2147483720" r:id="rId16"/>
    <p:sldLayoutId id="2147483754" r:id="rId17"/>
    <p:sldLayoutId id="2147483755" r:id="rId18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01E6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2871893" y="365125"/>
            <a:ext cx="8814585" cy="9881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1893" y="1572768"/>
            <a:ext cx="8814585" cy="4956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2" y="383982"/>
            <a:ext cx="2233297" cy="13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0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6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52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1E62"/>
          </a:solidFill>
          <a:latin typeface="Baskerville BT" panose="02020602070506020303" pitchFamily="18" charset="0"/>
          <a:ea typeface="Baskerville BT" panose="02020602070506020303" pitchFamily="18" charset="0"/>
          <a:cs typeface="Baskerville BT" panose="020206020705060203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72767"/>
            <a:ext cx="11125200" cy="3766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2" y="5339223"/>
            <a:ext cx="2233297" cy="13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2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58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A1D6CA"/>
          </a:solidFill>
          <a:latin typeface="Baskerville BT" panose="02020602070506020303" pitchFamily="18" charset="0"/>
          <a:ea typeface="Baskerville BT" panose="02020602070506020303" pitchFamily="18" charset="0"/>
          <a:cs typeface="Baskerville BT" panose="020206020705060203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4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72767"/>
            <a:ext cx="11125200" cy="3773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3" y="5345849"/>
            <a:ext cx="2772129" cy="128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5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A1D6CA"/>
          </a:solidFill>
          <a:latin typeface="Baskerville BT" panose="02020602070506020303" pitchFamily="18" charset="0"/>
          <a:ea typeface="Baskerville BT" panose="02020602070506020303" pitchFamily="18" charset="0"/>
          <a:cs typeface="Baskerville BT" panose="020206020705060203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4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6474" y="1717499"/>
            <a:ext cx="8016860" cy="2391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113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3" r:id="rId18"/>
    <p:sldLayoutId id="2147483756" r:id="rId19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01E6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5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6.jpe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5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6.jpeg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5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6.jpeg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052" name="Picture 4" descr="bkg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25415"/>
            <a:ext cx="12192000" cy="822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363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D7E6-A96E-4520-81E5-EA9A7BD3E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988" y="603327"/>
            <a:ext cx="8814585" cy="988187"/>
          </a:xfrm>
        </p:spPr>
        <p:txBody>
          <a:bodyPr/>
          <a:lstStyle/>
          <a:p>
            <a:r>
              <a:rPr lang="en-US" sz="3200" dirty="0"/>
              <a:t>SERVICE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D6B74-70AD-4247-939B-97CFE4DB9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3654" y="2031999"/>
            <a:ext cx="7786373" cy="4513854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Patients organized into 3 services, residents rotate every 1-2 months</a:t>
            </a:r>
          </a:p>
          <a:p>
            <a:pPr marL="628650" lvl="1" indent="-285750">
              <a:buFont typeface="Arial" charset="0"/>
              <a:buChar char="•"/>
            </a:pPr>
            <a:r>
              <a:rPr lang="en-US" dirty="0"/>
              <a:t>Tumor / Functional </a:t>
            </a:r>
          </a:p>
          <a:p>
            <a:pPr marL="628650" lvl="1" indent="-285750">
              <a:buFont typeface="Arial" charset="0"/>
              <a:buChar char="•"/>
            </a:pPr>
            <a:r>
              <a:rPr lang="en-US" dirty="0"/>
              <a:t>Vascular / Pediatrics / Epilepsy</a:t>
            </a:r>
          </a:p>
          <a:p>
            <a:pPr marL="628650" lvl="1" indent="-285750">
              <a:buFont typeface="Arial" charset="0"/>
              <a:buChar char="•"/>
            </a:pPr>
            <a:r>
              <a:rPr lang="en-US" dirty="0"/>
              <a:t>Spine</a:t>
            </a:r>
          </a:p>
          <a:p>
            <a:pPr marL="628650" lvl="1" indent="-28575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Each service consists of 1 chief, 1 senior, 1-2 juniors/interns and 2-3 NPs/PAs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Focus on specific pathologies and management plans while rotating on each service</a:t>
            </a:r>
          </a:p>
          <a:p>
            <a:pPr marL="628650" lvl="1" indent="-285750">
              <a:buFont typeface="Arial" charset="0"/>
              <a:buChar char="•"/>
            </a:pPr>
            <a:r>
              <a:rPr lang="en-US" dirty="0"/>
              <a:t>Work closely with a group of staff</a:t>
            </a:r>
          </a:p>
          <a:p>
            <a:pPr marL="628650" lvl="1" indent="-285750">
              <a:buFont typeface="Arial" charset="0"/>
              <a:buChar char="•"/>
            </a:pPr>
            <a:r>
              <a:rPr lang="en-US" dirty="0"/>
              <a:t>Cover surgical cases that correspond with service </a:t>
            </a:r>
          </a:p>
        </p:txBody>
      </p:sp>
      <p:pic>
        <p:nvPicPr>
          <p:cNvPr id="4" name="Picture 2" descr="https://lh3.googleusercontent.com/-u4E_uHidzSc/W6upCpSqsgI/AAAAAAAAAYc/033hWi-9Ea0j7Ma_4D618wgAi8Nf2Eh3QCK8BGAs/s512/2018-09-26.jpg">
            <a:extLst>
              <a:ext uri="{FF2B5EF4-FFF2-40B4-BE49-F238E27FC236}">
                <a16:creationId xmlns:a16="http://schemas.microsoft.com/office/drawing/2014/main" id="{55A26DA9-7257-4153-B3BF-3F15F69C7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01" y="3323922"/>
            <a:ext cx="3002510" cy="27742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ttachments.office.net/owa/sarmeyn%40ccf.org/service.svc/s/GetAttachmentThumbnail?id=AAMkADkwYmExOWYyLTBlMmUtNDM4Zi05NjExLTFmNzdiN2JmZjUzMwBGAAAAAACwF45l27QGT7yZoOLiIsYiBwAubdXLDtfPQajiV9PQw7YNAAAJL0iiAADhg45XRnLnSLES%2B3jgH4GRAAB9tV3cAAABEgAQAEUoSvszon1Are8ltTQaaRY%3D&amp;thumbnailType=2&amp;token=eyJhbGciOiJSUzI1NiIsImtpZCI6IjMwODE3OUNFNUY0QjUyRTc4QjJEQjg5NjZCQUY0RUNDMzcyN0FFRUUiLCJ0eXAiOiJKV1QiLCJ4NXQiOiJNSUY1emw5TFV1ZUxMYmlXYTY5T3pEY25ydTQifQ.eyJvcmlnaW4iOiJodHRwczovL291dGxvb2sub2ZmaWNlLmNvbSIsInVjIjoiZGRiODZlMGE2ZjE0NGI2NTgyYThlYzU0OTFiNTMyNjIiLCJzaWduaW5fc3RhdGUiOiJbXCJrbXNpXCJdIiwidmVyIjoiRXhjaGFuZ2UuQ2FsbGJhY2suVjEiLCJhcHBjdHhzZW5kZXIiOiJPd2FEb3dubG9hZEBjZjdmZjY1YS1jZWQ2LTQwMGMtOTg1Ni1mY2FjNThmZjM5ZTgiLCJpc3NyaW5nIjoiV1ciLCJhcHBjdHgiOiJ7XCJtc2V4Y2hwcm90XCI6XCJvd2FcIixcInB1aWRcIjpcIjExNTM5MDY2NjEyMDY1MTA3NTdcIixcInNjb3BlXCI6XCJPd2FEb3dubG9hZFwiLFwib2lkXCI6XCJiYTFkNDRjYy0zNmNjLTRjMzgtYjE3ZS02ZTBlMmFlM2U4ZDlcIixcInByaW1hcnlzaWRcIjpcIlMtMS01LTIxLTEwNDQ5NTcxNTUtMTI3OTYwMjIzMy0zMDM1NjUyNzI3LTE1MjYwNzU5XCJ9IiwibmJmIjoxNjM1ODk4NzY2LCJleHAiOjE2MzU4OTkzNjYsImlzcyI6IjAwMDAwMDAyLTAwMDAtMGZmMS1jZTAwLTAwMDAwMDAwMDAwMEBjZjdmZjY1YS1jZWQ2LTQwMGMtOTg1Ni1mY2FjNThmZjM5ZTgiLCJhdWQiOiIwMDAwMDAwMi0wMDAwLTBmZjEtY2UwMC0wMDAwMDAwMDAwMDAvYXR0YWNobWVudHMub2ZmaWNlLm5ldEBjZjdmZjY1YS1jZWQ2LTQwMGMtOTg1Ni1mY2FjNThmZjM5ZTgiLCJoYXBwIjoib3dhIn0.Bi1Jtz70KY9s0Vzdz9itl7QbXz8I8fBHSWNiRZYTlOf9BWnoD5NgG0L0j-zh8beZcIjb0d90M-UP48HQAaVk1OgRMYWa0tJKbuSJjc4tq-bQHDYOLUKtRKpaYWpV1HdloWDqmGLx8nSaAprfqnlKDhX3mQFDrhHa9jHOlLGIo1AKukROUCXOx3ff_Jb_qaexdIfytcfhwADTXax_0MNJMVxU7Ih4nY-3ACcnvd_W6-0z7lp-tQuNLW42NvlaDOB3hupG1-9H53ZABvX_ZAWzkkczll_uLzduH9v6JqZWpdDHoZpIIDIv9_0T2JJqTeYId3B14RN0tSQezv4ceHaRTg&amp;X-OWA-CANARY=XSJ1csCX6UueKsXzQ2ekGaAJZ_xfntkYqr6RsKR8fUKcnjlgskZ70IILYklO3sIP2Rk59fJnU9E.&amp;owa=outlook.office.com&amp;scriptVer=20211025002.09&amp;animation=tru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67" y="300667"/>
            <a:ext cx="2470075" cy="329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71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31994" y="564694"/>
            <a:ext cx="7025683" cy="1162079"/>
          </a:xfrm>
        </p:spPr>
        <p:txBody>
          <a:bodyPr/>
          <a:lstStyle/>
          <a:p>
            <a:r>
              <a:rPr lang="en-US" sz="3200" dirty="0"/>
              <a:t>Residents daily schedule</a:t>
            </a:r>
            <a:endParaRPr lang="en-US" sz="32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738" y="1543171"/>
            <a:ext cx="2988101" cy="4493538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Average: </a:t>
            </a:r>
          </a:p>
          <a:p>
            <a:r>
              <a:rPr lang="en-US" sz="2200" dirty="0"/>
              <a:t>5:30 AM – 6:30 PM </a:t>
            </a:r>
          </a:p>
          <a:p>
            <a:endParaRPr lang="en-US" sz="2200" dirty="0"/>
          </a:p>
          <a:p>
            <a:r>
              <a:rPr lang="en-US" sz="2200" dirty="0"/>
              <a:t>Team rounds: </a:t>
            </a:r>
          </a:p>
          <a:p>
            <a:r>
              <a:rPr lang="en-US" sz="2200" dirty="0"/>
              <a:t>6 – 6:30 AM</a:t>
            </a:r>
          </a:p>
          <a:p>
            <a:endParaRPr lang="en-US" sz="2200" dirty="0"/>
          </a:p>
          <a:p>
            <a:r>
              <a:rPr lang="en-US" sz="2200" dirty="0"/>
              <a:t>AM daily didactics: </a:t>
            </a:r>
          </a:p>
          <a:p>
            <a:r>
              <a:rPr lang="en-US" sz="2200" dirty="0"/>
              <a:t>6:30 – 7:15 AM</a:t>
            </a:r>
          </a:p>
          <a:p>
            <a:r>
              <a:rPr lang="en-US" sz="2200" dirty="0"/>
              <a:t>OR: </a:t>
            </a:r>
          </a:p>
          <a:p>
            <a:r>
              <a:rPr lang="en-US" sz="2200" dirty="0"/>
              <a:t>7:30 AM – whenever</a:t>
            </a:r>
          </a:p>
          <a:p>
            <a:endParaRPr lang="en-US" sz="2200" dirty="0"/>
          </a:p>
          <a:p>
            <a:r>
              <a:rPr lang="en-US" sz="2200" dirty="0"/>
              <a:t>Sign out: </a:t>
            </a:r>
          </a:p>
          <a:p>
            <a:r>
              <a:rPr lang="en-US" sz="2200" dirty="0"/>
              <a:t>6:00 PM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3935" y="1842534"/>
            <a:ext cx="4316365" cy="2432506"/>
          </a:xfrm>
          <a:prstGeom prst="rect">
            <a:avLst/>
          </a:prstGeom>
        </p:spPr>
      </p:pic>
      <p:pic>
        <p:nvPicPr>
          <p:cNvPr id="8194" name="Picture 2" descr="https://attachments.office.net/owa/sarmeyn%40ccf.org/service.svc/s/GetAttachmentThumbnail?id=AAMkADkwYmExOWYyLTBlMmUtNDM4Zi05NjExLTFmNzdiN2JmZjUzMwBGAAAAAACwF45l27QGT7yZoOLiIsYiBwAubdXLDtfPQajiV9PQw7YNAAAJL0iiAADhg45XRnLnSLES%2B3jgH4GRAAB9tV3cAAABEgAQAGYl3XuaoG1AtpDlhLuzfwQ%3D&amp;thumbnailType=2&amp;token=eyJhbGciOiJSUzI1NiIsImtpZCI6IjMwODE3OUNFNUY0QjUyRTc4QjJEQjg5NjZCQUY0RUNDMzcyN0FFRUUiLCJ0eXAiOiJKV1QiLCJ4NXQiOiJNSUY1emw5TFV1ZUxMYmlXYTY5T3pEY25ydTQifQ.eyJvcmlnaW4iOiJodHRwczovL291dGxvb2sub2ZmaWNlLmNvbSIsInVjIjoiZGRiODZlMGE2ZjE0NGI2NTgyYThlYzU0OTFiNTMyNjIiLCJzaWduaW5fc3RhdGUiOiJbXCJrbXNpXCJdIiwidmVyIjoiRXhjaGFuZ2UuQ2FsbGJhY2suVjEiLCJhcHBjdHhzZW5kZXIiOiJPd2FEb3dubG9hZEBjZjdmZjY1YS1jZWQ2LTQwMGMtOTg1Ni1mY2FjNThmZjM5ZTgiLCJpc3NyaW5nIjoiV1ciLCJhcHBjdHgiOiJ7XCJtc2V4Y2hwcm90XCI6XCJvd2FcIixcInB1aWRcIjpcIjExNTM5MDY2NjEyMDY1MTA3NTdcIixcInNjb3BlXCI6XCJPd2FEb3dubG9hZFwiLFwib2lkXCI6XCJiYTFkNDRjYy0zNmNjLTRjMzgtYjE3ZS02ZTBlMmFlM2U4ZDlcIixcInByaW1hcnlzaWRcIjpcIlMtMS01LTIxLTEwNDQ5NTcxNTUtMTI3OTYwMjIzMy0zMDM1NjUyNzI3LTE1MjYwNzU5XCJ9IiwibmJmIjoxNjM1ODk5MDY1LCJleHAiOjE2MzU4OTk2NjUsImlzcyI6IjAwMDAwMDAyLTAwMDAtMGZmMS1jZTAwLTAwMDAwMDAwMDAwMEBjZjdmZjY1YS1jZWQ2LTQwMGMtOTg1Ni1mY2FjNThmZjM5ZTgiLCJhdWQiOiIwMDAwMDAwMi0wMDAwLTBmZjEtY2UwMC0wMDAwMDAwMDAwMDAvYXR0YWNobWVudHMub2ZmaWNlLm5ldEBjZjdmZjY1YS1jZWQ2LTQwMGMtOTg1Ni1mY2FjNThmZjM5ZTgiLCJoYXBwIjoib3dhIn0.kuMl8pyJNBTH2hsOLz2hKuZtHP2GY3Yf0pzV4j8KYwu7NrkXNRE_w2rRblqGAtjqO75l0Jl5Hejcr3D1hYekAp8-iAbk4rapc83WrYTLYlO7jHyfARyV8qkh3qd4IXwo2LQ05jLZksDWWQuoxGuwmUpoAM6awJGLpPlp_0RhNKSqQ1j5EOZ7-jGyjIuOJ1ZWjw4BZOxfFW0l5E4NvMJnqkrOXsN_Tnm7pK46III6ombTNKpWiSN417cig_-VHS7IFhYgjAUhiSPYeEPGBGDxeKwyWHxoVMyyH07loSElIRyTOEhmLOo2vZBpIxGniFU5o9EAC-2soW8e1hRkBcjApQ&amp;X-OWA-CANARY=rqNYEzawEkGPewaRM057S8Cb71lgntkYC3kboa2xgo6r5ErIAI-alQgBRNz7RdGnuYNVcnxBepI.&amp;owa=outlook.office.com&amp;scriptVer=20211025002.09&amp;animation=tru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6239" y="1338296"/>
            <a:ext cx="2503839" cy="333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74B5A83-B63A-9346-AB46-761D6D4E67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8729965"/>
              </p:ext>
            </p:extLst>
          </p:nvPr>
        </p:nvGraphicFramePr>
        <p:xfrm>
          <a:off x="3932152" y="4976602"/>
          <a:ext cx="8128000" cy="1993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Right Arrow 6">
            <a:extLst>
              <a:ext uri="{FF2B5EF4-FFF2-40B4-BE49-F238E27FC236}">
                <a16:creationId xmlns:a16="http://schemas.microsoft.com/office/drawing/2014/main" id="{D010FDDE-4C8D-8346-AC95-14C488D3B53B}"/>
              </a:ext>
            </a:extLst>
          </p:cNvPr>
          <p:cNvSpPr/>
          <p:nvPr/>
        </p:nvSpPr>
        <p:spPr>
          <a:xfrm>
            <a:off x="6910598" y="5928216"/>
            <a:ext cx="4248319" cy="90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0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31994" y="564694"/>
            <a:ext cx="7025683" cy="1162079"/>
          </a:xfrm>
        </p:spPr>
        <p:txBody>
          <a:bodyPr/>
          <a:lstStyle/>
          <a:p>
            <a:r>
              <a:rPr lang="en-US" sz="3200" dirty="0"/>
              <a:t>Residents </a:t>
            </a:r>
            <a:r>
              <a:rPr lang="en-US" sz="3200"/>
              <a:t>daily schedule</a:t>
            </a:r>
            <a:endParaRPr lang="en-US" sz="32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849" y="1543171"/>
            <a:ext cx="4027457" cy="3816429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One resident per Weekday assigned to call pager (7a-6p), typically PGY2 and 3.</a:t>
            </a:r>
          </a:p>
          <a:p>
            <a:endParaRPr lang="en-US" sz="2200" dirty="0"/>
          </a:p>
          <a:p>
            <a:r>
              <a:rPr lang="en-US" sz="2200" dirty="0"/>
              <a:t>Weekends:</a:t>
            </a:r>
          </a:p>
          <a:p>
            <a:r>
              <a:rPr lang="en-US" sz="2200" dirty="0"/>
              <a:t>3 Residents (PGY2-4)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Friday night call (1)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Saturday day call</a:t>
            </a:r>
          </a:p>
          <a:p>
            <a:pPr marL="800100" lvl="1" indent="-342900">
              <a:buFontTx/>
              <a:buChar char="-"/>
            </a:pPr>
            <a:r>
              <a:rPr lang="en-US" sz="2200" dirty="0"/>
              <a:t>Sunday round </a:t>
            </a:r>
            <a:r>
              <a:rPr lang="en-US" sz="2200" dirty="0">
                <a:sym typeface="Wingdings" pitchFamily="2" charset="2"/>
              </a:rPr>
              <a:t> home</a:t>
            </a:r>
            <a:endParaRPr lang="en-US" sz="2200" dirty="0"/>
          </a:p>
          <a:p>
            <a:pPr marL="342900" indent="-342900">
              <a:buFontTx/>
              <a:buChar char="-"/>
            </a:pPr>
            <a:r>
              <a:rPr lang="en-US" sz="2200" dirty="0"/>
              <a:t>Sunday day call</a:t>
            </a:r>
          </a:p>
          <a:p>
            <a:pPr marL="800100" lvl="1" indent="-342900">
              <a:buFontTx/>
              <a:buChar char="-"/>
            </a:pPr>
            <a:r>
              <a:rPr lang="en-US" sz="2200" dirty="0"/>
              <a:t>Saturday round </a:t>
            </a:r>
            <a:r>
              <a:rPr lang="en-US" sz="2200" dirty="0">
                <a:sym typeface="Wingdings" pitchFamily="2" charset="2"/>
              </a:rPr>
              <a:t> home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3935" y="1842534"/>
            <a:ext cx="4316365" cy="2432506"/>
          </a:xfrm>
          <a:prstGeom prst="rect">
            <a:avLst/>
          </a:prstGeom>
        </p:spPr>
      </p:pic>
      <p:pic>
        <p:nvPicPr>
          <p:cNvPr id="8194" name="Picture 2" descr="https://attachments.office.net/owa/sarmeyn%40ccf.org/service.svc/s/GetAttachmentThumbnail?id=AAMkADkwYmExOWYyLTBlMmUtNDM4Zi05NjExLTFmNzdiN2JmZjUzMwBGAAAAAACwF45l27QGT7yZoOLiIsYiBwAubdXLDtfPQajiV9PQw7YNAAAJL0iiAADhg45XRnLnSLES%2B3jgH4GRAAB9tV3cAAABEgAQAGYl3XuaoG1AtpDlhLuzfwQ%3D&amp;thumbnailType=2&amp;token=eyJhbGciOiJSUzI1NiIsImtpZCI6IjMwODE3OUNFNUY0QjUyRTc4QjJEQjg5NjZCQUY0RUNDMzcyN0FFRUUiLCJ0eXAiOiJKV1QiLCJ4NXQiOiJNSUY1emw5TFV1ZUxMYmlXYTY5T3pEY25ydTQifQ.eyJvcmlnaW4iOiJodHRwczovL291dGxvb2sub2ZmaWNlLmNvbSIsInVjIjoiZGRiODZlMGE2ZjE0NGI2NTgyYThlYzU0OTFiNTMyNjIiLCJzaWduaW5fc3RhdGUiOiJbXCJrbXNpXCJdIiwidmVyIjoiRXhjaGFuZ2UuQ2FsbGJhY2suVjEiLCJhcHBjdHhzZW5kZXIiOiJPd2FEb3dubG9hZEBjZjdmZjY1YS1jZWQ2LTQwMGMtOTg1Ni1mY2FjNThmZjM5ZTgiLCJpc3NyaW5nIjoiV1ciLCJhcHBjdHgiOiJ7XCJtc2V4Y2hwcm90XCI6XCJvd2FcIixcInB1aWRcIjpcIjExNTM5MDY2NjEyMDY1MTA3NTdcIixcInNjb3BlXCI6XCJPd2FEb3dubG9hZFwiLFwib2lkXCI6XCJiYTFkNDRjYy0zNmNjLTRjMzgtYjE3ZS02ZTBlMmFlM2U4ZDlcIixcInByaW1hcnlzaWRcIjpcIlMtMS01LTIxLTEwNDQ5NTcxNTUtMTI3OTYwMjIzMy0zMDM1NjUyNzI3LTE1MjYwNzU5XCJ9IiwibmJmIjoxNjM1ODk5MDY1LCJleHAiOjE2MzU4OTk2NjUsImlzcyI6IjAwMDAwMDAyLTAwMDAtMGZmMS1jZTAwLTAwMDAwMDAwMDAwMEBjZjdmZjY1YS1jZWQ2LTQwMGMtOTg1Ni1mY2FjNThmZjM5ZTgiLCJhdWQiOiIwMDAwMDAwMi0wMDAwLTBmZjEtY2UwMC0wMDAwMDAwMDAwMDAvYXR0YWNobWVudHMub2ZmaWNlLm5ldEBjZjdmZjY1YS1jZWQ2LTQwMGMtOTg1Ni1mY2FjNThmZjM5ZTgiLCJoYXBwIjoib3dhIn0.kuMl8pyJNBTH2hsOLz2hKuZtHP2GY3Yf0pzV4j8KYwu7NrkXNRE_w2rRblqGAtjqO75l0Jl5Hejcr3D1hYekAp8-iAbk4rapc83WrYTLYlO7jHyfARyV8qkh3qd4IXwo2LQ05jLZksDWWQuoxGuwmUpoAM6awJGLpPlp_0RhNKSqQ1j5EOZ7-jGyjIuOJ1ZWjw4BZOxfFW0l5E4NvMJnqkrOXsN_Tnm7pK46III6ombTNKpWiSN417cig_-VHS7IFhYgjAUhiSPYeEPGBGDxeKwyWHxoVMyyH07loSElIRyTOEhmLOo2vZBpIxGniFU5o9EAC-2soW8e1hRkBcjApQ&amp;X-OWA-CANARY=rqNYEzawEkGPewaRM057S8Cb71lgntkYC3kboa2xgo6r5ErIAI-alQgBRNz7RdGnuYNVcnxBepI.&amp;owa=outlook.office.com&amp;scriptVer=20211025002.09&amp;animation=tru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6239" y="1338296"/>
            <a:ext cx="2503839" cy="333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74B5A83-B63A-9346-AB46-761D6D4E67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2449171"/>
              </p:ext>
            </p:extLst>
          </p:nvPr>
        </p:nvGraphicFramePr>
        <p:xfrm>
          <a:off x="3932152" y="4976602"/>
          <a:ext cx="8128000" cy="1993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Right Arrow 6">
            <a:extLst>
              <a:ext uri="{FF2B5EF4-FFF2-40B4-BE49-F238E27FC236}">
                <a16:creationId xmlns:a16="http://schemas.microsoft.com/office/drawing/2014/main" id="{D010FDDE-4C8D-8346-AC95-14C488D3B53B}"/>
              </a:ext>
            </a:extLst>
          </p:cNvPr>
          <p:cNvSpPr/>
          <p:nvPr/>
        </p:nvSpPr>
        <p:spPr>
          <a:xfrm>
            <a:off x="6910598" y="5928216"/>
            <a:ext cx="4248319" cy="90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9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31994" y="564694"/>
            <a:ext cx="7025683" cy="1162079"/>
          </a:xfrm>
        </p:spPr>
        <p:txBody>
          <a:bodyPr/>
          <a:lstStyle/>
          <a:p>
            <a:r>
              <a:rPr lang="en-US" sz="3200" dirty="0"/>
              <a:t>Residents </a:t>
            </a:r>
            <a:r>
              <a:rPr lang="en-US" sz="3200"/>
              <a:t>daily schedule</a:t>
            </a:r>
            <a:endParaRPr lang="en-US" sz="32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849" y="1543171"/>
            <a:ext cx="4027457" cy="41549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All Primary Neurosurgery patients covered by APP during weekday hours.  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200" dirty="0">
                <a:sym typeface="Wingdings" pitchFamily="2" charset="2"/>
              </a:rPr>
              <a:t>Frees residents for OR and frees call resident for urgent issues and consults.</a:t>
            </a:r>
          </a:p>
          <a:p>
            <a:pPr marL="342900" indent="-342900">
              <a:buFont typeface="Wingdings" pitchFamily="2" charset="2"/>
              <a:buChar char="à"/>
            </a:pPr>
            <a:endParaRPr lang="en-US" sz="2200" dirty="0">
              <a:sym typeface="Wingdings" pitchFamily="2" charset="2"/>
            </a:endParaRPr>
          </a:p>
          <a:p>
            <a:r>
              <a:rPr lang="en-US" sz="2200" dirty="0">
                <a:sym typeface="Wingdings" pitchFamily="2" charset="2"/>
              </a:rPr>
              <a:t>Nights/Weekends have APP coverage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200" dirty="0">
                <a:sym typeface="Wingdings" pitchFamily="2" charset="2"/>
              </a:rPr>
              <a:t>Helps call </a:t>
            </a:r>
            <a:r>
              <a:rPr lang="en-US" sz="2200">
                <a:sym typeface="Wingdings" pitchFamily="2" charset="2"/>
              </a:rPr>
              <a:t>residents focus on </a:t>
            </a:r>
            <a:r>
              <a:rPr lang="en-US" sz="2200" dirty="0">
                <a:sym typeface="Wingdings" pitchFamily="2" charset="2"/>
              </a:rPr>
              <a:t>necessary service tasks, urgent issues, and consults.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3935" y="1842534"/>
            <a:ext cx="4316365" cy="2432506"/>
          </a:xfrm>
          <a:prstGeom prst="rect">
            <a:avLst/>
          </a:prstGeom>
        </p:spPr>
      </p:pic>
      <p:pic>
        <p:nvPicPr>
          <p:cNvPr id="8194" name="Picture 2" descr="https://attachments.office.net/owa/sarmeyn%40ccf.org/service.svc/s/GetAttachmentThumbnail?id=AAMkADkwYmExOWYyLTBlMmUtNDM4Zi05NjExLTFmNzdiN2JmZjUzMwBGAAAAAACwF45l27QGT7yZoOLiIsYiBwAubdXLDtfPQajiV9PQw7YNAAAJL0iiAADhg45XRnLnSLES%2B3jgH4GRAAB9tV3cAAABEgAQAGYl3XuaoG1AtpDlhLuzfwQ%3D&amp;thumbnailType=2&amp;token=eyJhbGciOiJSUzI1NiIsImtpZCI6IjMwODE3OUNFNUY0QjUyRTc4QjJEQjg5NjZCQUY0RUNDMzcyN0FFRUUiLCJ0eXAiOiJKV1QiLCJ4NXQiOiJNSUY1emw5TFV1ZUxMYmlXYTY5T3pEY25ydTQifQ.eyJvcmlnaW4iOiJodHRwczovL291dGxvb2sub2ZmaWNlLmNvbSIsInVjIjoiZGRiODZlMGE2ZjE0NGI2NTgyYThlYzU0OTFiNTMyNjIiLCJzaWduaW5fc3RhdGUiOiJbXCJrbXNpXCJdIiwidmVyIjoiRXhjaGFuZ2UuQ2FsbGJhY2suVjEiLCJhcHBjdHhzZW5kZXIiOiJPd2FEb3dubG9hZEBjZjdmZjY1YS1jZWQ2LTQwMGMtOTg1Ni1mY2FjNThmZjM5ZTgiLCJpc3NyaW5nIjoiV1ciLCJhcHBjdHgiOiJ7XCJtc2V4Y2hwcm90XCI6XCJvd2FcIixcInB1aWRcIjpcIjExNTM5MDY2NjEyMDY1MTA3NTdcIixcInNjb3BlXCI6XCJPd2FEb3dubG9hZFwiLFwib2lkXCI6XCJiYTFkNDRjYy0zNmNjLTRjMzgtYjE3ZS02ZTBlMmFlM2U4ZDlcIixcInByaW1hcnlzaWRcIjpcIlMtMS01LTIxLTEwNDQ5NTcxNTUtMTI3OTYwMjIzMy0zMDM1NjUyNzI3LTE1MjYwNzU5XCJ9IiwibmJmIjoxNjM1ODk5MDY1LCJleHAiOjE2MzU4OTk2NjUsImlzcyI6IjAwMDAwMDAyLTAwMDAtMGZmMS1jZTAwLTAwMDAwMDAwMDAwMEBjZjdmZjY1YS1jZWQ2LTQwMGMtOTg1Ni1mY2FjNThmZjM5ZTgiLCJhdWQiOiIwMDAwMDAwMi0wMDAwLTBmZjEtY2UwMC0wMDAwMDAwMDAwMDAvYXR0YWNobWVudHMub2ZmaWNlLm5ldEBjZjdmZjY1YS1jZWQ2LTQwMGMtOTg1Ni1mY2FjNThmZjM5ZTgiLCJoYXBwIjoib3dhIn0.kuMl8pyJNBTH2hsOLz2hKuZtHP2GY3Yf0pzV4j8KYwu7NrkXNRE_w2rRblqGAtjqO75l0Jl5Hejcr3D1hYekAp8-iAbk4rapc83WrYTLYlO7jHyfARyV8qkh3qd4IXwo2LQ05jLZksDWWQuoxGuwmUpoAM6awJGLpPlp_0RhNKSqQ1j5EOZ7-jGyjIuOJ1ZWjw4BZOxfFW0l5E4NvMJnqkrOXsN_Tnm7pK46III6ombTNKpWiSN417cig_-VHS7IFhYgjAUhiSPYeEPGBGDxeKwyWHxoVMyyH07loSElIRyTOEhmLOo2vZBpIxGniFU5o9EAC-2soW8e1hRkBcjApQ&amp;X-OWA-CANARY=rqNYEzawEkGPewaRM057S8Cb71lgntkYC3kboa2xgo6r5ErIAI-alQgBRNz7RdGnuYNVcnxBepI.&amp;owa=outlook.office.com&amp;scriptVer=20211025002.09&amp;animation=tru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6239" y="1338296"/>
            <a:ext cx="2503839" cy="333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74B5A83-B63A-9346-AB46-761D6D4E67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9952578"/>
              </p:ext>
            </p:extLst>
          </p:nvPr>
        </p:nvGraphicFramePr>
        <p:xfrm>
          <a:off x="3932152" y="4976602"/>
          <a:ext cx="8128000" cy="1993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Right Arrow 6">
            <a:extLst>
              <a:ext uri="{FF2B5EF4-FFF2-40B4-BE49-F238E27FC236}">
                <a16:creationId xmlns:a16="http://schemas.microsoft.com/office/drawing/2014/main" id="{D010FDDE-4C8D-8346-AC95-14C488D3B53B}"/>
              </a:ext>
            </a:extLst>
          </p:cNvPr>
          <p:cNvSpPr/>
          <p:nvPr/>
        </p:nvSpPr>
        <p:spPr>
          <a:xfrm>
            <a:off x="6910598" y="5928216"/>
            <a:ext cx="4248319" cy="90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2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20720" y="366553"/>
            <a:ext cx="3241700" cy="397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81029" y="568065"/>
            <a:ext cx="8814585" cy="988187"/>
          </a:xfrm>
        </p:spPr>
        <p:txBody>
          <a:bodyPr/>
          <a:lstStyle/>
          <a:p>
            <a:pPr algn="ctr"/>
            <a:r>
              <a:rPr lang="en-US" sz="3200" dirty="0"/>
              <a:t>Being in the or</a:t>
            </a:r>
          </a:p>
        </p:txBody>
      </p:sp>
      <p:pic>
        <p:nvPicPr>
          <p:cNvPr id="6" name="Picture 2" descr="https://attachments.office.net/owa/sarmeyn%40ccf.org/service.svc/s/GetAttachmentThumbnail?id=AAMkADkwYmExOWYyLTBlMmUtNDM4Zi05NjExLTFmNzdiN2JmZjUzMwBGAAAAAACwF45l27QGT7yZoOLiIsYiBwAubdXLDtfPQajiV9PQw7YNAAAJL0iiAADhg45XRnLnSLES%2B3jgH4GRAAB9tV3fAAABEgAQAKm6dExefQhBj8VwnW82LoU%3D&amp;thumbnailType=2&amp;token=eyJhbGciOiJSUzI1NiIsImtpZCI6IjMwODE3OUNFNUY0QjUyRTc4QjJEQjg5NjZCQUY0RUNDMzcyN0FFRUUiLCJ0eXAiOiJKV1QiLCJ4NXQiOiJNSUY1emw5TFV1ZUxMYmlXYTY5T3pEY25ydTQifQ.eyJvcmlnaW4iOiJodHRwczovL291dGxvb2sub2ZmaWNlLmNvbSIsInVjIjoiZGRiODZlMGE2ZjE0NGI2NTgyYThlYzU0OTFiNTMyNjIiLCJzaWduaW5fc3RhdGUiOiJbXCJrbXNpXCJdIiwidmVyIjoiRXhjaGFuZ2UuQ2FsbGJhY2suVjEiLCJhcHBjdHhzZW5kZXIiOiJPd2FEb3dubG9hZEBjZjdmZjY1YS1jZWQ2LTQwMGMtOTg1Ni1mY2FjNThmZjM5ZTgiLCJpc3NyaW5nIjoiV1ciLCJhcHBjdHgiOiJ7XCJtc2V4Y2hwcm90XCI6XCJvd2FcIixcInB1aWRcIjpcIjExNTM5MDY2NjEyMDY1MTA3NTdcIixcInNjb3BlXCI6XCJPd2FEb3dubG9hZFwiLFwib2lkXCI6XCJiYTFkNDRjYy0zNmNjLTRjMzgtYjE3ZS02ZTBlMmFlM2U4ZDlcIixcInByaW1hcnlzaWRcIjpcIlMtMS01LTIxLTEwNDQ5NTcxNTUtMTI3OTYwMjIzMy0zMDM1NjUyNzI3LTE1MjYwNzU5XCJ9IiwibmJmIjoxNjM1ODk0NzM0LCJleHAiOjE2MzU4OTUzMzQsImlzcyI6IjAwMDAwMDAyLTAwMDAtMGZmMS1jZTAwLTAwMDAwMDAwMDAwMEBjZjdmZjY1YS1jZWQ2LTQwMGMtOTg1Ni1mY2FjNThmZjM5ZTgiLCJhdWQiOiIwMDAwMDAwMi0wMDAwLTBmZjEtY2UwMC0wMDAwMDAwMDAwMDAvYXR0YWNobWVudHMub2ZmaWNlLm5ldEBjZjdmZjY1YS1jZWQ2LTQwMGMtOTg1Ni1mY2FjNThmZjM5ZTgiLCJoYXBwIjoib3dhIn0.NYouYmQJVhKTUTgQTFT1XTJMTZKjaRt-aSlbdzkIP2rtITXtoKCh31CH6zgsJahuzV_kJPvaOcnwqklGqeMQ_M4FlJNPfF_hTH5S-a9PsFRno-FPG_N6_uUY1TamF6y5gC0cAzd_r28Nt3GncCLuY1J39XQRT10Jv30_3vVFFKwne0FQ1OqrScNwLAM8vFLwsCyOXmiybJ3DkAJTM0iQkh_uSYpCX0PFQGygQOic9QnRPl1EkEN5SIumOeTS_H1p-Rjq7rN0LhI3P_VJYlYjeH3TX9FOvgokel_2kpTWVj4NMUp9UyiFpDNE8hOJTEDKvILgR79ZyUWZhM3lU8yPvw&amp;X-OWA-CANARY=bemeZ-fu10eLr2p3suWyAMBSZDtWntkYyYj3VcTBoHNyz4PmSGs0LbkI89GtTSNh19QKdB7sBWk.&amp;owa=outlook.office.com&amp;scriptVer=20211025002.09&amp;animation=tru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676" y="1701397"/>
            <a:ext cx="4358739" cy="464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71F28867-8025-9EF7-E9E7-55327EF6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0" y="1121079"/>
            <a:ext cx="5035463" cy="377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46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195663994"/>
              </p:ext>
            </p:extLst>
          </p:nvPr>
        </p:nvGraphicFramePr>
        <p:xfrm>
          <a:off x="2218631" y="1277299"/>
          <a:ext cx="7701396" cy="4667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120024" y="509788"/>
            <a:ext cx="5898610" cy="9881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>
                <a:solidFill>
                  <a:srgbClr val="001E62"/>
                </a:solidFill>
                <a:latin typeface="Baskerville BT" panose="02020602070506020303" pitchFamily="18" charset="0"/>
                <a:ea typeface="Baskerville BT" panose="02020602070506020303" pitchFamily="18" charset="0"/>
                <a:cs typeface="Baskerville BT" panose="02020602070506020303" pitchFamily="18" charset="0"/>
              </a:defRPr>
            </a:lvl1pPr>
          </a:lstStyle>
          <a:p>
            <a:r>
              <a:rPr lang="en-US" sz="2800" dirty="0"/>
              <a:t>Breadth/volume of cases</a:t>
            </a:r>
          </a:p>
        </p:txBody>
      </p:sp>
    </p:spTree>
    <p:extLst>
      <p:ext uri="{BB962C8B-B14F-4D97-AF65-F5344CB8AC3E}">
        <p14:creationId xmlns:p14="http://schemas.microsoft.com/office/powerpoint/2010/main" val="175501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38536DF-E557-EFD3-11D7-DB749481EFEB}"/>
              </a:ext>
            </a:extLst>
          </p:cNvPr>
          <p:cNvSpPr txBox="1">
            <a:spLocks/>
          </p:cNvSpPr>
          <p:nvPr/>
        </p:nvSpPr>
        <p:spPr>
          <a:xfrm>
            <a:off x="8896305" y="5512373"/>
            <a:ext cx="3011594" cy="26912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>
                <a:solidFill>
                  <a:srgbClr val="001E62"/>
                </a:solidFill>
                <a:latin typeface="Baskerville BT" panose="02020602070506020303" pitchFamily="18" charset="0"/>
                <a:ea typeface="Baskerville BT" panose="02020602070506020303" pitchFamily="18" charset="0"/>
                <a:cs typeface="Baskerville BT" panose="02020602070506020303" pitchFamily="18" charset="0"/>
              </a:defRPr>
            </a:lvl1pPr>
          </a:lstStyle>
          <a:p>
            <a:r>
              <a:rPr lang="en-US" sz="2800" dirty="0"/>
              <a:t>A day in the OR</a:t>
            </a:r>
            <a:r>
              <a:rPr lang="is-IS" sz="2800" dirty="0"/>
              <a:t>…</a:t>
            </a:r>
          </a:p>
          <a:p>
            <a:r>
              <a:rPr lang="is-IS" sz="2800" dirty="0"/>
              <a:t>Last Monday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900" t="26239" r="50725" b="14481"/>
          <a:stretch/>
        </p:blipFill>
        <p:spPr>
          <a:xfrm>
            <a:off x="-1" y="0"/>
            <a:ext cx="11680813" cy="54955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24A6E27-A147-FE6F-2C3D-2973CB2BA7AF}"/>
              </a:ext>
            </a:extLst>
          </p:cNvPr>
          <p:cNvSpPr/>
          <p:nvPr/>
        </p:nvSpPr>
        <p:spPr>
          <a:xfrm>
            <a:off x="3612464" y="91440"/>
            <a:ext cx="703503" cy="54041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69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650" t="26720" r="52450" b="16880"/>
          <a:stretch/>
        </p:blipFill>
        <p:spPr>
          <a:xfrm>
            <a:off x="164591" y="73152"/>
            <a:ext cx="10892955" cy="52029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E107D2-A4EE-9C69-A4F3-53C7A1C31ED9}"/>
              </a:ext>
            </a:extLst>
          </p:cNvPr>
          <p:cNvSpPr/>
          <p:nvPr/>
        </p:nvSpPr>
        <p:spPr>
          <a:xfrm>
            <a:off x="3605890" y="-73151"/>
            <a:ext cx="504116" cy="53492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8536DF-E557-EFD3-11D7-DB749481EFEB}"/>
              </a:ext>
            </a:extLst>
          </p:cNvPr>
          <p:cNvSpPr txBox="1">
            <a:spLocks/>
          </p:cNvSpPr>
          <p:nvPr/>
        </p:nvSpPr>
        <p:spPr>
          <a:xfrm>
            <a:off x="8896305" y="5512373"/>
            <a:ext cx="3011594" cy="26912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>
                <a:solidFill>
                  <a:srgbClr val="001E62"/>
                </a:solidFill>
                <a:latin typeface="Baskerville BT" panose="02020602070506020303" pitchFamily="18" charset="0"/>
                <a:ea typeface="Baskerville BT" panose="02020602070506020303" pitchFamily="18" charset="0"/>
                <a:cs typeface="Baskerville BT" panose="02020602070506020303" pitchFamily="18" charset="0"/>
              </a:defRPr>
            </a:lvl1pPr>
          </a:lstStyle>
          <a:p>
            <a:r>
              <a:rPr lang="en-US" sz="2800" dirty="0"/>
              <a:t>A day in the OR</a:t>
            </a:r>
            <a:r>
              <a:rPr lang="is-IS" sz="2800" dirty="0"/>
              <a:t>…</a:t>
            </a:r>
          </a:p>
          <a:p>
            <a:r>
              <a:rPr lang="is-IS" sz="2800" dirty="0"/>
              <a:t>Yesterday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46702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449" t="20960" r="56501" b="4160"/>
          <a:stretch/>
        </p:blipFill>
        <p:spPr>
          <a:xfrm>
            <a:off x="3099816" y="219455"/>
            <a:ext cx="7360920" cy="614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01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506196" y="2906714"/>
            <a:ext cx="7772400" cy="1500187"/>
          </a:xfrm>
        </p:spPr>
        <p:txBody>
          <a:bodyPr/>
          <a:lstStyle/>
          <a:p>
            <a:r>
              <a:rPr lang="en-US" dirty="0"/>
              <a:t>	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133" y="1670658"/>
            <a:ext cx="66941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Start PGY1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  <a:sym typeface="Wingdings"/>
              </a:rPr>
              <a:t>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graduated autonomy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Avg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8-12 rooms </a:t>
            </a:r>
            <a:r>
              <a:rPr lang="en-US" sz="2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each 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+ GKRS + IMRIS + 3 ANGIO SUITES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OR schedule created by NSGY chiefs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Need fellows to help cover volume, boosts resident experience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PAs and NPs free up residents for 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Approx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1-2 clinic days per month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377415" y="584148"/>
            <a:ext cx="8814585" cy="9881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>
                <a:solidFill>
                  <a:srgbClr val="001E62"/>
                </a:solidFill>
                <a:latin typeface="Baskerville BT" panose="02020602070506020303" pitchFamily="18" charset="0"/>
                <a:ea typeface="Baskerville BT" panose="02020602070506020303" pitchFamily="18" charset="0"/>
                <a:cs typeface="Baskerville BT" panose="02020602070506020303" pitchFamily="18" charset="0"/>
              </a:defRPr>
            </a:lvl1pPr>
          </a:lstStyle>
          <a:p>
            <a:r>
              <a:rPr lang="en-US" sz="2800" dirty="0"/>
              <a:t>operative experience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05679" y="369038"/>
            <a:ext cx="3345834" cy="240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attachments.office.net/owa/sarmeyn%40ccf.org/service.svc/s/GetAttachmentThumbnail?id=AAMkADkwYmExOWYyLTBlMmUtNDM4Zi05NjExLTFmNzdiN2JmZjUzMwBGAAAAAACwF45l27QGT7yZoOLiIsYiBwAubdXLDtfPQajiV9PQw7YNAAAJL0iiAADhg45XRnLnSLES%2B3jgH4GRAAB9tV3eAAABEgAQAJb24CZ0m3FHkCjW018pBj4%3D&amp;thumbnailType=2&amp;token=eyJhbGciOiJSUzI1NiIsImtpZCI6IjMwODE3OUNFNUY0QjUyRTc4QjJEQjg5NjZCQUY0RUNDMzcyN0FFRUUiLCJ0eXAiOiJKV1QiLCJ4NXQiOiJNSUY1emw5TFV1ZUxMYmlXYTY5T3pEY25ydTQifQ.eyJvcmlnaW4iOiJodHRwczovL291dGxvb2sub2ZmaWNlLmNvbSIsInVjIjoiZGRiODZlMGE2ZjE0NGI2NTgyYThlYzU0OTFiNTMyNjIiLCJzaWduaW5fc3RhdGUiOiJbXCJrbXNpXCJdIiwidmVyIjoiRXhjaGFuZ2UuQ2FsbGJhY2suVjEiLCJhcHBjdHhzZW5kZXIiOiJPd2FEb3dubG9hZEBjZjdmZjY1YS1jZWQ2LTQwMGMtOTg1Ni1mY2FjNThmZjM5ZTgiLCJpc3NyaW5nIjoiV1ciLCJhcHBjdHgiOiJ7XCJtc2V4Y2hwcm90XCI6XCJvd2FcIixcInB1aWRcIjpcIjExNTM5MDY2NjEyMDY1MTA3NTdcIixcInNjb3BlXCI6XCJPd2FEb3dubG9hZFwiLFwib2lkXCI6XCJiYTFkNDRjYy0zNmNjLTRjMzgtYjE3ZS02ZTBlMmFlM2U4ZDlcIixcInByaW1hcnlzaWRcIjpcIlMtMS01LTIxLTEwNDQ5NTcxNTUtMTI3OTYwMjIzMy0zMDM1NjUyNzI3LTE1MjYwNzU5XCJ9IiwibmJmIjoxNjM1ODk1MDM0LCJleHAiOjE2MzU4OTU2MzQsImlzcyI6IjAwMDAwMDAyLTAwMDAtMGZmMS1jZTAwLTAwMDAwMDAwMDAwMEBjZjdmZjY1YS1jZWQ2LTQwMGMtOTg1Ni1mY2FjNThmZjM5ZTgiLCJhdWQiOiIwMDAwMDAwMi0wMDAwLTBmZjEtY2UwMC0wMDAwMDAwMDAwMDAvYXR0YWNobWVudHMub2ZmaWNlLm5ldEBjZjdmZjY1YS1jZWQ2LTQwMGMtOTg1Ni1mY2FjNThmZjM5ZTgiLCJoYXBwIjoib3dhIn0.MLJeoqDuKcdh-C12BNNou8EjXI9ZGYdyL1k9zP_9PYxqEZPiWhJrsQDDOJXj8j_ev4bWbyhmMPr7uE5SYrmplDfebxKY2NILkXHVJ3aMzQagBZTMlVeWexvgCF0sSzJfkISuGeYecajGsptlwc6leEgNhAfHlLxOxTl7aU_0wnC_QsDVJo4555N43f_3LukGaSKDeZrp3zGiyLG4kwSjNPuCca0S-LLQv5IT8xAyde10cbBG325OBVMpEJbzAcZvpz-H7GKcOEGah1yDcr7U2qBDrnJRans4QJ9jDA7ZrcZJTzeeuyjvGkc4VP-i5KnkCJMIMZMFIS9URZauxK1TLw&amp;X-OWA-CANARY=PO-5AYeHHUK4Er8QoUoiOkBZOk5XntkYpyT5AIH-uFrcJxzob-NT9mK-iAWtUUs0VyHJHkPE3xo.&amp;owa=outlook.office.com&amp;scriptVer=20211025002.09&amp;animation=tru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2396" y="2073834"/>
            <a:ext cx="3499600" cy="466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40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sz="3200"/>
              <a:t>WHY CLEVELAND CLINIC?</a:t>
            </a:r>
            <a:endParaRPr lang="en-US" sz="3200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idx="1"/>
          </p:nvPr>
        </p:nvSpPr>
        <p:spPr>
          <a:xfrm>
            <a:off x="6197080" y="1324707"/>
            <a:ext cx="5718590" cy="5278789"/>
          </a:xfrm>
          <a:noFill/>
        </p:spPr>
        <p:txBody>
          <a:bodyPr vert="horz" lIns="91440" tIns="45720" rIns="132080" bIns="45720" rtlCol="0">
            <a:normAutofit/>
          </a:bodyPr>
          <a:lstStyle/>
          <a:p>
            <a:pPr eaLnBrk="1" hangingPunct="1"/>
            <a:r>
              <a:rPr lang="en-US" sz="2400" b="1" dirty="0">
                <a:ea typeface="Arial Unicode MS" panose="020B0604020202020204" pitchFamily="34" charset="-128"/>
                <a:cs typeface="Arial Unicode MS" panose="020B0604020202020204" pitchFamily="34" charset="-128"/>
                <a:sym typeface="Optima ExtraBlack"/>
              </a:rPr>
              <a:t>Operative Experience</a:t>
            </a:r>
          </a:p>
          <a:p>
            <a:pPr lvl="1" eaLnBrk="1" hangingPunct="1"/>
            <a:r>
              <a:rPr lang="en-US" sz="2000" dirty="0">
                <a:ea typeface="Arial Unicode MS" panose="020B0604020202020204" pitchFamily="34" charset="-128"/>
                <a:cs typeface="Arial Unicode MS" panose="020B0604020202020204" pitchFamily="34" charset="-128"/>
                <a:sym typeface="Optima ExtraBlack"/>
              </a:rPr>
              <a:t>~4500 open cases/year</a:t>
            </a:r>
          </a:p>
          <a:p>
            <a:pPr lvl="1" eaLnBrk="1" hangingPunct="1"/>
            <a:r>
              <a:rPr lang="en-US" sz="2000" dirty="0">
                <a:ea typeface="Arial Unicode MS" panose="020B0604020202020204" pitchFamily="34" charset="-128"/>
                <a:cs typeface="Arial Unicode MS" panose="020B0604020202020204" pitchFamily="34" charset="-128"/>
                <a:sym typeface="Optima ExtraBlack"/>
              </a:rPr>
              <a:t>Breadth of cases and expertise of staff</a:t>
            </a:r>
          </a:p>
          <a:p>
            <a:pPr eaLnBrk="1" hangingPunct="1"/>
            <a:r>
              <a:rPr lang="en-US" sz="2400" b="1" dirty="0">
                <a:ea typeface="Arial Unicode MS" panose="020B0604020202020204" pitchFamily="34" charset="-128"/>
                <a:cs typeface="Arial Unicode MS" panose="020B0604020202020204" pitchFamily="34" charset="-128"/>
                <a:sym typeface="Optima ExtraBlack"/>
              </a:rPr>
              <a:t>Academics</a:t>
            </a:r>
          </a:p>
          <a:p>
            <a:pPr lvl="1"/>
            <a:r>
              <a:rPr lang="en-US" sz="2000" dirty="0">
                <a:ea typeface="Arial Unicode MS" panose="020B0604020202020204" pitchFamily="34" charset="-128"/>
                <a:cs typeface="Arial Unicode MS" panose="020B0604020202020204" pitchFamily="34" charset="-128"/>
                <a:sym typeface="Optima ExtraBlack"/>
              </a:rPr>
              <a:t>Protected research time (2 years)</a:t>
            </a:r>
          </a:p>
          <a:p>
            <a:pPr lvl="1" eaLnBrk="1" hangingPunct="1"/>
            <a:r>
              <a:rPr lang="en-US" sz="2000" dirty="0">
                <a:ea typeface="Arial Unicode MS" panose="020B0604020202020204" pitchFamily="34" charset="-128"/>
                <a:cs typeface="Arial Unicode MS" panose="020B0604020202020204" pitchFamily="34" charset="-128"/>
                <a:sym typeface="Optima ExtraBlack"/>
              </a:rPr>
              <a:t>Daily didactic conferences</a:t>
            </a:r>
          </a:p>
          <a:p>
            <a:pPr eaLnBrk="1" hangingPunct="1"/>
            <a:r>
              <a:rPr lang="en-US" sz="2400" b="1" dirty="0">
                <a:ea typeface="Arial Unicode MS" panose="020B0604020202020204" pitchFamily="34" charset="-128"/>
                <a:cs typeface="Arial Unicode MS" panose="020B0604020202020204" pitchFamily="34" charset="-128"/>
                <a:sym typeface="Optima ExtraBlack"/>
              </a:rPr>
              <a:t>Mentorship</a:t>
            </a:r>
          </a:p>
          <a:p>
            <a:pPr lvl="1" eaLnBrk="1" hangingPunct="1"/>
            <a:r>
              <a:rPr lang="en-US" sz="2000" dirty="0">
                <a:ea typeface="Arial Unicode MS" panose="020B0604020202020204" pitchFamily="34" charset="-128"/>
                <a:cs typeface="Arial Unicode MS" panose="020B0604020202020204" pitchFamily="34" charset="-128"/>
                <a:sym typeface="Optima ExtraBlack"/>
              </a:rPr>
              <a:t>Multiple in every field, multiple hospitals</a:t>
            </a:r>
          </a:p>
          <a:p>
            <a:pPr lvl="1" eaLnBrk="1" hangingPunct="1"/>
            <a:r>
              <a:rPr lang="en-US" sz="2000" dirty="0">
                <a:ea typeface="Arial Unicode MS" panose="020B0604020202020204" pitchFamily="34" charset="-128"/>
                <a:cs typeface="Arial Unicode MS" panose="020B0604020202020204" pitchFamily="34" charset="-128"/>
                <a:sym typeface="Optima ExtraBlack"/>
              </a:rPr>
              <a:t>Excellent teachers</a:t>
            </a:r>
          </a:p>
          <a:p>
            <a:pPr eaLnBrk="1" hangingPunct="1"/>
            <a:r>
              <a:rPr lang="en-US" sz="2400" b="1" dirty="0">
                <a:ea typeface="Arial Unicode MS" panose="020B0604020202020204" pitchFamily="34" charset="-128"/>
                <a:cs typeface="Arial Unicode MS" panose="020B0604020202020204" pitchFamily="34" charset="-128"/>
                <a:sym typeface="Optima ExtraBlack"/>
              </a:rPr>
              <a:t>Residents</a:t>
            </a:r>
          </a:p>
          <a:p>
            <a:pPr lvl="1" eaLnBrk="1" hangingPunct="1"/>
            <a:r>
              <a:rPr lang="en-US" sz="2000" dirty="0">
                <a:ea typeface="Arial Unicode MS" panose="020B0604020202020204" pitchFamily="34" charset="-128"/>
                <a:cs typeface="Arial Unicode MS" panose="020B0604020202020204" pitchFamily="34" charset="-128"/>
                <a:sym typeface="Optima ExtraBlack"/>
              </a:rPr>
              <a:t>Strong work-ethic, collegiality, desire to better one another</a:t>
            </a:r>
          </a:p>
          <a:p>
            <a:pPr lvl="1" eaLnBrk="1" hangingPunct="1"/>
            <a:r>
              <a:rPr lang="en-US" sz="2000" dirty="0">
                <a:ea typeface="Arial Unicode MS" panose="020B0604020202020204" pitchFamily="34" charset="-128"/>
                <a:cs typeface="Arial Unicode MS" panose="020B0604020202020204" pitchFamily="34" charset="-128"/>
                <a:sym typeface="Optima ExtraBlack"/>
              </a:rPr>
              <a:t>‘Down-to-earth’ and kind</a:t>
            </a:r>
          </a:p>
          <a:p>
            <a:pPr lvl="1" eaLnBrk="1" hangingPunct="1"/>
            <a:endParaRPr lang="en-US" sz="2000" dirty="0">
              <a:ea typeface="Arial Unicode MS" panose="020B0604020202020204" pitchFamily="34" charset="-128"/>
              <a:cs typeface="Arial Unicode MS" panose="020B0604020202020204" pitchFamily="34" charset="-128"/>
              <a:sym typeface="Optima ExtraBlack"/>
            </a:endParaRPr>
          </a:p>
        </p:txBody>
      </p:sp>
      <p:pic>
        <p:nvPicPr>
          <p:cNvPr id="9" name="Picture 8" descr="Screen Shot 2017-09-17 at 1.48.2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644" y="3641642"/>
            <a:ext cx="3429283" cy="2266449"/>
          </a:xfrm>
          <a:prstGeom prst="rect">
            <a:avLst/>
          </a:prstGeom>
        </p:spPr>
      </p:pic>
      <p:pic>
        <p:nvPicPr>
          <p:cNvPr id="1032" name="Picture 8" descr="isitor Guide for Main Campus | Cleveland Clinic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13" y="1143000"/>
            <a:ext cx="3868291" cy="233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7508" y="11254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8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69" y="1069582"/>
            <a:ext cx="5652006" cy="4239005"/>
          </a:xfrm>
          <a:prstGeom prst="rect">
            <a:avLst/>
          </a:prstGeom>
        </p:spPr>
      </p:pic>
      <p:pic>
        <p:nvPicPr>
          <p:cNvPr id="6" name="Picture 5" descr="image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14969" y="2141859"/>
            <a:ext cx="5122447" cy="3841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261" y="1501553"/>
            <a:ext cx="3914942" cy="5219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246" y="1069582"/>
            <a:ext cx="5227053" cy="392029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092242" y="416131"/>
            <a:ext cx="8814585" cy="9881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>
                <a:solidFill>
                  <a:srgbClr val="001E62"/>
                </a:solidFill>
                <a:latin typeface="Baskerville BT" panose="02020602070506020303" pitchFamily="18" charset="0"/>
                <a:ea typeface="Baskerville BT" panose="02020602070506020303" pitchFamily="18" charset="0"/>
                <a:cs typeface="Baskerville BT" panose="02020602070506020303" pitchFamily="18" charset="0"/>
              </a:defRPr>
            </a:lvl1pPr>
          </a:lstStyle>
          <a:p>
            <a:r>
              <a:rPr lang="en-US" sz="2800"/>
              <a:t>SPINE/CRANIAL </a:t>
            </a:r>
            <a:r>
              <a:rPr lang="en-US" sz="2800" dirty="0"/>
              <a:t>LABS</a:t>
            </a:r>
          </a:p>
        </p:txBody>
      </p:sp>
    </p:spTree>
    <p:extLst>
      <p:ext uri="{BB962C8B-B14F-4D97-AF65-F5344CB8AC3E}">
        <p14:creationId xmlns:p14="http://schemas.microsoft.com/office/powerpoint/2010/main" val="107041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23" y="1148652"/>
            <a:ext cx="5841293" cy="2545382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Dr. James Gardner Lecture Series</a:t>
            </a:r>
          </a:p>
          <a:p>
            <a:pPr marL="742950" lvl="2" indent="-342900">
              <a:buFontTx/>
              <a:buChar char="-"/>
            </a:pPr>
            <a:r>
              <a:rPr lang="en-US" dirty="0"/>
              <a:t>Initiated in 1985</a:t>
            </a:r>
          </a:p>
          <a:p>
            <a:pPr marL="514350" indent="-514350">
              <a:buAutoNum type="arabicPeriod"/>
            </a:pPr>
            <a:r>
              <a:rPr lang="en-US" dirty="0"/>
              <a:t>Dr. Charles Locke Lecture Series</a:t>
            </a:r>
          </a:p>
          <a:p>
            <a:pPr marL="742950" lvl="2" indent="-342900">
              <a:buFontTx/>
              <a:buChar char="-"/>
            </a:pPr>
            <a:r>
              <a:rPr lang="en-US" dirty="0"/>
              <a:t>Initiated in 2013</a:t>
            </a:r>
          </a:p>
          <a:p>
            <a:pPr marL="514350" indent="-514350">
              <a:buAutoNum type="arabicPeriod"/>
            </a:pPr>
            <a:r>
              <a:rPr lang="en-US" dirty="0"/>
              <a:t>Dr. Edward </a:t>
            </a:r>
            <a:r>
              <a:rPr lang="en-US" dirty="0" err="1"/>
              <a:t>Benzel</a:t>
            </a:r>
            <a:r>
              <a:rPr lang="en-US" dirty="0"/>
              <a:t> Lecture Series</a:t>
            </a:r>
          </a:p>
          <a:p>
            <a:pPr marL="742950" lvl="2" indent="-342900">
              <a:buFontTx/>
              <a:buChar char="-"/>
            </a:pPr>
            <a:r>
              <a:rPr lang="en-US" dirty="0"/>
              <a:t>Initiated in 2016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421" y="1148652"/>
            <a:ext cx="5267683" cy="3325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205791-D8F9-4569-9CE1-2089D10202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09" y="3252518"/>
            <a:ext cx="4725052" cy="28744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20465" y="4926066"/>
            <a:ext cx="5296639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Apart from daily morning resident didactics, monthly grand rounds, case management conferences, bimonthly journal clubs, trauma journal clubs, CV rounds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841970" y="438258"/>
            <a:ext cx="8814585" cy="9881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>
                <a:solidFill>
                  <a:srgbClr val="001E62"/>
                </a:solidFill>
                <a:latin typeface="Baskerville BT" panose="02020602070506020303" pitchFamily="18" charset="0"/>
                <a:ea typeface="Baskerville BT" panose="02020602070506020303" pitchFamily="18" charset="0"/>
                <a:cs typeface="Baskerville BT" panose="02020602070506020303" pitchFamily="18" charset="0"/>
              </a:defRPr>
            </a:lvl1pPr>
          </a:lstStyle>
          <a:p>
            <a:r>
              <a:rPr lang="en-US" sz="2400" dirty="0"/>
              <a:t>lecture series/visiting professors</a:t>
            </a:r>
          </a:p>
        </p:txBody>
      </p:sp>
    </p:spTree>
    <p:extLst>
      <p:ext uri="{BB962C8B-B14F-4D97-AF65-F5344CB8AC3E}">
        <p14:creationId xmlns:p14="http://schemas.microsoft.com/office/powerpoint/2010/main" val="208347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8352" y="1613134"/>
            <a:ext cx="59009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Emphasis on building academic neurosurgeons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2 full years </a:t>
            </a:r>
            <a:r>
              <a:rPr lang="en-US" sz="2400" dirty="0">
                <a:solidFill>
                  <a:srgbClr val="FF0000"/>
                </a:solidFill>
              </a:rPr>
              <a:t>protected</a:t>
            </a:r>
            <a:r>
              <a:rPr lang="en-US" sz="2400" dirty="0">
                <a:solidFill>
                  <a:srgbClr val="000000"/>
                </a:solidFill>
              </a:rPr>
              <a:t> time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Collaborate with neurosurgery and other </a:t>
            </a:r>
            <a:r>
              <a:rPr lang="en-US" sz="2400" dirty="0" err="1">
                <a:solidFill>
                  <a:srgbClr val="000000"/>
                </a:solidFill>
              </a:rPr>
              <a:t>dept</a:t>
            </a:r>
            <a:r>
              <a:rPr lang="en-US" sz="2400" dirty="0">
                <a:solidFill>
                  <a:srgbClr val="000000"/>
                </a:solidFill>
              </a:rPr>
              <a:t> staff on basic, clinical, translational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Access to Lerner Research Institute, Case Western faculty/labs/resources</a:t>
            </a:r>
          </a:p>
        </p:txBody>
      </p:sp>
      <p:pic>
        <p:nvPicPr>
          <p:cNvPr id="7" name="05A47261-5C75-498E-BF35-D91C23A9C8AA" descr="image3.jpeg">
            <a:extLst>
              <a:ext uri="{FF2B5EF4-FFF2-40B4-BE49-F238E27FC236}">
                <a16:creationId xmlns:a16="http://schemas.microsoft.com/office/drawing/2014/main" id="{748F568A-A9B3-455E-A676-631BC0F4D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3593" y="886102"/>
            <a:ext cx="1874799" cy="195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730458" y="556934"/>
            <a:ext cx="8814585" cy="9881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>
                <a:solidFill>
                  <a:srgbClr val="001E62"/>
                </a:solidFill>
                <a:latin typeface="Baskerville BT" panose="02020602070506020303" pitchFamily="18" charset="0"/>
                <a:ea typeface="Baskerville BT" panose="02020602070506020303" pitchFamily="18" charset="0"/>
                <a:cs typeface="Baskerville BT" panose="02020602070506020303" pitchFamily="18" charset="0"/>
              </a:defRPr>
            </a:lvl1pPr>
          </a:lstStyle>
          <a:p>
            <a:r>
              <a:rPr lang="en-US" sz="3200" dirty="0"/>
              <a:t>RESEARCH </a:t>
            </a:r>
          </a:p>
        </p:txBody>
      </p:sp>
      <p:pic>
        <p:nvPicPr>
          <p:cNvPr id="9" name="Picture 2" descr="https://attachments.office.net/owa/sarmeyn%40ccf.org/service.svc/s/GetAttachmentThumbnail?id=AAMkADkwYmExOWYyLTBlMmUtNDM4Zi05NjExLTFmNzdiN2JmZjUzMwBGAAAAAACwF45l27QGT7yZoOLiIsYiBwAubdXLDtfPQajiV9PQw7YNAAAJL0iiAADhg45XRnLnSLES%2B3jgH4GRAAB9tV3gAAABEgAQAMgtpR5x%2BNVMtCRLXTrMN%2Bg%3D&amp;thumbnailType=2&amp;token=eyJhbGciOiJSUzI1NiIsImtpZCI6IjMwODE3OUNFNUY0QjUyRTc4QjJEQjg5NjZCQUY0RUNDMzcyN0FFRUUiLCJ0eXAiOiJKV1QiLCJ4NXQiOiJNSUY1emw5TFV1ZUxMYmlXYTY5T3pEY25ydTQifQ.eyJvcmlnaW4iOiJodHRwczovL291dGxvb2sub2ZmaWNlLmNvbSIsInVjIjoiZGRiODZlMGE2ZjE0NGI2NTgyYThlYzU0OTFiNTMyNjIiLCJzaWduaW5fc3RhdGUiOiJbXCJrbXNpXCJdIiwidmVyIjoiRXhjaGFuZ2UuQ2FsbGJhY2suVjEiLCJhcHBjdHhzZW5kZXIiOiJPd2FEb3dubG9hZEBjZjdmZjY1YS1jZWQ2LTQwMGMtOTg1Ni1mY2FjNThmZjM5ZTgiLCJpc3NyaW5nIjoiV1ciLCJhcHBjdHgiOiJ7XCJtc2V4Y2hwcm90XCI6XCJvd2FcIixcInB1aWRcIjpcIjExNTM5MDY2NjEyMDY1MTA3NTdcIixcInNjb3BlXCI6XCJPd2FEb3dubG9hZFwiLFwib2lkXCI6XCJiYTFkNDRjYy0zNmNjLTRjMzgtYjE3ZS02ZTBlMmFlM2U4ZDlcIixcInByaW1hcnlzaWRcIjpcIlMtMS01LTIxLTEwNDQ5NTcxNTUtMTI3OTYwMjIzMy0zMDM1NjUyNzI3LTE1MjYwNzU5XCJ9IiwibmJmIjoxNjM1ODk0MzIwLCJleHAiOjE2MzU4OTQ5MjAsImlzcyI6IjAwMDAwMDAyLTAwMDAtMGZmMS1jZTAwLTAwMDAwMDAwMDAwMEBjZjdmZjY1YS1jZWQ2LTQwMGMtOTg1Ni1mY2FjNThmZjM5ZTgiLCJhdWQiOiIwMDAwMDAwMi0wMDAwLTBmZjEtY2UwMC0wMDAwMDAwMDAwMDAvYXR0YWNobWVudHMub2ZmaWNlLm5ldEBjZjdmZjY1YS1jZWQ2LTQwMGMtOTg1Ni1mY2FjNThmZjM5ZTgiLCJoYXBwIjoib3dhIn0.VUlUEL2WrpMQXRxGxcJW97qMZUI2AoxyVBzGCQ2KZk-I7fy2qzMNI2JRKoXqukmTHf1Saz7jvoROce27iLij9ySNCML3QPkyZh_C8QSV1Syxu5ZYCB3Co1a8EDh9QZzGpZP1jQ7vxb4JWuguOLpXqIZMLDPn1vYWoSyNQDxO-urQP2HWdNaoz4OJHGjb1yEWufdELzHIAAgj-2UKccymWW1jnFuBXiYE2tZohBX-W4u_Cxp1RQoCzO5bcoD3j9GKkKW03mnpEU2ST4aUkzkFkvIfdMwk029mrupz5IymibtvHGrtEwjp2jJJineqdEp-BvE1ESQb4oApChfXT1gVxw&amp;X-OWA-CANARY=z_1tlfOy1kCVlayam3egX5Dp3RVWntkYnRQcE4gees_DWLzrCdKY7xTx-ocsbls099ZXQ2bfqWc.&amp;owa=outlook.office.com&amp;scriptVer=20211025002.09&amp;animation=tru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5444" y="3012816"/>
            <a:ext cx="4957625" cy="295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F5A5CB-D0C4-174B-AA54-13E34243CC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733" y="1124210"/>
            <a:ext cx="3314481" cy="171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3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690" y="1843390"/>
            <a:ext cx="41639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Option to pursue other degrees, including PhD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Innovations Office and Fellowship – designed specifically for neurosurgery residents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Junior years: 2 days per month dedicated to research while on service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77381" y="711409"/>
            <a:ext cx="8814585" cy="9881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>
                <a:solidFill>
                  <a:srgbClr val="001E62"/>
                </a:solidFill>
                <a:latin typeface="Baskerville BT" panose="02020602070506020303" pitchFamily="18" charset="0"/>
                <a:ea typeface="Baskerville BT" panose="02020602070506020303" pitchFamily="18" charset="0"/>
                <a:cs typeface="Baskerville BT" panose="02020602070506020303" pitchFamily="18" charset="0"/>
              </a:defRPr>
            </a:lvl1pPr>
          </a:lstStyle>
          <a:p>
            <a:r>
              <a:rPr lang="en-US" sz="3200" dirty="0"/>
              <a:t>RESEARCH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9226A3-CECD-4857-8DE5-2347D1B06E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372" y="3416895"/>
            <a:ext cx="2900040" cy="290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8DBB92-22ED-A74B-B9E6-1DBA341F0E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867" y="3400109"/>
            <a:ext cx="1895369" cy="3072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CE9C6E-B689-9F48-8859-7B23D61343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801" y="330569"/>
            <a:ext cx="4261510" cy="270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06501" y="1869950"/>
            <a:ext cx="4424584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Courses</a:t>
            </a:r>
          </a:p>
          <a:p>
            <a:pPr marL="800100" lvl="1" indent="-342900">
              <a:lnSpc>
                <a:spcPct val="9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Epilepsy, Gamma knife, Spine Review, Stryker labs, etc.</a:t>
            </a:r>
          </a:p>
          <a:p>
            <a:pPr marL="342900" indent="-342900">
              <a:lnSpc>
                <a:spcPct val="9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Food (Subway, Moe’s, Aladdin’s, Panera, 3 Starbucks, multiple cafeterias)</a:t>
            </a:r>
          </a:p>
          <a:p>
            <a:pPr marL="800100" lvl="1" indent="-342900">
              <a:lnSpc>
                <a:spcPct val="9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Cafeteria, Panera, and Starbucks open 24 hours</a:t>
            </a:r>
          </a:p>
          <a:p>
            <a:pPr marL="342900" indent="-342900">
              <a:lnSpc>
                <a:spcPct val="9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Loupes provided</a:t>
            </a:r>
          </a:p>
          <a:p>
            <a:pPr marL="342900" indent="-342900">
              <a:lnSpc>
                <a:spcPct val="9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Annual book funds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06501" y="745965"/>
            <a:ext cx="5823186" cy="9881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>
                <a:solidFill>
                  <a:srgbClr val="001E62"/>
                </a:solidFill>
                <a:latin typeface="Baskerville BT" panose="02020602070506020303" pitchFamily="18" charset="0"/>
                <a:ea typeface="Baskerville BT" panose="02020602070506020303" pitchFamily="18" charset="0"/>
                <a:cs typeface="Baskerville BT" panose="02020602070506020303" pitchFamily="18" charset="0"/>
              </a:defRPr>
            </a:lvl1pPr>
          </a:lstStyle>
          <a:p>
            <a:r>
              <a:rPr lang="en-US" sz="3200" dirty="0"/>
              <a:t>Other resources</a:t>
            </a:r>
          </a:p>
        </p:txBody>
      </p:sp>
      <p:pic>
        <p:nvPicPr>
          <p:cNvPr id="2050" name="Picture 2" descr="https://attachments.office.net/owa/sarmeyn%40ccf.org/service.svc/s/GetAttachmentThumbnail?id=AAMkADkwYmExOWYyLTBlMmUtNDM4Zi05NjExLTFmNzdiN2JmZjUzMwBGAAAAAACwF45l27QGT7yZoOLiIsYiBwAubdXLDtfPQajiV9PQw7YNAAAJL0iiAADhg45XRnLnSLES%2B3jgH4GRAAB9tV3fAAABEgAQADTw2vFG2ltIsNRpwfrUxhA%3D&amp;thumbnailType=2&amp;token=eyJhbGciOiJSUzI1NiIsImtpZCI6IjMwODE3OUNFNUY0QjUyRTc4QjJEQjg5NjZCQUY0RUNDMzcyN0FFRUUiLCJ0eXAiOiJKV1QiLCJ4NXQiOiJNSUY1emw5TFV1ZUxMYmlXYTY5T3pEY25ydTQifQ.eyJvcmlnaW4iOiJodHRwczovL291dGxvb2sub2ZmaWNlLmNvbSIsInVjIjoiZGRiODZlMGE2ZjE0NGI2NTgyYThlYzU0OTFiNTMyNjIiLCJzaWduaW5fc3RhdGUiOiJbXCJrbXNpXCJdIiwidmVyIjoiRXhjaGFuZ2UuQ2FsbGJhY2suVjEiLCJhcHBjdHhzZW5kZXIiOiJPd2FEb3dubG9hZEBjZjdmZjY1YS1jZWQ2LTQwMGMtOTg1Ni1mY2FjNThmZjM5ZTgiLCJpc3NyaW5nIjoiV1ciLCJhcHBjdHgiOiJ7XCJtc2V4Y2hwcm90XCI6XCJvd2FcIixcInB1aWRcIjpcIjExNTM5MDY2NjEyMDY1MTA3NTdcIixcInNjb3BlXCI6XCJPd2FEb3dubG9hZFwiLFwib2lkXCI6XCJiYTFkNDRjYy0zNmNjLTRjMzgtYjE3ZS02ZTBlMmFlM2U4ZDlcIixcInByaW1hcnlzaWRcIjpcIlMtMS01LTIxLTEwNDQ5NTcxNTUtMTI3OTYwMjIzMy0zMDM1NjUyNzI3LTE1MjYwNzU5XCJ9IiwibmJmIjoxNjM1ODk0NzM0LCJleHAiOjE2MzU4OTUzMzQsImlzcyI6IjAwMDAwMDAyLTAwMDAtMGZmMS1jZTAwLTAwMDAwMDAwMDAwMEBjZjdmZjY1YS1jZWQ2LTQwMGMtOTg1Ni1mY2FjNThmZjM5ZTgiLCJhdWQiOiIwMDAwMDAwMi0wMDAwLTBmZjEtY2UwMC0wMDAwMDAwMDAwMDAvYXR0YWNobWVudHMub2ZmaWNlLm5ldEBjZjdmZjY1YS1jZWQ2LTQwMGMtOTg1Ni1mY2FjNThmZjM5ZTgiLCJoYXBwIjoib3dhIn0.NYouYmQJVhKTUTgQTFT1XTJMTZKjaRt-aSlbdzkIP2rtITXtoKCh31CH6zgsJahuzV_kJPvaOcnwqklGqeMQ_M4FlJNPfF_hTH5S-a9PsFRno-FPG_N6_uUY1TamF6y5gC0cAzd_r28Nt3GncCLuY1J39XQRT10Jv30_3vVFFKwne0FQ1OqrScNwLAM8vFLwsCyOXmiybJ3DkAJTM0iQkh_uSYpCX0PFQGygQOic9QnRPl1EkEN5SIumOeTS_H1p-Rjq7rN0LhI3P_VJYlYjeH3TX9FOvgokel_2kpTWVj4NMUp9UyiFpDNE8hOJTEDKvILgR79ZyUWZhM3lU8yPvw&amp;X-OWA-CANARY=bemeZ-fu10eLr2p3suWyAMBSZDtWntkYyYj3VcTBoHNyz4PmSGs0LbkI89GtTSNh19QKdB7sBWk.&amp;owa=outlook.office.com&amp;scriptVer=20211025002.09&amp;animation=tru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0915" y="3470283"/>
            <a:ext cx="2307431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C44960-1380-AA47-9836-0D39BFB178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38" y="142608"/>
            <a:ext cx="2937122" cy="3183088"/>
          </a:xfrm>
          <a:prstGeom prst="rect">
            <a:avLst/>
          </a:prstGeom>
        </p:spPr>
      </p:pic>
      <p:pic>
        <p:nvPicPr>
          <p:cNvPr id="2056" name="Picture 8" descr="https://attachments.office.net/owa/sarmeyn%40ccf.org/service.svc/s/GetAttachmentThumbnail?id=AAMkADkwYmExOWYyLTBlMmUtNDM4Zi05NjExLTFmNzdiN2JmZjUzMwBGAAAAAACwF45l27QGT7yZoOLiIsYiBwAubdXLDtfPQajiV9PQw7YNAAAJL0iiAADhg45XRnLnSLES%2B3jgH4GRAAB9tV3iAAABEgAQAKvpi1Rk3tBLiRJrWcw5bBE%3D&amp;thumbnailType=2&amp;token=eyJhbGciOiJSUzI1NiIsImtpZCI6IjMwODE3OUNFNUY0QjUyRTc4QjJEQjg5NjZCQUY0RUNDMzcyN0FFRUUiLCJ0eXAiOiJKV1QiLCJ4NXQiOiJNSUY1emw5TFV1ZUxMYmlXYTY5T3pEY25ydTQifQ.eyJvcmlnaW4iOiJodHRwczovL291dGxvb2sub2ZmaWNlLmNvbSIsInVjIjoiZGRiODZlMGE2ZjE0NGI2NTgyYThlYzU0OTFiNTMyNjIiLCJzaWduaW5fc3RhdGUiOiJbXCJrbXNpXCJdIiwidmVyIjoiRXhjaGFuZ2UuQ2FsbGJhY2suVjEiLCJhcHBjdHhzZW5kZXIiOiJPd2FEb3dubG9hZEBjZjdmZjY1YS1jZWQ2LTQwMGMtOTg1Ni1mY2FjNThmZjM5ZTgiLCJpc3NyaW5nIjoiV1ciLCJhcHBjdHgiOiJ7XCJtc2V4Y2hwcm90XCI6XCJvd2FcIixcInB1aWRcIjpcIjExNTM5MDY2NjEyMDY1MTA3NTdcIixcInNjb3BlXCI6XCJPd2FEb3dubG9hZFwiLFwib2lkXCI6XCJiYTFkNDRjYy0zNmNjLTRjMzgtYjE3ZS02ZTBlMmFlM2U4ZDlcIixcInByaW1hcnlzaWRcIjpcIlMtMS01LTIxLTEwNDQ5NTcxNTUtMTI3OTYwMjIzMy0zMDM1NjUyNzI3LTE1MjYwNzU5XCJ9IiwibmJmIjoxNjM1ODk5NjY2LCJleHAiOjE2MzU5MDAyNjYsImlzcyI6IjAwMDAwMDAyLTAwMDAtMGZmMS1jZTAwLTAwMDAwMDAwMDAwMEBjZjdmZjY1YS1jZWQ2LTQwMGMtOTg1Ni1mY2FjNThmZjM5ZTgiLCJhdWQiOiIwMDAwMDAwMi0wMDAwLTBmZjEtY2UwMC0wMDAwMDAwMDAwMDAvYXR0YWNobWVudHMub2ZmaWNlLm5ldEBjZjdmZjY1YS1jZWQ2LTQwMGMtOTg1Ni1mY2FjNThmZjM5ZTgiLCJoYXBwIjoib3dhIn0.b7089n2xbpCrRYXM7Dk_pJg1Ry3tlxTUc3BBnAKFg4srZ9Op_uUVYohlkptwE4A0LzW-S8K9HENbCgGdYysJMgJrPifZOXZ9b1OEusr-_8BhC38D8ezjd51J-NnXJSzOZZWPWh7XDLqlrwr4B8rda5Pm6IhRPJRCowWNV_7SYIukuB93r67CCqck0hcetRCSonMOl1v1eDTn2xoTIT2gE7MezJ7ha-epCD5IgDG_cJPZAVYNQ3VFh8r9-7LOI_fprYHgwRpUrO8DhugGnX8LPiO5CyOx00jqsDmdjsqWiLmOGhhT6cA3UMUzDU5ZqYjwjNBOKbO19C3X3KXmgHQtxQ&amp;X-OWA-CANARY=aF9D6vGU7ki47icqhFWYnPCnM-phntkYiWJagctQS0t2jRIfZcwTsnCenQWg5hrFAhgOkes5Nhk.&amp;owa=outlook.office.com&amp;scriptVer=20211025002.09&amp;animation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364" y="3429000"/>
            <a:ext cx="4244118" cy="318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2AA7DC-31D6-FF4A-9028-B2E6684374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607" y="324055"/>
            <a:ext cx="2059073" cy="282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5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454533"/>
              </p:ext>
            </p:extLst>
          </p:nvPr>
        </p:nvGraphicFramePr>
        <p:xfrm>
          <a:off x="1644185" y="705634"/>
          <a:ext cx="9387998" cy="528411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79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0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807">
                <a:tc>
                  <a:txBody>
                    <a:bodyPr/>
                    <a:lstStyle/>
                    <a:p>
                      <a:r>
                        <a:rPr lang="en-US" sz="1400" dirty="0"/>
                        <a:t>Name (Year Graduated)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Private/Academic</a:t>
                      </a:r>
                      <a:r>
                        <a:rPr lang="en-US" sz="1400" baseline="0" dirty="0"/>
                        <a:t>- Hospital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066">
                <a:tc>
                  <a:txBody>
                    <a:bodyPr/>
                    <a:lstStyle/>
                    <a:p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Pranay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Soni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 (2022)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Academic</a:t>
                      </a:r>
                      <a:r>
                        <a:rPr lang="en-US" sz="1400" i="0" baseline="0" dirty="0">
                          <a:solidFill>
                            <a:schemeClr val="tx1"/>
                          </a:solidFill>
                        </a:rPr>
                        <a:t> – Cleveland Clinic Foundation, Skull Base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06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Amr Morsi (2022)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Academic – Mt. Sinai</a:t>
                      </a:r>
                      <a:r>
                        <a:rPr lang="en-US" sz="1400" i="0" baseline="0" dirty="0">
                          <a:solidFill>
                            <a:schemeClr val="tx1"/>
                          </a:solidFill>
                        </a:rPr>
                        <a:t> Hospital, Functional Neurosurgery Fellowship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066"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Eric Schmidt (2022)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Private – Lexington Clinic, 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066"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Matt Grabowski (2021)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Academic – Cleveland Clinic Foundation Tumor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055"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Balint </a:t>
                      </a:r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Otvos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 (2021)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Academic</a:t>
                      </a:r>
                      <a:r>
                        <a:rPr lang="en-US" sz="1400" i="0" baseline="0" dirty="0">
                          <a:solidFill>
                            <a:schemeClr val="tx1"/>
                          </a:solidFill>
                        </a:rPr>
                        <a:t> - 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University of Miami,</a:t>
                      </a:r>
                      <a:r>
                        <a:rPr lang="en-US" sz="14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Endovascular Fellowship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364"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Bill Kemp (2021)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Spine Fellowship – University of Wisconsin, Private</a:t>
                      </a:r>
                      <a:r>
                        <a:rPr lang="en-US" sz="1400" i="0" baseline="0" dirty="0">
                          <a:solidFill>
                            <a:schemeClr val="tx1"/>
                          </a:solidFill>
                        </a:rPr>
                        <a:t> – Virginia Spine Institute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364"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Lee Hwang (2020)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Tumor Fellowship – Sloan Kettering, Private – St Luke University 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9364">
                <a:tc>
                  <a:txBody>
                    <a:bodyPr/>
                    <a:lstStyle/>
                    <a:p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Ghaith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Habboub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 (2020)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Academic-</a:t>
                      </a:r>
                      <a:r>
                        <a:rPr lang="en-US" sz="14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Cleveland Clinic Foundation, Spine + Artificial Intelligence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9364">
                <a:tc>
                  <a:txBody>
                    <a:bodyPr/>
                    <a:lstStyle/>
                    <a:p>
                      <a:r>
                        <a:rPr lang="en-US" sz="1400" i="0">
                          <a:solidFill>
                            <a:schemeClr val="tx1"/>
                          </a:solidFill>
                        </a:rPr>
                        <a:t>Vikram Chakravarthy 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(2020)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Spine Fellowship – Cleveland Clinic Foundation, Spine oncology fellowship – Sloan Kettering, Academic – The Ohio State, Spine Surgery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549"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Bryan Lee (2019)</a:t>
                      </a:r>
                    </a:p>
                    <a:p>
                      <a:endParaRPr lang="en-US" sz="1400" i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Privademic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 -</a:t>
                      </a:r>
                      <a:r>
                        <a:rPr lang="en-US" sz="1400" i="0" baseline="0" dirty="0">
                          <a:solidFill>
                            <a:schemeClr val="tx1"/>
                          </a:solidFill>
                        </a:rPr>
                        <a:t> Barrow Neurologic Institute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i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426"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Andres Maldonado 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Academic-</a:t>
                      </a:r>
                      <a:r>
                        <a:rPr lang="en-US" sz="14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University of Illinois</a:t>
                      </a:r>
                      <a:r>
                        <a:rPr lang="en-US" sz="1400" i="0" baseline="0" dirty="0">
                          <a:solidFill>
                            <a:schemeClr val="tx1"/>
                          </a:solidFill>
                        </a:rPr>
                        <a:t>- Peoria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549"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Alex </a:t>
                      </a:r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Witek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 (2019)</a:t>
                      </a:r>
                    </a:p>
                    <a:p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Endovascular</a:t>
                      </a:r>
                      <a:r>
                        <a:rPr lang="en-US" sz="1400" i="0" baseline="0" dirty="0">
                          <a:solidFill>
                            <a:schemeClr val="tx1"/>
                          </a:solidFill>
                        </a:rPr>
                        <a:t> Fellowship - Cleveland Clinic Foundation, Private – Madison, WI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2801883" y="211541"/>
            <a:ext cx="6724081" cy="9881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>
                <a:solidFill>
                  <a:srgbClr val="001E62"/>
                </a:solidFill>
                <a:latin typeface="Baskerville BT" panose="02020602070506020303" pitchFamily="18" charset="0"/>
                <a:ea typeface="Baskerville BT" panose="02020602070506020303" pitchFamily="18" charset="0"/>
                <a:cs typeface="Baskerville BT" panose="02020602070506020303" pitchFamily="18" charset="0"/>
              </a:defRPr>
            </a:lvl1pPr>
          </a:lstStyle>
          <a:p>
            <a:r>
              <a:rPr lang="en-US" sz="2800" dirty="0"/>
              <a:t>WHERE WE GO FROM RESIDENCY</a:t>
            </a:r>
            <a:r>
              <a:rPr lang="is-IS" sz="2800" dirty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04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cache.wizardworld.com/files/hero/_1200x630_fit_center-center_100/WW-cleve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9" y="877688"/>
            <a:ext cx="7638139" cy="311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www.mcquaid.org/files/Cleveland_Skyl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4366" y="3926559"/>
            <a:ext cx="6953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www.clevelandfoundation.org/wp-content/uploads/2012/07/About-HR-Clevela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856" y="3355664"/>
            <a:ext cx="5010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419" y="1876803"/>
            <a:ext cx="5416400" cy="301663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45522" y="-42410"/>
            <a:ext cx="8229600" cy="1143000"/>
          </a:xfrm>
        </p:spPr>
        <p:txBody>
          <a:bodyPr/>
          <a:lstStyle/>
          <a:p>
            <a:r>
              <a:rPr lang="en-US" sz="3600"/>
              <a:t>WHAT ABOUT CLEVELAND?</a:t>
            </a:r>
            <a:endParaRPr lang="en-US" sz="3600" dirty="0"/>
          </a:p>
        </p:txBody>
      </p:sp>
      <p:pic>
        <p:nvPicPr>
          <p:cNvPr id="10242" name="Picture 2" descr="leveland Browns 2021 Mock Draft, Vol. 1 - Sports Illustrated Clevel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5104" y="2788332"/>
            <a:ext cx="3940376" cy="39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206" y="1172236"/>
            <a:ext cx="43719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68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7"/>
            <a:ext cx="5359449" cy="4272493"/>
          </a:xfrm>
          <a:prstGeom prst="rect">
            <a:avLst/>
          </a:prstGeom>
        </p:spPr>
      </p:pic>
      <p:pic>
        <p:nvPicPr>
          <p:cNvPr id="1028" name="Picture 4" descr="Image result for playhouse square clevel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629" y="256319"/>
            <a:ext cx="5948145" cy="396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98" y="2844624"/>
            <a:ext cx="6019469" cy="3887200"/>
          </a:xfrm>
          <a:prstGeom prst="rect">
            <a:avLst/>
          </a:prstGeom>
        </p:spPr>
      </p:pic>
      <p:pic>
        <p:nvPicPr>
          <p:cNvPr id="1032" name="Picture 8" descr="Image result for Cleveland Museum of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5873" y="2408807"/>
            <a:ext cx="6446127" cy="439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hat neighborhood should you live in when moving to Cleveland">
            <a:extLst>
              <a:ext uri="{FF2B5EF4-FFF2-40B4-BE49-F238E27FC236}">
                <a16:creationId xmlns:a16="http://schemas.microsoft.com/office/drawing/2014/main" id="{C7C367E6-07C2-7F4E-B7BA-582BAAC09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660" y="579488"/>
            <a:ext cx="4952868" cy="495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67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6361"/>
            <a:ext cx="8229600" cy="811294"/>
          </a:xfrm>
        </p:spPr>
        <p:txBody>
          <a:bodyPr/>
          <a:lstStyle/>
          <a:p>
            <a:r>
              <a:rPr lang="en-US" sz="3200" dirty="0"/>
              <a:t>LIFE OUTSIDE </a:t>
            </a:r>
            <a:r>
              <a:rPr lang="en-US" sz="3200"/>
              <a:t>OF WORK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C5B3E9-8A95-244C-98C3-DC9B861A98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239" y="871410"/>
            <a:ext cx="4089815" cy="2721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C48BBB-033D-E64D-A247-BE00118D89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46" y="871410"/>
            <a:ext cx="3056521" cy="4075361"/>
          </a:xfrm>
          <a:prstGeom prst="rect">
            <a:avLst/>
          </a:prstGeom>
        </p:spPr>
      </p:pic>
      <p:pic>
        <p:nvPicPr>
          <p:cNvPr id="4098" name="Picture 2" descr="https://attachments.office.net/owa/sarmeyn%40ccf.org/service.svc/s/GetAttachmentThumbnail?id=AAMkADkwYmExOWYyLTBlMmUtNDM4Zi05NjExLTFmNzdiN2JmZjUzMwBGAAAAAACwF45l27QGT7yZoOLiIsYiBwAubdXLDtfPQajiV9PQw7YNAAAJL0iiAADhg45XRnLnSLES%2B3jgH4GRAAB9tV3fAAABEgAQAGasM4NnrjtErp6DdeUV0qo%3D&amp;thumbnailType=2&amp;token=eyJhbGciOiJSUzI1NiIsImtpZCI6IjMwODE3OUNFNUY0QjUyRTc4QjJEQjg5NjZCQUY0RUNDMzcyN0FFRUUiLCJ0eXAiOiJKV1QiLCJ4NXQiOiJNSUY1emw5TFV1ZUxMYmlXYTY5T3pEY25ydTQifQ.eyJvcmlnaW4iOiJodHRwczovL291dGxvb2sub2ZmaWNlLmNvbSIsInVjIjoiZGRiODZlMGE2ZjE0NGI2NTgyYThlYzU0OTFiNTMyNjIiLCJzaWduaW5fc3RhdGUiOiJbXCJrbXNpXCJdIiwidmVyIjoiRXhjaGFuZ2UuQ2FsbGJhY2suVjEiLCJhcHBjdHhzZW5kZXIiOiJPd2FEb3dubG9hZEBjZjdmZjY1YS1jZWQ2LTQwMGMtOTg1Ni1mY2FjNThmZjM5ZTgiLCJpc3NyaW5nIjoiV1ciLCJhcHBjdHgiOiJ7XCJtc2V4Y2hwcm90XCI6XCJvd2FcIixcInB1aWRcIjpcIjExNTM5MDY2NjEyMDY1MTA3NTdcIixcInNjb3BlXCI6XCJPd2FEb3dubG9hZFwiLFwib2lkXCI6XCJiYTFkNDRjYy0zNmNjLTRjMzgtYjE3ZS02ZTBlMmFlM2U4ZDlcIixcInByaW1hcnlzaWRcIjpcIlMtMS01LTIxLTEwNDQ5NTcxNTUtMTI3OTYwMjIzMy0zMDM1NjUyNzI3LTE1MjYwNzU5XCJ9IiwibmJmIjoxNjM1ODk0NzM0LCJleHAiOjE2MzU4OTUzMzQsImlzcyI6IjAwMDAwMDAyLTAwMDAtMGZmMS1jZTAwLTAwMDAwMDAwMDAwMEBjZjdmZjY1YS1jZWQ2LTQwMGMtOTg1Ni1mY2FjNThmZjM5ZTgiLCJhdWQiOiIwMDAwMDAwMi0wMDAwLTBmZjEtY2UwMC0wMDAwMDAwMDAwMDAvYXR0YWNobWVudHMub2ZmaWNlLm5ldEBjZjdmZjY1YS1jZWQ2LTQwMGMtOTg1Ni1mY2FjNThmZjM5ZTgiLCJoYXBwIjoib3dhIn0.NYouYmQJVhKTUTgQTFT1XTJMTZKjaRt-aSlbdzkIP2rtITXtoKCh31CH6zgsJahuzV_kJPvaOcnwqklGqeMQ_M4FlJNPfF_hTH5S-a9PsFRno-FPG_N6_uUY1TamF6y5gC0cAzd_r28Nt3GncCLuY1J39XQRT10Jv30_3vVFFKwne0FQ1OqrScNwLAM8vFLwsCyOXmiybJ3DkAJTM0iQkh_uSYpCX0PFQGygQOic9QnRPl1EkEN5SIumOeTS_H1p-Rjq7rN0LhI3P_VJYlYjeH3TX9FOvgokel_2kpTWVj4NMUp9UyiFpDNE8hOJTEDKvILgR79ZyUWZhM3lU8yPvw&amp;X-OWA-CANARY=bemeZ-fu10eLr2p3suWyAMBSZDtWntkYyYj3VcTBoHNyz4PmSGs0LbkI89GtTSNh19QKdB7sBWk.&amp;owa=outlook.office.com&amp;scriptVer=20211025002.09&amp;animation=tru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8824" y="3674468"/>
            <a:ext cx="4076230" cy="305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ttachments.office.net/owa/sarmeyn%40ccf.org/service.svc/s/GetAttachmentThumbnail?id=AAMkADkwYmExOWYyLTBlMmUtNDM4Zi05NjExLTFmNzdiN2JmZjUzMwBGAAAAAACwF45l27QGT7yZoOLiIsYiBwAubdXLDtfPQajiV9PQw7YNAAAJL0iiAADhg45XRnLnSLES%2B3jgH4GRAAB9tV3eAAABEgAQAMMVvxsNh2VNi7hJM2hihKs%3D&amp;thumbnailType=2&amp;token=eyJhbGciOiJSUzI1NiIsImtpZCI6IjMwODE3OUNFNUY0QjUyRTc4QjJEQjg5NjZCQUY0RUNDMzcyN0FFRUUiLCJ0eXAiOiJKV1QiLCJ4NXQiOiJNSUY1emw5TFV1ZUxMYmlXYTY5T3pEY25ydTQifQ.eyJvcmlnaW4iOiJodHRwczovL291dGxvb2sub2ZmaWNlLmNvbSIsInVjIjoiZGRiODZlMGE2ZjE0NGI2NTgyYThlYzU0OTFiNTMyNjIiLCJzaWduaW5fc3RhdGUiOiJbXCJrbXNpXCJdIiwidmVyIjoiRXhjaGFuZ2UuQ2FsbGJhY2suVjEiLCJhcHBjdHhzZW5kZXIiOiJPd2FEb3dubG9hZEBjZjdmZjY1YS1jZWQ2LTQwMGMtOTg1Ni1mY2FjNThmZjM5ZTgiLCJpc3NyaW5nIjoiV1ciLCJhcHBjdHgiOiJ7XCJtc2V4Y2hwcm90XCI6XCJvd2FcIixcInB1aWRcIjpcIjExNTM5MDY2NjEyMDY1MTA3NTdcIixcInNjb3BlXCI6XCJPd2FEb3dubG9hZFwiLFwib2lkXCI6XCJiYTFkNDRjYy0zNmNjLTRjMzgtYjE3ZS02ZTBlMmFlM2U4ZDlcIixcInByaW1hcnlzaWRcIjpcIlMtMS01LTIxLTEwNDQ5NTcxNTUtMTI3OTYwMjIzMy0zMDM1NjUyNzI3LTE1MjYwNzU5XCJ9IiwibmJmIjoxNjM1ODk1MDM0LCJleHAiOjE2MzU4OTU2MzQsImlzcyI6IjAwMDAwMDAyLTAwMDAtMGZmMS1jZTAwLTAwMDAwMDAwMDAwMEBjZjdmZjY1YS1jZWQ2LTQwMGMtOTg1Ni1mY2FjNThmZjM5ZTgiLCJhdWQiOiIwMDAwMDAwMi0wMDAwLTBmZjEtY2UwMC0wMDAwMDAwMDAwMDAvYXR0YWNobWVudHMub2ZmaWNlLm5ldEBjZjdmZjY1YS1jZWQ2LTQwMGMtOTg1Ni1mY2FjNThmZjM5ZTgiLCJoYXBwIjoib3dhIn0.MLJeoqDuKcdh-C12BNNou8EjXI9ZGYdyL1k9zP_9PYxqEZPiWhJrsQDDOJXj8j_ev4bWbyhmMPr7uE5SYrmplDfebxKY2NILkXHVJ3aMzQagBZTMlVeWexvgCF0sSzJfkISuGeYecajGsptlwc6leEgNhAfHlLxOxTl7aU_0wnC_QsDVJo4555N43f_3LukGaSKDeZrp3zGiyLG4kwSjNPuCca0S-LLQv5IT8xAyde10cbBG325OBVMpEJbzAcZvpz-H7GKcOEGah1yDcr7U2qBDrnJRans4QJ9jDA7ZrcZJTzeeuyjvGkc4VP-i5KnkCJMIMZMFIS9URZauxK1TLw&amp;X-OWA-CANARY=eN50EXj6WEubgZPTBSTkXHDyIv5WntkYPnx4j4eqzuiUoAKuH13nfHBg0Lw6sCYYoxnXUGXnvcQ.&amp;owa=outlook.office.com&amp;scriptVer=20211025002.09&amp;animation=tru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1193" y="871410"/>
            <a:ext cx="4419600" cy="35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7BC49-7ACC-F948-A448-AF3EE5D6C62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083" y="4522281"/>
            <a:ext cx="3457616" cy="22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91" y="657674"/>
            <a:ext cx="5317558" cy="401032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81200" y="126361"/>
            <a:ext cx="8229600" cy="811294"/>
          </a:xfrm>
        </p:spPr>
        <p:txBody>
          <a:bodyPr/>
          <a:lstStyle/>
          <a:p>
            <a:r>
              <a:rPr lang="en-US" sz="3200"/>
              <a:t>LIFE OUTSIDE OF WORK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CC6CD6-EEB2-D545-9A22-82C24A433C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4070" y="867272"/>
            <a:ext cx="5317558" cy="3211220"/>
          </a:xfrm>
          <a:prstGeom prst="rect">
            <a:avLst/>
          </a:prstGeom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A54FAA6-975F-E8EC-8C4C-455817C4DA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84" y="3748922"/>
            <a:ext cx="4413732" cy="2982717"/>
          </a:xfrm>
          <a:prstGeom prst="rect">
            <a:avLst/>
          </a:prstGeom>
        </p:spPr>
      </p:pic>
      <p:pic>
        <p:nvPicPr>
          <p:cNvPr id="6" name="Picture 5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03467331-B891-17E6-0E30-7834385B4F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21" y="4078492"/>
            <a:ext cx="3550449" cy="2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0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808" y="152106"/>
            <a:ext cx="8814585" cy="988187"/>
          </a:xfrm>
        </p:spPr>
        <p:txBody>
          <a:bodyPr/>
          <a:lstStyle/>
          <a:p>
            <a:r>
              <a:rPr lang="en-US" sz="3200" dirty="0"/>
              <a:t>CCF AS AN INSTITUTION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8127" y="1198140"/>
            <a:ext cx="4584293" cy="5011243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Multispecialty, tertiary, not-for-profit, academic hospital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Main campus occupies nearly 200 acres, with 2000+ full-time salaried physicians/researchers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~75,000 surgeries annually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Regional hospitals in Cleveland/Akron area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Hospitals outside Ohio, including Florida, Nevada, Canada, Abu Dhabi, London – large referral base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*** Collaboration, </a:t>
            </a:r>
            <a:r>
              <a:rPr lang="en-US" dirty="0" err="1"/>
              <a:t>interprofessional</a:t>
            </a:r>
            <a:r>
              <a:rPr lang="en-US" dirty="0"/>
              <a:t> relationships</a:t>
            </a:r>
          </a:p>
        </p:txBody>
      </p:sp>
      <p:pic>
        <p:nvPicPr>
          <p:cNvPr id="5" name="Picture 2" descr="Cleveland Clinic Named No. 2 Hospital in Nation and No. 1 Hospital for  Heart Care by U.S. News &amp; World Report – Cleveland Clinic Newsroom">
            <a:extLst>
              <a:ext uri="{FF2B5EF4-FFF2-40B4-BE49-F238E27FC236}">
                <a16:creationId xmlns:a16="http://schemas.microsoft.com/office/drawing/2014/main" id="{3B73FD06-B1EF-419D-A8E0-A64AA318C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452" y="646199"/>
            <a:ext cx="3063014" cy="534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12420" y="1140293"/>
            <a:ext cx="3805127" cy="230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6980" y="3536218"/>
            <a:ext cx="3867444" cy="245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2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attachments.office.net/owa/sarmeyn%40ccf.org/service.svc/s/GetAttachmentThumbnail?id=AAMkADkwYmExOWYyLTBlMmUtNDM4Zi05NjExLTFmNzdiN2JmZjUzMwBGAAAAAACwF45l27QGT7yZoOLiIsYiBwAubdXLDtfPQajiV9PQw7YNAAAJL0iiAADhg45XRnLnSLES%2B3jgH4GRAAB9tV3eAAABEgAQAPa7Q3j7L0ZMjfQFmqRfOWw%3D&amp;thumbnailType=2&amp;token=eyJhbGciOiJSUzI1NiIsImtpZCI6IjMwODE3OUNFNUY0QjUyRTc4QjJEQjg5NjZCQUY0RUNDMzcyN0FFRUUiLCJ0eXAiOiJKV1QiLCJ4NXQiOiJNSUY1emw5TFV1ZUxMYmlXYTY5T3pEY25ydTQifQ.eyJvcmlnaW4iOiJodHRwczovL291dGxvb2sub2ZmaWNlLmNvbSIsInVjIjoiZGRiODZlMGE2ZjE0NGI2NTgyYThlYzU0OTFiNTMyNjIiLCJzaWduaW5fc3RhdGUiOiJbXCJrbXNpXCJdIiwidmVyIjoiRXhjaGFuZ2UuQ2FsbGJhY2suVjEiLCJhcHBjdHhzZW5kZXIiOiJPd2FEb3dubG9hZEBjZjdmZjY1YS1jZWQ2LTQwMGMtOTg1Ni1mY2FjNThmZjM5ZTgiLCJpc3NyaW5nIjoiV1ciLCJhcHBjdHgiOiJ7XCJtc2V4Y2hwcm90XCI6XCJvd2FcIixcInB1aWRcIjpcIjExNTM5MDY2NjEyMDY1MTA3NTdcIixcInNjb3BlXCI6XCJPd2FEb3dubG9hZFwiLFwib2lkXCI6XCJiYTFkNDRjYy0zNmNjLTRjMzgtYjE3ZS02ZTBlMmFlM2U4ZDlcIixcInByaW1hcnlzaWRcIjpcIlMtMS01LTIxLTEwNDQ5NTcxNTUtMTI3OTYwMjIzMy0zMDM1NjUyNzI3LTE1MjYwNzU5XCJ9IiwibmJmIjoxNjM1ODk1MDM0LCJleHAiOjE2MzU4OTU2MzQsImlzcyI6IjAwMDAwMDAyLTAwMDAtMGZmMS1jZTAwLTAwMDAwMDAwMDAwMEBjZjdmZjY1YS1jZWQ2LTQwMGMtOTg1Ni1mY2FjNThmZjM5ZTgiLCJhdWQiOiIwMDAwMDAwMi0wMDAwLTBmZjEtY2UwMC0wMDAwMDAwMDAwMDAvYXR0YWNobWVudHMub2ZmaWNlLm5ldEBjZjdmZjY1YS1jZWQ2LTQwMGMtOTg1Ni1mY2FjNThmZjM5ZTgiLCJoYXBwIjoib3dhIn0.MLJeoqDuKcdh-C12BNNou8EjXI9ZGYdyL1k9zP_9PYxqEZPiWhJrsQDDOJXj8j_ev4bWbyhmMPr7uE5SYrmplDfebxKY2NILkXHVJ3aMzQagBZTMlVeWexvgCF0sSzJfkISuGeYecajGsptlwc6leEgNhAfHlLxOxTl7aU_0wnC_QsDVJo4555N43f_3LukGaSKDeZrp3zGiyLG4kwSjNPuCca0S-LLQv5IT8xAyde10cbBG325OBVMpEJbzAcZvpz-H7GKcOEGah1yDcr7U2qBDrnJRans4QJ9jDA7ZrcZJTzeeuyjvGkc4VP-i5KnkCJMIMZMFIS9URZauxK1TLw&amp;X-OWA-CANARY=PO-5AYeHHUK4Er8QoUoiOkBZOk5XntkYpyT5AIH-uFrcJxzob-NT9mK-iAWtUUs0VyHJHkPE3xo.&amp;owa=outlook.office.com&amp;scriptVer=20211025002.09&amp;animation=tru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393" y="270051"/>
            <a:ext cx="3508709" cy="335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ttachments.office.net/owa/sarmeyn%40ccf.org/service.svc/s/GetAttachmentThumbnail?id=AAMkADkwYmExOWYyLTBlMmUtNDM4Zi05NjExLTFmNzdiN2JmZjUzMwBGAAAAAACwF45l27QGT7yZoOLiIsYiBwAubdXLDtfPQajiV9PQw7YNAAAJL0iiAADhg45XRnLnSLES%2B3jgH4GRAAB9tV3eAAABEgAQAGSvDPcphdlOhqfNPRSHfSw%3D&amp;thumbnailType=2&amp;token=eyJhbGciOiJSUzI1NiIsImtpZCI6IjMwODE3OUNFNUY0QjUyRTc4QjJEQjg5NjZCQUY0RUNDMzcyN0FFRUUiLCJ0eXAiOiJKV1QiLCJ4NXQiOiJNSUY1emw5TFV1ZUxMYmlXYTY5T3pEY25ydTQifQ.eyJvcmlnaW4iOiJodHRwczovL291dGxvb2sub2ZmaWNlLmNvbSIsInVjIjoiZGRiODZlMGE2ZjE0NGI2NTgyYThlYzU0OTFiNTMyNjIiLCJzaWduaW5fc3RhdGUiOiJbXCJrbXNpXCJdIiwidmVyIjoiRXhjaGFuZ2UuQ2FsbGJhY2suVjEiLCJhcHBjdHhzZW5kZXIiOiJPd2FEb3dubG9hZEBjZjdmZjY1YS1jZWQ2LTQwMGMtOTg1Ni1mY2FjNThmZjM5ZTgiLCJpc3NyaW5nIjoiV1ciLCJhcHBjdHgiOiJ7XCJtc2V4Y2hwcm90XCI6XCJvd2FcIixcInB1aWRcIjpcIjExNTM5MDY2NjEyMDY1MTA3NTdcIixcInNjb3BlXCI6XCJPd2FEb3dubG9hZFwiLFwib2lkXCI6XCJiYTFkNDRjYy0zNmNjLTRjMzgtYjE3ZS02ZTBlMmFlM2U4ZDlcIixcInByaW1hcnlzaWRcIjpcIlMtMS01LTIxLTEwNDQ5NTcxNTUtMTI3OTYwMjIzMy0zMDM1NjUyNzI3LTE1MjYwNzU5XCJ9IiwibmJmIjoxNjM1ODk1MDM0LCJleHAiOjE2MzU4OTU2MzQsImlzcyI6IjAwMDAwMDAyLTAwMDAtMGZmMS1jZTAwLTAwMDAwMDAwMDAwMEBjZjdmZjY1YS1jZWQ2LTQwMGMtOTg1Ni1mY2FjNThmZjM5ZTgiLCJhdWQiOiIwMDAwMDAwMi0wMDAwLTBmZjEtY2UwMC0wMDAwMDAwMDAwMDAvYXR0YWNobWVudHMub2ZmaWNlLm5ldEBjZjdmZjY1YS1jZWQ2LTQwMGMtOTg1Ni1mY2FjNThmZjM5ZTgiLCJoYXBwIjoib3dhIn0.MLJeoqDuKcdh-C12BNNou8EjXI9ZGYdyL1k9zP_9PYxqEZPiWhJrsQDDOJXj8j_ev4bWbyhmMPr7uE5SYrmplDfebxKY2NILkXHVJ3aMzQagBZTMlVeWexvgCF0sSzJfkISuGeYecajGsptlwc6leEgNhAfHlLxOxTl7aU_0wnC_QsDVJo4555N43f_3LukGaSKDeZrp3zGiyLG4kwSjNPuCca0S-LLQv5IT8xAyde10cbBG325OBVMpEJbzAcZvpz-H7GKcOEGah1yDcr7U2qBDrnJRans4QJ9jDA7ZrcZJTzeeuyjvGkc4VP-i5KnkCJMIMZMFIS9URZauxK1TLw&amp;X-OWA-CANARY=PO-5AYeHHUK4Er8QoUoiOkBZOk5XntkYpyT5AIH-uFrcJxzob-NT9mK-iAWtUUs0VyHJHkPE3xo.&amp;owa=outlook.office.com&amp;scriptVer=20211025002.09&amp;animation=tru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4174" y="2894564"/>
            <a:ext cx="4733712" cy="381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attachments.office.net/owa/sarmeyn%40ccf.org/service.svc/s/GetAttachmentThumbnail?id=AAMkADkwYmExOWYyLTBlMmUtNDM4Zi05NjExLTFmNzdiN2JmZjUzMwBGAAAAAACwF45l27QGT7yZoOLiIsYiBwAubdXLDtfPQajiV9PQw7YNAAAJL0iiAADhg45XRnLnSLES%2B3jgH4GRAAB9tV3dAAABEgAQAISKlIF1B%2F9EoEAxN7fYY0s%3D&amp;thumbnailType=2&amp;token=eyJhbGciOiJSUzI1NiIsImtpZCI6IjMwODE3OUNFNUY0QjUyRTc4QjJEQjg5NjZCQUY0RUNDMzcyN0FFRUUiLCJ0eXAiOiJKV1QiLCJ4NXQiOiJNSUY1emw5TFV1ZUxMYmlXYTY5T3pEY25ydTQifQ.eyJvcmlnaW4iOiJodHRwczovL291dGxvb2sub2ZmaWNlLmNvbSIsInVjIjoiZGRiODZlMGE2ZjE0NGI2NTgyYThlYzU0OTFiNTMyNjIiLCJzaWduaW5fc3RhdGUiOiJbXCJrbXNpXCJdIiwidmVyIjoiRXhjaGFuZ2UuQ2FsbGJhY2suVjEiLCJhcHBjdHhzZW5kZXIiOiJPd2FEb3dubG9hZEBjZjdmZjY1YS1jZWQ2LTQwMGMtOTg1Ni1mY2FjNThmZjM5ZTgiLCJpc3NyaW5nIjoiV1ciLCJhcHBjdHgiOiJ7XCJtc2V4Y2hwcm90XCI6XCJvd2FcIixcInB1aWRcIjpcIjExNTM5MDY2NjEyMDY1MTA3NTdcIixcInNjb3BlXCI6XCJPd2FEb3dubG9hZFwiLFwib2lkXCI6XCJiYTFkNDRjYy0zNmNjLTRjMzgtYjE3ZS02ZTBlMmFlM2U4ZDlcIixcInByaW1hcnlzaWRcIjpcIlMtMS01LTIxLTEwNDQ5NTcxNTUtMTI3OTYwMjIzMy0zMDM1NjUyNzI3LTE1MjYwNzU5XCJ9IiwibmJmIjoxNjM1ODk1MzM0LCJleHAiOjE2MzU4OTU5MzQsImlzcyI6IjAwMDAwMDAyLTAwMDAtMGZmMS1jZTAwLTAwMDAwMDAwMDAwMEBjZjdmZjY1YS1jZWQ2LTQwMGMtOTg1Ni1mY2FjNThmZjM5ZTgiLCJhdWQiOiIwMDAwMDAwMi0wMDAwLTBmZjEtY2UwMC0wMDAwMDAwMDAwMDAvYXR0YWNobWVudHMub2ZmaWNlLm5ldEBjZjdmZjY1YS1jZWQ2LTQwMGMtOTg1Ni1mY2FjNThmZjM5ZTgiLCJoYXBwIjoib3dhIn0.kNAQo6urmiGUv88wqkj29v9c5CVclvg_mrecQKC4ooF5SwzBP7YiBbtMZnPwlVy0pa-cmyZKCo0BUpVPuYnsDTuRYx_VBEQqj_8DPUGhx67xPweZB53fMnWg2WXeTcx9ZWpSgQ-YzymCWDhT5kv6ZxmUf6YD3U3ef0W6M5WJm-MuEEJHf2TVscDEG44UTmjSZZAWRas_07dsezxCZr_yZ5pracYzXZ3o2wN-BrCGcoj8y3i2QgLnsOBt0JTZQtMH-RsvFgUeYS7nWBUxW6b-Hcjt2-SEvrV77jO3muice_6eOi4rHMasPUzQAM6EfjnynbW8aOQOn5xB2pPzqmq7ww&amp;X-OWA-CANARY=3O0zaQ9M6kKF_R0ivVVggSA255pXntkYL6HhTMMCHRvxs5U_L5_TXJWcsKtfaCGjGhApapCcJ_0.&amp;owa=outlook.office.com&amp;scriptVer=20211025002.09&amp;animation=tru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16" y="146881"/>
            <a:ext cx="3433693" cy="457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attachments.office.net/owa/sarmeyn%40ccf.org/service.svc/s/GetAttachmentThumbnail?id=AAMkADkwYmExOWYyLTBlMmUtNDM4Zi05NjExLTFmNzdiN2JmZjUzMwBGAAAAAACwF45l27QGT7yZoOLiIsYiBwAubdXLDtfPQajiV9PQw7YNAAAJL0iiAADhg45XRnLnSLES%2B3jgH4GRAAB9tV3cAAABEgAQADdT2gEHHWpLlgXzv0xYfQA%3D&amp;thumbnailType=2&amp;token=eyJhbGciOiJSUzI1NiIsImtpZCI6IjMwODE3OUNFNUY0QjUyRTc4QjJEQjg5NjZCQUY0RUNDMzcyN0FFRUUiLCJ0eXAiOiJKV1QiLCJ4NXQiOiJNSUY1emw5TFV1ZUxMYmlXYTY5T3pEY25ydTQifQ.eyJvcmlnaW4iOiJodHRwczovL291dGxvb2sub2ZmaWNlLmNvbSIsInVjIjoiZGRiODZlMGE2ZjE0NGI2NTgyYThlYzU0OTFiNTMyNjIiLCJzaWduaW5fc3RhdGUiOiJbXCJrbXNpXCJdIiwidmVyIjoiRXhjaGFuZ2UuQ2FsbGJhY2suVjEiLCJhcHBjdHhzZW5kZXIiOiJPd2FEb3dubG9hZEBjZjdmZjY1YS1jZWQ2LTQwMGMtOTg1Ni1mY2FjNThmZjM5ZTgiLCJpc3NyaW5nIjoiV1ciLCJhcHBjdHgiOiJ7XCJtc2V4Y2hwcm90XCI6XCJvd2FcIixcInB1aWRcIjpcIjExNTM5MDY2NjEyMDY1MTA3NTdcIixcInNjb3BlXCI6XCJPd2FEb3dubG9hZFwiLFwib2lkXCI6XCJiYTFkNDRjYy0zNmNjLTRjMzgtYjE3ZS02ZTBlMmFlM2U4ZDlcIixcInByaW1hcnlzaWRcIjpcIlMtMS01LTIxLTEwNDQ5NTcxNTUtMTI3OTYwMjIzMy0zMDM1NjUyNzI3LTE1MjYwNzU5XCJ9IiwibmJmIjoxNjM1ODk4NzY2LCJleHAiOjE2MzU4OTkzNjYsImlzcyI6IjAwMDAwMDAyLTAwMDAtMGZmMS1jZTAwLTAwMDAwMDAwMDAwMEBjZjdmZjY1YS1jZWQ2LTQwMGMtOTg1Ni1mY2FjNThmZjM5ZTgiLCJhdWQiOiIwMDAwMDAwMi0wMDAwLTBmZjEtY2UwMC0wMDAwMDAwMDAwMDAvYXR0YWNobWVudHMub2ZmaWNlLm5ldEBjZjdmZjY1YS1jZWQ2LTQwMGMtOTg1Ni1mY2FjNThmZjM5ZTgiLCJoYXBwIjoib3dhIn0.Bi1Jtz70KY9s0Vzdz9itl7QbXz8I8fBHSWNiRZYTlOf9BWnoD5NgG0L0j-zh8beZcIjb0d90M-UP48HQAaVk1OgRMYWa0tJKbuSJjc4tq-bQHDYOLUKtRKpaYWpV1HdloWDqmGLx8nSaAprfqnlKDhX3mQFDrhHa9jHOlLGIo1AKukROUCXOx3ff_Jb_qaexdIfytcfhwADTXax_0MNJMVxU7Ih4nY-3ACcnvd_W6-0z7lp-tQuNLW42NvlaDOB3hupG1-9H53ZABvX_ZAWzkkczll_uLzduH9v6JqZWpdDHoZpIIDIv9_0T2JJqTeYId3B14RN0tSQezv4ceHaRTg&amp;X-OWA-CANARY=zXBPKskvXke1xvZ1Tsow98AYfkRgntkY9lipzERPpqkCDZuTNS62-pbIrE8DXQzZZ8iOsIiNSTw.&amp;owa=outlook.office.com&amp;scriptVer=20211025002.09&amp;animation=tru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8437" y="215045"/>
            <a:ext cx="4623941" cy="346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attachments.office.net/owa/sarmeyn%40ccf.org/service.svc/s/GetAttachmentThumbnail?id=AAMkADkwYmExOWYyLTBlMmUtNDM4Zi05NjExLTFmNzdiN2JmZjUzMwBGAAAAAACwF45l27QGT7yZoOLiIsYiBwAubdXLDtfPQajiV9PQw7YNAAAJL0iiAADhg45XRnLnSLES%2B3jgH4GRAAB9tV3gAAABEgAQAIR9K6JEKTVKjpz1pUeGNCU%3D&amp;thumbnailType=2&amp;token=eyJhbGciOiJSUzI1NiIsImtpZCI6IjMwODE3OUNFNUY0QjUyRTc4QjJEQjg5NjZCQUY0RUNDMzcyN0FFRUUiLCJ0eXAiOiJKV1QiLCJ4NXQiOiJNSUY1emw5TFV1ZUxMYmlXYTY5T3pEY25ydTQifQ.eyJvcmlnaW4iOiJodHRwczovL291dGxvb2sub2ZmaWNlLmNvbSIsInVjIjoiZGRiODZlMGE2ZjE0NGI2NTgyYThlYzU0OTFiNTMyNjIiLCJzaWduaW5fc3RhdGUiOiJbXCJrbXNpXCJdIiwidmVyIjoiRXhjaGFuZ2UuQ2FsbGJhY2suVjEiLCJhcHBjdHhzZW5kZXIiOiJPd2FEb3dubG9hZEBjZjdmZjY1YS1jZWQ2LTQwMGMtOTg1Ni1mY2FjNThmZjM5ZTgiLCJpc3NyaW5nIjoiV1ciLCJhcHBjdHgiOiJ7XCJtc2V4Y2hwcm90XCI6XCJvd2FcIixcInB1aWRcIjpcIjExNTM5MDY2NjEyMDY1MTA3NTdcIixcInNjb3BlXCI6XCJPd2FEb3dubG9hZFwiLFwib2lkXCI6XCJiYTFkNDRjYy0zNmNjLTRjMzgtYjE3ZS02ZTBlMmFlM2U4ZDlcIixcInByaW1hcnlzaWRcIjpcIlMtMS01LTIxLTEwNDQ5NTcxNTUtMTI3OTYwMjIzMy0zMDM1NjUyNzI3LTE1MjYwNzU5XCJ9IiwibmJmIjoxNjM1ODk4NzY2LCJleHAiOjE2MzU4OTkzNjYsImlzcyI6IjAwMDAwMDAyLTAwMDAtMGZmMS1jZTAwLTAwMDAwMDAwMDAwMEBjZjdmZjY1YS1jZWQ2LTQwMGMtOTg1Ni1mY2FjNThmZjM5ZTgiLCJhdWQiOiIwMDAwMDAwMi0wMDAwLTBmZjEtY2UwMC0wMDAwMDAwMDAwMDAvYXR0YWNobWVudHMub2ZmaWNlLm5ldEBjZjdmZjY1YS1jZWQ2LTQwMGMtOTg1Ni1mY2FjNThmZjM5ZTgiLCJoYXBwIjoib3dhIn0.Bi1Jtz70KY9s0Vzdz9itl7QbXz8I8fBHSWNiRZYTlOf9BWnoD5NgG0L0j-zh8beZcIjb0d90M-UP48HQAaVk1OgRMYWa0tJKbuSJjc4tq-bQHDYOLUKtRKpaYWpV1HdloWDqmGLx8nSaAprfqnlKDhX3mQFDrhHa9jHOlLGIo1AKukROUCXOx3ff_Jb_qaexdIfytcfhwADTXax_0MNJMVxU7Ih4nY-3ACcnvd_W6-0z7lp-tQuNLW42NvlaDOB3hupG1-9H53ZABvX_ZAWzkkczll_uLzduH9v6JqZWpdDHoZpIIDIv9_0T2JJqTeYId3B14RN0tSQezv4ceHaRTg&amp;X-OWA-CANARY=i0dd7P5OY0iXTfDQap0HQrANYtJfntkYgqP44B_Y6xXfu8OAMgV-6UE0b7exJR1nB4UAgnwTlGA.&amp;owa=outlook.office.com&amp;scriptVer=20211025002.09&amp;animation=true">
            <a:extLst>
              <a:ext uri="{FF2B5EF4-FFF2-40B4-BE49-F238E27FC236}">
                <a16:creationId xmlns:a16="http://schemas.microsoft.com/office/drawing/2014/main" id="{CD47531D-E5DA-F242-B734-D06FEBB31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0188" y="4064746"/>
            <a:ext cx="3291914" cy="252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50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67840"/>
            <a:ext cx="4257253" cy="2422805"/>
          </a:xfrm>
        </p:spPr>
        <p:txBody>
          <a:bodyPr/>
          <a:lstStyle/>
          <a:p>
            <a:r>
              <a:rPr lang="en-US" sz="3600" dirty="0"/>
              <a:t>LOOKING FORWARD TO MEETING YOU AT THE</a:t>
            </a:r>
            <a:br>
              <a:rPr lang="en-US" sz="3600" b="1" dirty="0"/>
            </a:br>
            <a:r>
              <a:rPr lang="en-US" sz="3600" b="1" dirty="0"/>
              <a:t>CLEVELAND CLINIC!</a:t>
            </a:r>
          </a:p>
        </p:txBody>
      </p:sp>
      <p:sp>
        <p:nvSpPr>
          <p:cNvPr id="5" name="AutoShape 2" descr="ind a Doctor | Cleveland Clini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ind a Doctor | Cleveland Clini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2DF72-106D-0240-9593-6DA018B7EF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123" y="457200"/>
            <a:ext cx="6670431" cy="59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2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87727B-6731-7D86-AEE3-5FE554ADFC51}"/>
              </a:ext>
            </a:extLst>
          </p:cNvPr>
          <p:cNvSpPr txBox="1"/>
          <p:nvPr/>
        </p:nvSpPr>
        <p:spPr>
          <a:xfrm>
            <a:off x="3613023" y="2214390"/>
            <a:ext cx="476765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/>
          </a:p>
          <a:p>
            <a:r>
              <a:rPr lang="en-US" sz="2800" dirty="0"/>
              <a:t>Beth Battisti, Program Manager</a:t>
            </a:r>
          </a:p>
          <a:p>
            <a:pPr algn="ctr"/>
            <a:r>
              <a:rPr lang="en-US" sz="2800" dirty="0"/>
              <a:t>Email: battise@ccf.org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C24A82-76D8-0DE0-A120-C018C249C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531" y="972816"/>
            <a:ext cx="8814585" cy="988187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Program Contact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792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85" y="1203608"/>
            <a:ext cx="10299182" cy="4982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803" y="3830477"/>
            <a:ext cx="115849" cy="439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31356" y="5366291"/>
            <a:ext cx="1180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Franklin Gothic Medium Cond" panose="020B0606030402020204" pitchFamily="34" charset="0"/>
              </a:rPr>
              <a:t>Michael Steinmetz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8704" y="4309952"/>
            <a:ext cx="756287" cy="10649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38304" y="1859279"/>
            <a:ext cx="9976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2007-2016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10727" y="5531642"/>
            <a:ext cx="997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Chairman</a:t>
            </a:r>
          </a:p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   2016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91991" y="125582"/>
            <a:ext cx="8814585" cy="988187"/>
          </a:xfrm>
        </p:spPr>
        <p:txBody>
          <a:bodyPr/>
          <a:lstStyle/>
          <a:p>
            <a:r>
              <a:rPr lang="en-US" sz="3200" dirty="0"/>
              <a:t>LONG TRADITION OF DISTINGUISHED LEADERS</a:t>
            </a:r>
          </a:p>
        </p:txBody>
      </p:sp>
    </p:spTree>
    <p:extLst>
      <p:ext uri="{BB962C8B-B14F-4D97-AF65-F5344CB8AC3E}">
        <p14:creationId xmlns:p14="http://schemas.microsoft.com/office/powerpoint/2010/main" val="1189190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315602"/>
              </p:ext>
            </p:extLst>
          </p:nvPr>
        </p:nvGraphicFramePr>
        <p:xfrm>
          <a:off x="1353959" y="963718"/>
          <a:ext cx="9350755" cy="4003030"/>
        </p:xfrm>
        <a:graphic>
          <a:graphicData uri="http://schemas.openxmlformats.org/drawingml/2006/table">
            <a:tbl>
              <a:tblPr/>
              <a:tblGrid>
                <a:gridCol w="2475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9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7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6704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"/>
                        </a:rPr>
                        <a:t>TUMOR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Angelov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 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Barnett 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Grabowski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Mohammadi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  <a:sym typeface="Optima ExtraBlack"/>
                      </a:endParaRP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Vorster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Soni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 (skull base)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P. Recinos (skull base)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Kshettry (skull base)</a:t>
                      </a:r>
                    </a:p>
                  </a:txBody>
                  <a:tcPr marL="50800" marR="50800" marT="50795" marB="50795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VASCULAR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Bain (O, E)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Rasmussen (O,E)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Kshettry (O)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Krishnaney (O)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N. Moore (O,E)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Hussain (E)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Toth (E)</a:t>
                      </a:r>
                    </a:p>
                  </a:txBody>
                  <a:tcPr marL="50800" marR="50800" marT="50795" marB="507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SPINE/PN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Benzel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  <a:sym typeface="Optima ExtraBlack"/>
                      </a:endParaRP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Benzil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  <a:sym typeface="Optima ExtraBlack"/>
                      </a:endParaRP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Bingaman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Clifton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Habboub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  <a:sym typeface="Optima ExtraBlack"/>
                      </a:endParaRP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Jack (PN)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Kalfas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  <a:sym typeface="Optima ExtraBlack"/>
                      </a:endParaRP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Krishnaney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  <a:sym typeface="Optima ExtraBlack"/>
                      </a:endParaRP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Mroz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  <a:sym typeface="Optima ExtraBlack"/>
                      </a:endParaRP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Orr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Pelle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  <a:sym typeface="Optima ExtraBlack"/>
                      </a:endParaRP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Savage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Schlenk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Spiessberger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  <a:sym typeface="Optima ExtraBlack"/>
                      </a:endParaRP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Steinmetz</a:t>
                      </a:r>
                    </a:p>
                  </a:txBody>
                  <a:tcPr marL="50800" marR="50800" marT="50795" marB="507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FUNCTIONAL, EPILEPSY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Bingaman 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Machado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Nagel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Rammo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  <a:sym typeface="Optima ExtraBlack"/>
                      </a:endParaRP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Serletis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  <a:sym typeface="Optima ExtraBlack"/>
                      </a:endParaRPr>
                    </a:p>
                  </a:txBody>
                  <a:tcPr marL="50800" marR="50800" marT="50795" marB="507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roup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925297"/>
              </p:ext>
            </p:extLst>
          </p:nvPr>
        </p:nvGraphicFramePr>
        <p:xfrm>
          <a:off x="2987385" y="4966748"/>
          <a:ext cx="5857070" cy="1717831"/>
        </p:xfrm>
        <a:graphic>
          <a:graphicData uri="http://schemas.openxmlformats.org/drawingml/2006/table">
            <a:tbl>
              <a:tblPr/>
              <a:tblGrid>
                <a:gridCol w="2269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0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7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17831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PEDS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V. Recinos 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Bingaman 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Vorster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TRAUMA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Kelly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Reddy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Belding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T. Moore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  <a:sym typeface="Optima ExtraBlack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NICU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Gomes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Lynch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Dani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Abubakr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  <a:sym typeface="Optima ExtraBlack"/>
                      </a:endParaRP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Optima ExtraBlack"/>
                        </a:rPr>
                        <a:t>Newey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22045" y="469625"/>
            <a:ext cx="8814585" cy="988187"/>
          </a:xfrm>
        </p:spPr>
        <p:txBody>
          <a:bodyPr/>
          <a:lstStyle/>
          <a:p>
            <a:pPr algn="ctr"/>
            <a:r>
              <a:rPr lang="en-US" sz="2800"/>
              <a:t>NEUROSURGERY Faculty/MENTORS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03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4052" y="2049730"/>
            <a:ext cx="72517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CLEVELAND CLINIC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832D38-2D82-45C3-9D23-9CE6F64E919E}"/>
              </a:ext>
            </a:extLst>
          </p:cNvPr>
          <p:cNvSpPr/>
          <p:nvPr/>
        </p:nvSpPr>
        <p:spPr>
          <a:xfrm>
            <a:off x="3681797" y="1860607"/>
            <a:ext cx="4524785" cy="741628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3BB043-E08F-4DD9-ABCE-DCC26E78CA38}"/>
              </a:ext>
            </a:extLst>
          </p:cNvPr>
          <p:cNvSpPr/>
          <p:nvPr/>
        </p:nvSpPr>
        <p:spPr>
          <a:xfrm>
            <a:off x="398763" y="3931624"/>
            <a:ext cx="31955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Neurological Institute: </a:t>
            </a:r>
          </a:p>
          <a:p>
            <a:pPr algn="ctr"/>
            <a:r>
              <a:rPr lang="en-US" sz="2000" dirty="0"/>
              <a:t>Dr. Andre Machado (chair)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3DDFB9-5EAB-4807-8247-57D00C4F316B}"/>
              </a:ext>
            </a:extLst>
          </p:cNvPr>
          <p:cNvSpPr/>
          <p:nvPr/>
        </p:nvSpPr>
        <p:spPr>
          <a:xfrm>
            <a:off x="3732728" y="3846169"/>
            <a:ext cx="46325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Department of </a:t>
            </a:r>
          </a:p>
          <a:p>
            <a:pPr algn="ctr"/>
            <a:r>
              <a:rPr lang="en-US" sz="2000" dirty="0"/>
              <a:t>Neurological Surgery: </a:t>
            </a:r>
          </a:p>
          <a:p>
            <a:pPr algn="ctr"/>
            <a:r>
              <a:rPr lang="en-US" sz="2000" dirty="0"/>
              <a:t>Dr. Michael Steinmetz (chair)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304BA5-4410-4B02-AAA2-F5EF955FF29E}"/>
              </a:ext>
            </a:extLst>
          </p:cNvPr>
          <p:cNvSpPr/>
          <p:nvPr/>
        </p:nvSpPr>
        <p:spPr>
          <a:xfrm>
            <a:off x="65785" y="3786631"/>
            <a:ext cx="3942761" cy="1134738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EA5561-8831-45B6-8E24-C4D10A04D9CF}"/>
              </a:ext>
            </a:extLst>
          </p:cNvPr>
          <p:cNvSpPr/>
          <p:nvPr/>
        </p:nvSpPr>
        <p:spPr>
          <a:xfrm>
            <a:off x="4119264" y="3707000"/>
            <a:ext cx="3830164" cy="1335305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F4B3F4-BE8D-4C46-8833-0ED4D9774D32}"/>
              </a:ext>
            </a:extLst>
          </p:cNvPr>
          <p:cNvCxnSpPr>
            <a:cxnSpLocks/>
          </p:cNvCxnSpPr>
          <p:nvPr/>
        </p:nvCxnSpPr>
        <p:spPr>
          <a:xfrm flipH="1">
            <a:off x="3156706" y="2680319"/>
            <a:ext cx="599586" cy="10320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60DF6-2F3B-4CEC-B949-279232C604D1}"/>
              </a:ext>
            </a:extLst>
          </p:cNvPr>
          <p:cNvCxnSpPr>
            <a:cxnSpLocks/>
          </p:cNvCxnSpPr>
          <p:nvPr/>
        </p:nvCxnSpPr>
        <p:spPr>
          <a:xfrm flipH="1">
            <a:off x="5929573" y="2689755"/>
            <a:ext cx="14616" cy="9759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1622045" y="469625"/>
            <a:ext cx="8814585" cy="9881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>
                <a:solidFill>
                  <a:srgbClr val="001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HOSPITAL STRUCTURE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760DF6-2F3B-4CEC-B949-279232C604D1}"/>
              </a:ext>
            </a:extLst>
          </p:cNvPr>
          <p:cNvCxnSpPr>
            <a:cxnSpLocks/>
          </p:cNvCxnSpPr>
          <p:nvPr/>
        </p:nvCxnSpPr>
        <p:spPr>
          <a:xfrm>
            <a:off x="8065885" y="2680319"/>
            <a:ext cx="662396" cy="9759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8">
            <a:extLst>
              <a:ext uri="{FF2B5EF4-FFF2-40B4-BE49-F238E27FC236}">
                <a16:creationId xmlns:a16="http://schemas.microsoft.com/office/drawing/2014/main" id="{A1304BA5-4410-4B02-AAA2-F5EF955FF29E}"/>
              </a:ext>
            </a:extLst>
          </p:cNvPr>
          <p:cNvSpPr/>
          <p:nvPr/>
        </p:nvSpPr>
        <p:spPr>
          <a:xfrm>
            <a:off x="8115855" y="3788662"/>
            <a:ext cx="3942761" cy="1134738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3DDFB9-5EAB-4807-8247-57D00C4F316B}"/>
              </a:ext>
            </a:extLst>
          </p:cNvPr>
          <p:cNvSpPr/>
          <p:nvPr/>
        </p:nvSpPr>
        <p:spPr>
          <a:xfrm>
            <a:off x="8433820" y="3866820"/>
            <a:ext cx="34012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Orthopedic and Rheumatologic Institute: </a:t>
            </a:r>
          </a:p>
          <a:p>
            <a:pPr algn="ctr"/>
            <a:r>
              <a:rPr lang="en-US" sz="2000" dirty="0"/>
              <a:t>Dr. Thomas </a:t>
            </a:r>
            <a:r>
              <a:rPr lang="en-US" sz="2000" dirty="0" err="1"/>
              <a:t>Mroz</a:t>
            </a:r>
            <a:r>
              <a:rPr lang="en-US" sz="2000" dirty="0"/>
              <a:t> (chair)</a:t>
            </a:r>
          </a:p>
        </p:txBody>
      </p:sp>
    </p:spTree>
    <p:extLst>
      <p:ext uri="{BB962C8B-B14F-4D97-AF65-F5344CB8AC3E}">
        <p14:creationId xmlns:p14="http://schemas.microsoft.com/office/powerpoint/2010/main" val="201076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52425" y="1715715"/>
            <a:ext cx="5702188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PGY-1 INTERN</a:t>
            </a:r>
          </a:p>
          <a:p>
            <a:pPr marL="782638"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4 Months Neurosurgery at Main Campus </a:t>
            </a:r>
          </a:p>
          <a:p>
            <a:pPr marL="782638"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4 Months Trauma Neurosurgery (Metro)</a:t>
            </a:r>
          </a:p>
          <a:p>
            <a:pPr marL="782638"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3 Months NICU</a:t>
            </a:r>
          </a:p>
          <a:p>
            <a:pPr marL="782638"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1 Month Neuro-Anesthesia</a:t>
            </a:r>
          </a:p>
          <a:p>
            <a:pPr marL="496888" lvl="1">
              <a:lnSpc>
                <a:spcPct val="80000"/>
              </a:lnSpc>
            </a:pPr>
            <a:endParaRPr lang="en-US" b="1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PGY-2 JUNIOR</a:t>
            </a:r>
          </a:p>
          <a:p>
            <a:pPr marL="782638"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9 Months Neurosurgery at Main Campus</a:t>
            </a:r>
          </a:p>
          <a:p>
            <a:pPr marL="782638"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3 Months NIGHT FLOAT (1 month at a time)</a:t>
            </a:r>
          </a:p>
          <a:p>
            <a:pPr marL="496888" lvl="1">
              <a:lnSpc>
                <a:spcPct val="80000"/>
              </a:lnSpc>
            </a:pPr>
            <a:endParaRPr lang="en-US" b="1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PGY-3 JUNIOR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1 Month NIGHT FLOAT 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 7 Months Neurosurgery at Main Campus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 4 Months Trauma Neurosurgery Chief (Metro)</a:t>
            </a:r>
          </a:p>
          <a:p>
            <a:pPr lvl="1">
              <a:lnSpc>
                <a:spcPct val="80000"/>
              </a:lnSpc>
            </a:pPr>
            <a:endParaRPr lang="en-US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PGY-4  SENIOR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12 Months Neurosurgery at Main Campus</a:t>
            </a:r>
          </a:p>
          <a:p>
            <a:pPr lvl="1">
              <a:lnSpc>
                <a:spcPct val="80000"/>
              </a:lnSpc>
            </a:pPr>
            <a:endParaRPr lang="en-US" b="1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PGY-5 &amp; PGY-6 RESEARCH (</a:t>
            </a:r>
            <a:r>
              <a:rPr lang="en-US" b="1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PROTECTED</a:t>
            </a: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>
              <a:lnSpc>
                <a:spcPct val="80000"/>
              </a:lnSpc>
            </a:pPr>
            <a:endParaRPr lang="en-US" b="1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PGY-7  CHIEF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83894" y="572628"/>
            <a:ext cx="8814585" cy="9881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>
                <a:solidFill>
                  <a:srgbClr val="001E62"/>
                </a:solidFill>
                <a:latin typeface="Baskerville BT" panose="02020602070506020303" pitchFamily="18" charset="0"/>
                <a:ea typeface="Baskerville BT" panose="02020602070506020303" pitchFamily="18" charset="0"/>
                <a:cs typeface="Baskerville BT" panose="02020602070506020303" pitchFamily="18" charset="0"/>
              </a:defRPr>
            </a:lvl1pPr>
          </a:lstStyle>
          <a:p>
            <a:pPr algn="ctr"/>
            <a:r>
              <a:rPr lang="en-US" sz="3200" dirty="0"/>
              <a:t>Flow of residency (3 residents/</a:t>
            </a:r>
            <a:r>
              <a:rPr lang="en-US" sz="3200" dirty="0" err="1"/>
              <a:t>yr</a:t>
            </a:r>
            <a:r>
              <a:rPr lang="en-US" sz="3200" dirty="0"/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044AA6-711A-2141-BED3-6731B729C5D4}"/>
              </a:ext>
            </a:extLst>
          </p:cNvPr>
          <p:cNvSpPr/>
          <p:nvPr/>
        </p:nvSpPr>
        <p:spPr>
          <a:xfrm>
            <a:off x="352199" y="2055378"/>
            <a:ext cx="1824560" cy="28322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NSG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21007E-F2AC-494C-8499-98D4C7D6DA23}"/>
              </a:ext>
            </a:extLst>
          </p:cNvPr>
          <p:cNvSpPr/>
          <p:nvPr/>
        </p:nvSpPr>
        <p:spPr>
          <a:xfrm>
            <a:off x="2176759" y="2055378"/>
            <a:ext cx="1824560" cy="28322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Trauma NSG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8C6DE8-4685-A04C-93D6-DC4E53B33052}"/>
              </a:ext>
            </a:extLst>
          </p:cNvPr>
          <p:cNvSpPr/>
          <p:nvPr/>
        </p:nvSpPr>
        <p:spPr>
          <a:xfrm>
            <a:off x="4001319" y="2055377"/>
            <a:ext cx="1824560" cy="28322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NICU/</a:t>
            </a:r>
            <a:r>
              <a:rPr lang="en-US" dirty="0" err="1"/>
              <a:t>Anes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AB63C3-6EC8-934D-BBC8-4EA22F33C092}"/>
              </a:ext>
            </a:extLst>
          </p:cNvPr>
          <p:cNvSpPr/>
          <p:nvPr/>
        </p:nvSpPr>
        <p:spPr>
          <a:xfrm>
            <a:off x="346793" y="2638743"/>
            <a:ext cx="1361600" cy="28322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NSG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E11B0E-75E3-2248-A358-9E02DDE92AF1}"/>
              </a:ext>
            </a:extLst>
          </p:cNvPr>
          <p:cNvSpPr/>
          <p:nvPr/>
        </p:nvSpPr>
        <p:spPr>
          <a:xfrm>
            <a:off x="1656927" y="2638739"/>
            <a:ext cx="1398012" cy="28322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NSG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39F695-66B7-7F49-8258-0358E1CCA4E9}"/>
              </a:ext>
            </a:extLst>
          </p:cNvPr>
          <p:cNvSpPr/>
          <p:nvPr/>
        </p:nvSpPr>
        <p:spPr>
          <a:xfrm>
            <a:off x="3029853" y="2638738"/>
            <a:ext cx="1398012" cy="28322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NSG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9225C9-E1E3-E748-95E0-33B861C66E1D}"/>
              </a:ext>
            </a:extLst>
          </p:cNvPr>
          <p:cNvSpPr/>
          <p:nvPr/>
        </p:nvSpPr>
        <p:spPr>
          <a:xfrm>
            <a:off x="4427865" y="2638738"/>
            <a:ext cx="1398012" cy="28322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A5FE04-9BA5-DE43-B616-91DC3198169A}"/>
              </a:ext>
            </a:extLst>
          </p:cNvPr>
          <p:cNvSpPr/>
          <p:nvPr/>
        </p:nvSpPr>
        <p:spPr>
          <a:xfrm>
            <a:off x="337852" y="3222098"/>
            <a:ext cx="3168792" cy="28322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NSG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F5C9F0-6B87-DA46-9B95-1F7375699B2B}"/>
              </a:ext>
            </a:extLst>
          </p:cNvPr>
          <p:cNvSpPr/>
          <p:nvPr/>
        </p:nvSpPr>
        <p:spPr>
          <a:xfrm>
            <a:off x="3506644" y="3222097"/>
            <a:ext cx="1824560" cy="283221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Trauma Chief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BB5F77-4AF0-F942-A36F-08C66FED1C08}"/>
              </a:ext>
            </a:extLst>
          </p:cNvPr>
          <p:cNvSpPr/>
          <p:nvPr/>
        </p:nvSpPr>
        <p:spPr>
          <a:xfrm>
            <a:off x="5331204" y="3222097"/>
            <a:ext cx="489268" cy="28322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NF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707D15-0F5E-0445-94BC-BBE997996A89}"/>
              </a:ext>
            </a:extLst>
          </p:cNvPr>
          <p:cNvSpPr/>
          <p:nvPr/>
        </p:nvSpPr>
        <p:spPr>
          <a:xfrm>
            <a:off x="337852" y="3805452"/>
            <a:ext cx="5473679" cy="28322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NSG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8DF947-E72C-934D-92F6-D0A509F698DF}"/>
              </a:ext>
            </a:extLst>
          </p:cNvPr>
          <p:cNvSpPr/>
          <p:nvPr/>
        </p:nvSpPr>
        <p:spPr>
          <a:xfrm>
            <a:off x="346793" y="4366725"/>
            <a:ext cx="5473679" cy="28322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Elective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20FE39-2AD7-0048-A13F-A07CFB99DFB2}"/>
              </a:ext>
            </a:extLst>
          </p:cNvPr>
          <p:cNvSpPr/>
          <p:nvPr/>
        </p:nvSpPr>
        <p:spPr>
          <a:xfrm>
            <a:off x="337851" y="4950080"/>
            <a:ext cx="5473679" cy="28322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Elective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163604-ECE9-DF49-B521-2013898702EF}"/>
              </a:ext>
            </a:extLst>
          </p:cNvPr>
          <p:cNvSpPr/>
          <p:nvPr/>
        </p:nvSpPr>
        <p:spPr>
          <a:xfrm>
            <a:off x="346793" y="5511353"/>
            <a:ext cx="5473679" cy="283221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Chief</a:t>
            </a:r>
          </a:p>
        </p:txBody>
      </p:sp>
    </p:spTree>
    <p:extLst>
      <p:ext uri="{BB962C8B-B14F-4D97-AF65-F5344CB8AC3E}">
        <p14:creationId xmlns:p14="http://schemas.microsoft.com/office/powerpoint/2010/main" val="40484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55143" y="1717481"/>
            <a:ext cx="5605083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PGY-1 INTERN</a:t>
            </a:r>
          </a:p>
          <a:p>
            <a:pPr marL="782638"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4 Months Neurosurgery at Main Campus </a:t>
            </a:r>
          </a:p>
          <a:p>
            <a:pPr marL="782638"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4 Months Trauma Neurosurgery (Metro)</a:t>
            </a:r>
          </a:p>
          <a:p>
            <a:pPr marL="782638"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3 Months NICU</a:t>
            </a:r>
          </a:p>
          <a:p>
            <a:pPr marL="782638"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1 Month Neuro-Anesthesia</a:t>
            </a:r>
          </a:p>
          <a:p>
            <a:pPr marL="496888" lvl="1">
              <a:lnSpc>
                <a:spcPct val="80000"/>
              </a:lnSpc>
            </a:pPr>
            <a:endParaRPr lang="en-US" b="1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PGY-2 JUNIOR</a:t>
            </a:r>
          </a:p>
          <a:p>
            <a:pPr marL="782638"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9 Months Neurosurgery at Main Campus</a:t>
            </a:r>
          </a:p>
          <a:p>
            <a:pPr marL="782638"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3 Months NIGHT FLOAT (1 month at a time)</a:t>
            </a:r>
          </a:p>
          <a:p>
            <a:pPr marL="496888" lvl="1">
              <a:lnSpc>
                <a:spcPct val="80000"/>
              </a:lnSpc>
            </a:pPr>
            <a:endParaRPr lang="en-US" b="1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PGY-3 JUNIOR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1 Month NIGHT FLOAT 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 7 Months Neurosurgery at Main Campus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 4 Months Trauma Neurosurgery Chief (Metro)</a:t>
            </a:r>
          </a:p>
          <a:p>
            <a:pPr lvl="1">
              <a:lnSpc>
                <a:spcPct val="80000"/>
              </a:lnSpc>
            </a:pPr>
            <a:endParaRPr lang="en-US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PGY-4  SENIOR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12 Months Neurosurgery at Main Campus</a:t>
            </a:r>
          </a:p>
          <a:p>
            <a:pPr lvl="1">
              <a:lnSpc>
                <a:spcPct val="80000"/>
              </a:lnSpc>
            </a:pPr>
            <a:endParaRPr lang="en-US" b="1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PGY-5 &amp; PGY-6 RESEARCH (</a:t>
            </a:r>
            <a:r>
              <a:rPr lang="en-US" b="1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PROTECTED</a:t>
            </a: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>
              <a:lnSpc>
                <a:spcPct val="80000"/>
              </a:lnSpc>
            </a:pPr>
            <a:endParaRPr lang="en-US" b="1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PGY-7  CHIEF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0621" y="3081742"/>
            <a:ext cx="3425680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PA/NP 24/7 coverage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7 M-F daytime</a:t>
            </a:r>
          </a:p>
          <a:p>
            <a:pPr algn="ctr"/>
            <a:r>
              <a:rPr lang="en-US" dirty="0"/>
              <a:t>1-2 nighttime/weekends</a:t>
            </a:r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10621" y="1994435"/>
            <a:ext cx="342568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Separate night float resident rotation – 6 nights/week, 4 months total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83894" y="572628"/>
            <a:ext cx="8814585" cy="9881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>
                <a:solidFill>
                  <a:srgbClr val="001E62"/>
                </a:solidFill>
                <a:latin typeface="Baskerville BT" panose="02020602070506020303" pitchFamily="18" charset="0"/>
                <a:ea typeface="Baskerville BT" panose="02020602070506020303" pitchFamily="18" charset="0"/>
                <a:cs typeface="Baskerville BT" panose="02020602070506020303" pitchFamily="18" charset="0"/>
              </a:defRPr>
            </a:lvl1pPr>
          </a:lstStyle>
          <a:p>
            <a:pPr algn="ctr"/>
            <a:r>
              <a:rPr lang="en-US" sz="3200" dirty="0"/>
              <a:t>Flow of residency (3 residents/</a:t>
            </a:r>
            <a:r>
              <a:rPr lang="en-US" sz="3200" dirty="0" err="1"/>
              <a:t>yr</a:t>
            </a:r>
            <a:r>
              <a:rPr lang="en-US" sz="3200" dirty="0"/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10621" y="5000045"/>
            <a:ext cx="3425680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Cover Cleveland Clinic Main Campus &amp; </a:t>
            </a:r>
            <a:r>
              <a:rPr lang="en-US" dirty="0" err="1"/>
              <a:t>MetroHealth</a:t>
            </a:r>
            <a:r>
              <a:rPr lang="en-US" dirty="0"/>
              <a:t>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143681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895" y="2462354"/>
            <a:ext cx="3111205" cy="1362075"/>
          </a:xfrm>
        </p:spPr>
        <p:txBody>
          <a:bodyPr/>
          <a:lstStyle/>
          <a:p>
            <a:pPr algn="ctr"/>
            <a:r>
              <a:rPr lang="en-US" sz="3600" dirty="0"/>
              <a:t>OUR RESIDENTS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E3E05-6C1A-CC8F-365A-DFCA51617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037" y="200133"/>
            <a:ext cx="8357068" cy="64577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77255" y="6244928"/>
            <a:ext cx="83210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Megh Trivedi</a:t>
            </a:r>
          </a:p>
          <a:p>
            <a:pPr algn="ctr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PGY2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72" y="5074920"/>
            <a:ext cx="979627" cy="122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55567"/>
      </p:ext>
    </p:extLst>
  </p:cSld>
  <p:clrMapOvr>
    <a:masterClrMapping/>
  </p:clrMapOvr>
</p:sld>
</file>

<file path=ppt/theme/theme1.xml><?xml version="1.0" encoding="utf-8"?>
<a:theme xmlns:a="http://schemas.openxmlformats.org/drawingml/2006/main" name="CNS PowerPoint - Wide">
  <a:themeElements>
    <a:clrScheme name="CNS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343A"/>
      </a:accent1>
      <a:accent2>
        <a:srgbClr val="A1D6CA"/>
      </a:accent2>
      <a:accent3>
        <a:srgbClr val="1D428A"/>
      </a:accent3>
      <a:accent4>
        <a:srgbClr val="D3BC8D"/>
      </a:accent4>
      <a:accent5>
        <a:srgbClr val="001E62"/>
      </a:accent5>
      <a:accent6>
        <a:srgbClr val="75787B"/>
      </a:accent6>
      <a:hlink>
        <a:srgbClr val="0563C1"/>
      </a:hlink>
      <a:folHlink>
        <a:srgbClr val="954F72"/>
      </a:folHlink>
    </a:clrScheme>
    <a:fontScheme name="CNS Fonts">
      <a:majorFont>
        <a:latin typeface="Baskerville BT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NS PowerPoint - Wide">
  <a:themeElements>
    <a:clrScheme name="CNS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343A"/>
      </a:accent1>
      <a:accent2>
        <a:srgbClr val="A1D6CA"/>
      </a:accent2>
      <a:accent3>
        <a:srgbClr val="1D428A"/>
      </a:accent3>
      <a:accent4>
        <a:srgbClr val="D3BC8D"/>
      </a:accent4>
      <a:accent5>
        <a:srgbClr val="001E62"/>
      </a:accent5>
      <a:accent6>
        <a:srgbClr val="75787B"/>
      </a:accent6>
      <a:hlink>
        <a:srgbClr val="0563C1"/>
      </a:hlink>
      <a:folHlink>
        <a:srgbClr val="954F72"/>
      </a:folHlink>
    </a:clrScheme>
    <a:fontScheme name="CNS Fonts">
      <a:majorFont>
        <a:latin typeface="Baskerville BT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3178</TotalTime>
  <Words>1524</Words>
  <Application>Microsoft Office PowerPoint</Application>
  <PresentationFormat>Widescreen</PresentationFormat>
  <Paragraphs>338</Paragraphs>
  <Slides>32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Arial Narrow</vt:lpstr>
      <vt:lpstr>Avenir LT Std 35 Light</vt:lpstr>
      <vt:lpstr>Avenir LT Std 55 Roman</vt:lpstr>
      <vt:lpstr>Baskerville BT</vt:lpstr>
      <vt:lpstr>Calibri</vt:lpstr>
      <vt:lpstr>Franklin Gothic Medium Cond</vt:lpstr>
      <vt:lpstr>Wingdings</vt:lpstr>
      <vt:lpstr>CNS PowerPoint - Wide</vt:lpstr>
      <vt:lpstr>Custom Design</vt:lpstr>
      <vt:lpstr>3_Custom Design</vt:lpstr>
      <vt:lpstr>2_Custom Design</vt:lpstr>
      <vt:lpstr>1_CNS PowerPoint - Wide</vt:lpstr>
      <vt:lpstr>PowerPoint Presentation</vt:lpstr>
      <vt:lpstr>WHY CLEVELAND CLINIC?</vt:lpstr>
      <vt:lpstr>CCF AS AN INSTITUTION</vt:lpstr>
      <vt:lpstr>LONG TRADITION OF DISTINGUISHED LEADERS</vt:lpstr>
      <vt:lpstr>NEUROSURGERY Faculty/MENTORS</vt:lpstr>
      <vt:lpstr>PowerPoint Presentation</vt:lpstr>
      <vt:lpstr>PowerPoint Presentation</vt:lpstr>
      <vt:lpstr>PowerPoint Presentation</vt:lpstr>
      <vt:lpstr>OUR RESIDENTS</vt:lpstr>
      <vt:lpstr>SERVICE BREAKDOWN</vt:lpstr>
      <vt:lpstr>Residents daily schedule</vt:lpstr>
      <vt:lpstr>Residents daily schedule</vt:lpstr>
      <vt:lpstr>Residents daily schedule</vt:lpstr>
      <vt:lpstr>Being in the 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CLEVELAND?</vt:lpstr>
      <vt:lpstr>PowerPoint Presentation</vt:lpstr>
      <vt:lpstr>LIFE OUTSIDE OF WORK</vt:lpstr>
      <vt:lpstr>LIFE OUTSIDE OF WORK</vt:lpstr>
      <vt:lpstr>PowerPoint Presentation</vt:lpstr>
      <vt:lpstr>LOOKING FORWARD TO MEETING YOU AT THE CLEVELAND CLINIC!</vt:lpstr>
      <vt:lpstr> Program Contact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K. Slowey</dc:creator>
  <cp:lastModifiedBy>Battisti, Elizabeth</cp:lastModifiedBy>
  <cp:revision>146</cp:revision>
  <dcterms:created xsi:type="dcterms:W3CDTF">2017-06-15T21:01:06Z</dcterms:created>
  <dcterms:modified xsi:type="dcterms:W3CDTF">2023-07-07T12:57:40Z</dcterms:modified>
</cp:coreProperties>
</file>