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BCA"/>
          </a:solidFill>
        </a:fill>
      </a:tcStyle>
    </a:wholeTbl>
    <a:band2H>
      <a:tcTxStyle/>
      <a:tcStyle>
        <a:tcBdr/>
        <a:fill>
          <a:solidFill>
            <a:srgbClr val="F0F5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ACA"/>
          </a:solidFill>
        </a:fill>
      </a:tcStyle>
    </a:wholeTbl>
    <a:band2H>
      <a:tcTxStyle/>
      <a:tcStyle>
        <a:tcBdr/>
        <a:fill>
          <a:solidFill>
            <a:srgbClr val="FAF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4D4"/>
          </a:solidFill>
        </a:fill>
      </a:tcStyle>
    </a:wholeTbl>
    <a:band2H>
      <a:tcTxStyle/>
      <a:tcStyle>
        <a:tcBdr/>
        <a:fill>
          <a:solidFill>
            <a:srgbClr val="F0F2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0" y="4114800"/>
            <a:ext cx="8915400" cy="877826"/>
          </a:xfrm>
          <a:prstGeom prst="rect">
            <a:avLst/>
          </a:prstGeom>
        </p:spPr>
        <p:txBody>
          <a:bodyPr lIns="137160" tIns="137160" rIns="137160" bIns="137160"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4400" y="5002305"/>
            <a:ext cx="8001000" cy="1855697"/>
          </a:xfrm>
          <a:prstGeom prst="rect">
            <a:avLst/>
          </a:prstGeom>
        </p:spPr>
        <p:txBody>
          <a:bodyPr lIns="137160" tIns="137160" rIns="137160" bIns="137160"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133"/>
          <p:cNvSpPr>
            <a:spLocks noGrp="1"/>
          </p:cNvSpPr>
          <p:nvPr>
            <p:ph type="pic" sz="half" idx="21"/>
          </p:nvPr>
        </p:nvSpPr>
        <p:spPr>
          <a:xfrm>
            <a:off x="927100" y="1129551"/>
            <a:ext cx="6601970" cy="2980946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34"/>
          <p:cNvSpPr>
            <a:spLocks noGrp="1"/>
          </p:cNvSpPr>
          <p:nvPr>
            <p:ph type="pic" sz="quarter" idx="22"/>
          </p:nvPr>
        </p:nvSpPr>
        <p:spPr>
          <a:xfrm>
            <a:off x="7543800" y="1129551"/>
            <a:ext cx="1371600" cy="1481330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8" name="Shape 135"/>
          <p:cNvSpPr>
            <a:spLocks noGrp="1"/>
          </p:cNvSpPr>
          <p:nvPr>
            <p:ph type="pic" sz="quarter" idx="23"/>
          </p:nvPr>
        </p:nvSpPr>
        <p:spPr>
          <a:xfrm>
            <a:off x="7543800" y="2629168"/>
            <a:ext cx="1371600" cy="1481329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4824" y="6247131"/>
            <a:ext cx="216752" cy="218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5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xfrm>
            <a:off x="1114424" y="2595560"/>
            <a:ext cx="7610476" cy="3670770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  <a:defRPr sz="2000"/>
            </a:lvl1pPr>
            <a:lvl2pPr marL="723193" indent="-373944">
              <a:buClr>
                <a:schemeClr val="accent1"/>
              </a:buClr>
              <a:buSzPct val="100000"/>
              <a:buChar char="•"/>
              <a:defRPr sz="2000"/>
            </a:lvl2pPr>
            <a:lvl3pPr marL="1073854" indent="-388054">
              <a:buClr>
                <a:schemeClr val="accent1"/>
              </a:buClr>
              <a:buSzPct val="100000"/>
              <a:buChar char="•"/>
              <a:defRPr sz="2000"/>
            </a:lvl3pPr>
            <a:lvl4pPr marL="1408994" indent="-373944">
              <a:buClr>
                <a:schemeClr val="accent1"/>
              </a:buClr>
              <a:buSzPct val="100000"/>
              <a:buChar char="•"/>
              <a:defRPr sz="2000"/>
            </a:lvl4pPr>
            <a:lvl5pPr marL="1759654" indent="-388054">
              <a:buClr>
                <a:schemeClr val="accent1"/>
              </a:buClr>
              <a:buSzPct val="100000"/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7987551" y="1129554"/>
            <a:ext cx="914402" cy="5533279"/>
          </a:xfrm>
          <a:prstGeom prst="rect">
            <a:avLst/>
          </a:prstGeom>
        </p:spPr>
        <p:txBody>
          <a:bodyPr lIns="274320" tIns="274320" rIns="274320" bIns="274320"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xfrm>
            <a:off x="1117600" y="1734671"/>
            <a:ext cx="6426200" cy="4542305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  <a:defRPr sz="2000"/>
            </a:lvl1pPr>
            <a:lvl2pPr marL="723193" indent="-373944">
              <a:buClr>
                <a:schemeClr val="accent1"/>
              </a:buClr>
              <a:buSzPct val="100000"/>
              <a:buChar char="•"/>
              <a:defRPr sz="2000"/>
            </a:lvl2pPr>
            <a:lvl3pPr marL="1073854" indent="-388054">
              <a:buClr>
                <a:schemeClr val="accent1"/>
              </a:buClr>
              <a:buSzPct val="100000"/>
              <a:buChar char="•"/>
              <a:defRPr sz="2000"/>
            </a:lvl3pPr>
            <a:lvl4pPr marL="1408994" indent="-373944">
              <a:buClr>
                <a:schemeClr val="accent1"/>
              </a:buClr>
              <a:buSzPct val="100000"/>
              <a:buChar char="•"/>
              <a:defRPr sz="2000"/>
            </a:lvl4pPr>
            <a:lvl5pPr marL="1759654" indent="-388054">
              <a:buClr>
                <a:schemeClr val="accent1"/>
              </a:buClr>
              <a:buSzPct val="100000"/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36191"/>
            <a:ext cx="3657600" cy="4590290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  <a:defRPr sz="2800"/>
            </a:lvl1pPr>
            <a:lvl2pPr marL="785517" indent="-436267">
              <a:buClr>
                <a:schemeClr val="accent1"/>
              </a:buClr>
              <a:buSzPct val="100000"/>
              <a:buChar char="•"/>
              <a:defRPr sz="2800"/>
            </a:lvl2pPr>
            <a:lvl3pPr marL="1229076" indent="-543276">
              <a:buClr>
                <a:schemeClr val="accent1"/>
              </a:buClr>
              <a:buSzPct val="100000"/>
              <a:buChar char="•"/>
              <a:defRPr sz="2800"/>
            </a:lvl3pPr>
            <a:lvl4pPr marL="1616740" indent="-581690">
              <a:buClr>
                <a:schemeClr val="accent1"/>
              </a:buClr>
              <a:buSzPct val="100000"/>
              <a:buChar char="•"/>
              <a:defRPr sz="2800"/>
            </a:lvl4pPr>
            <a:lvl5pPr marL="1975241" indent="-603641">
              <a:buClr>
                <a:schemeClr val="accent1"/>
              </a:buClr>
              <a:buSzPct val="100000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5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1114424" y="2595560"/>
            <a:ext cx="7610476" cy="3670770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  <a:defRPr sz="2000"/>
            </a:lvl1pPr>
            <a:lvl2pPr marL="723193" indent="-373944">
              <a:buClr>
                <a:schemeClr val="accent1"/>
              </a:buClr>
              <a:buSzPct val="100000"/>
              <a:buChar char="•"/>
              <a:defRPr sz="2000"/>
            </a:lvl2pPr>
            <a:lvl3pPr marL="1073854" indent="-388054">
              <a:buClr>
                <a:schemeClr val="accent1"/>
              </a:buClr>
              <a:buSzPct val="100000"/>
              <a:buChar char="•"/>
              <a:defRPr sz="2000"/>
            </a:lvl3pPr>
            <a:lvl4pPr marL="1408994" indent="-373944">
              <a:buClr>
                <a:schemeClr val="accent1"/>
              </a:buClr>
              <a:buSzPct val="100000"/>
              <a:buChar char="•"/>
              <a:defRPr sz="2000"/>
            </a:lvl4pPr>
            <a:lvl5pPr marL="1759654" indent="-388054">
              <a:buClr>
                <a:schemeClr val="accent1"/>
              </a:buClr>
              <a:buSzPct val="100000"/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0" y="3200399"/>
            <a:ext cx="8915400" cy="228600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5484607"/>
            <a:ext cx="8001000" cy="777242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00"/>
              </a:spcBef>
            </a:lvl1pPr>
            <a:lvl2pPr>
              <a:spcBef>
                <a:spcPts val="300"/>
              </a:spcBef>
            </a:lvl2pPr>
            <a:lvl3pPr>
              <a:spcBef>
                <a:spcPts val="300"/>
              </a:spcBef>
            </a:lvl3pPr>
            <a:lvl4pPr>
              <a:spcBef>
                <a:spcPts val="300"/>
              </a:spcBef>
            </a:lvl4pPr>
            <a:lvl5pPr>
              <a:spcBef>
                <a:spcPts val="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5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7600" y="2595563"/>
            <a:ext cx="3566160" cy="3681413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</a:lvl1pPr>
            <a:lvl2pPr marL="685800" indent="-336550">
              <a:buClr>
                <a:schemeClr val="accent1"/>
              </a:buClr>
              <a:buSzPct val="100000"/>
              <a:buChar char="•"/>
            </a:lvl2pPr>
            <a:lvl3pPr marL="1035050" indent="-349250">
              <a:buClr>
                <a:schemeClr val="accent1"/>
              </a:buClr>
              <a:buSzPct val="100000"/>
              <a:buChar char="•"/>
            </a:lvl3pPr>
            <a:lvl4pPr marL="1371600" indent="-336550">
              <a:buClr>
                <a:schemeClr val="accent1"/>
              </a:buClr>
              <a:buSzPct val="100000"/>
              <a:buChar char="•"/>
            </a:lvl4pPr>
            <a:lvl5pPr marL="1720850" indent="-349250">
              <a:buClr>
                <a:schemeClr val="accent1"/>
              </a:buClr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5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0587" y="2017713"/>
            <a:ext cx="3566162" cy="877889"/>
          </a:xfrm>
          <a:prstGeom prst="rect">
            <a:avLst/>
          </a:prstGeom>
          <a:noFill/>
        </p:spPr>
        <p:txBody>
          <a:bodyPr lIns="45718" tIns="45718" rIns="45718" bIns="45718" anchor="b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61"/>
          <p:cNvSpPr>
            <a:spLocks noGrp="1"/>
          </p:cNvSpPr>
          <p:nvPr>
            <p:ph type="body" sz="quarter" idx="21"/>
          </p:nvPr>
        </p:nvSpPr>
        <p:spPr>
          <a:xfrm>
            <a:off x="5147533" y="2017713"/>
            <a:ext cx="3566160" cy="877889"/>
          </a:xfrm>
          <a:prstGeom prst="rect">
            <a:avLst/>
          </a:prstGeom>
          <a:noFill/>
        </p:spPr>
        <p:txBody>
          <a:bodyPr lIns="45718" tIns="45718" rIns="45718" bIns="45718" anchor="b"/>
          <a:lstStyle/>
          <a:p>
            <a:pPr marL="342900" indent="-342900">
              <a:buClr>
                <a:schemeClr val="accent1"/>
              </a:buClr>
              <a:buSzPct val="100000"/>
              <a:buChar char="•"/>
              <a:defRPr sz="2000"/>
            </a:pPr>
            <a:endParaRPr/>
          </a:p>
        </p:txBody>
      </p:sp>
      <p:sp>
        <p:nvSpPr>
          <p:cNvPr id="52" name="Shape 62"/>
          <p:cNvSpPr/>
          <p:nvPr/>
        </p:nvSpPr>
        <p:spPr>
          <a:xfrm>
            <a:off x="1212026" y="2904565"/>
            <a:ext cx="3383283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" name="Shape 63"/>
          <p:cNvSpPr/>
          <p:nvPr/>
        </p:nvSpPr>
        <p:spPr>
          <a:xfrm>
            <a:off x="5238973" y="2904565"/>
            <a:ext cx="3383282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4" name="Shape 64"/>
          <p:cNvSpPr/>
          <p:nvPr/>
        </p:nvSpPr>
        <p:spPr>
          <a:xfrm>
            <a:off x="1212026" y="2904565"/>
            <a:ext cx="3383283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Shape 65"/>
          <p:cNvSpPr/>
          <p:nvPr/>
        </p:nvSpPr>
        <p:spPr>
          <a:xfrm>
            <a:off x="5238973" y="2904565"/>
            <a:ext cx="3383282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Shape 66"/>
          <p:cNvSpPr/>
          <p:nvPr/>
        </p:nvSpPr>
        <p:spPr>
          <a:xfrm>
            <a:off x="1212026" y="2904565"/>
            <a:ext cx="3383283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7" name="Shape 67"/>
          <p:cNvSpPr/>
          <p:nvPr/>
        </p:nvSpPr>
        <p:spPr>
          <a:xfrm>
            <a:off x="5238973" y="2904565"/>
            <a:ext cx="3383282" cy="1588"/>
          </a:xfrm>
          <a:prstGeom prst="line">
            <a:avLst/>
          </a:prstGeom>
          <a:ln w="38100">
            <a:solidFill>
              <a:srgbClr val="D6D9C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0" y="1123856"/>
            <a:ext cx="8913815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0" y="1124711"/>
            <a:ext cx="8915400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47533" y="2590800"/>
            <a:ext cx="3566162" cy="3686175"/>
          </a:xfrm>
          <a:prstGeom prst="rect">
            <a:avLst/>
          </a:prstGeom>
          <a:noFill/>
        </p:spPr>
        <p:txBody>
          <a:bodyPr lIns="45718" tIns="45718" rIns="45718" bIns="45718"/>
          <a:lstStyle>
            <a:lvl1pPr marL="342900" indent="-342900">
              <a:buClr>
                <a:schemeClr val="accent1"/>
              </a:buClr>
              <a:buSzPct val="100000"/>
              <a:buChar char="•"/>
            </a:lvl1pPr>
            <a:lvl2pPr marL="685800" indent="-336550">
              <a:buClr>
                <a:schemeClr val="accent1"/>
              </a:buClr>
              <a:buSzPct val="100000"/>
              <a:buChar char="•"/>
            </a:lvl2pPr>
            <a:lvl3pPr marL="1035050" indent="-349250">
              <a:buClr>
                <a:schemeClr val="accent1"/>
              </a:buClr>
              <a:buSzPct val="100000"/>
              <a:buChar char="•"/>
            </a:lvl3pPr>
            <a:lvl4pPr marL="1371600" indent="-336550">
              <a:buClr>
                <a:schemeClr val="accent1"/>
              </a:buClr>
              <a:buSzPct val="100000"/>
              <a:buChar char="•"/>
            </a:lvl4pPr>
            <a:lvl5pPr marL="1720850" indent="-349250">
              <a:buClr>
                <a:schemeClr val="accent1"/>
              </a:buClr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92"/>
          <p:cNvSpPr>
            <a:spLocks noGrp="1"/>
          </p:cNvSpPr>
          <p:nvPr>
            <p:ph type="body" sz="half" idx="21"/>
          </p:nvPr>
        </p:nvSpPr>
        <p:spPr>
          <a:xfrm>
            <a:off x="900951" y="2039111"/>
            <a:ext cx="3566162" cy="4224529"/>
          </a:xfrm>
          <a:prstGeom prst="rect">
            <a:avLst/>
          </a:prstGeom>
        </p:spPr>
        <p:txBody>
          <a:bodyPr lIns="274320" tIns="274320" rIns="274320" bIns="274320"/>
          <a:lstStyle/>
          <a:p>
            <a:pPr marL="342900" indent="-342900">
              <a:buClr>
                <a:schemeClr val="accent1"/>
              </a:buClr>
              <a:buSzPct val="100000"/>
              <a:buChar char="•"/>
              <a:defRPr sz="2000"/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0" y="1124711"/>
            <a:ext cx="8915400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Shape 101"/>
          <p:cNvSpPr>
            <a:spLocks noGrp="1"/>
          </p:cNvSpPr>
          <p:nvPr>
            <p:ph type="pic" sz="half" idx="21"/>
          </p:nvPr>
        </p:nvSpPr>
        <p:spPr>
          <a:xfrm>
            <a:off x="5487987" y="2048255"/>
            <a:ext cx="3427413" cy="4206243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4400" y="2039111"/>
            <a:ext cx="4572000" cy="4224531"/>
          </a:xfrm>
          <a:prstGeom prst="rect">
            <a:avLst/>
          </a:prstGeom>
        </p:spPr>
        <p:txBody>
          <a:bodyPr lIns="274320" tIns="274320" rIns="274320" bIns="27432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0" y="4114800"/>
            <a:ext cx="8915400" cy="877826"/>
          </a:xfrm>
          <a:prstGeom prst="rect">
            <a:avLst/>
          </a:prstGeom>
        </p:spPr>
        <p:txBody>
          <a:bodyPr lIns="137160" tIns="137160" rIns="137160" bIns="137160"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4400" y="5002305"/>
            <a:ext cx="8001000" cy="1855697"/>
          </a:xfrm>
          <a:prstGeom prst="rect">
            <a:avLst/>
          </a:prstGeom>
        </p:spPr>
        <p:txBody>
          <a:bodyPr lIns="137160" tIns="137160" rIns="137160" bIns="137160"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122"/>
          <p:cNvSpPr>
            <a:spLocks noGrp="1"/>
          </p:cNvSpPr>
          <p:nvPr>
            <p:ph type="pic" sz="quarter" idx="21"/>
          </p:nvPr>
        </p:nvSpPr>
        <p:spPr>
          <a:xfrm>
            <a:off x="927100" y="1129551"/>
            <a:ext cx="3986785" cy="2980946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Shape 123"/>
          <p:cNvSpPr>
            <a:spLocks noGrp="1"/>
          </p:cNvSpPr>
          <p:nvPr>
            <p:ph type="pic" sz="quarter" idx="22"/>
          </p:nvPr>
        </p:nvSpPr>
        <p:spPr>
          <a:xfrm>
            <a:off x="4928615" y="1129551"/>
            <a:ext cx="3986785" cy="2980946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4824" y="6247131"/>
            <a:ext cx="216752" cy="218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914399" y="-2"/>
            <a:ext cx="7999415" cy="182884"/>
          </a:xfrm>
          <a:prstGeom prst="rect">
            <a:avLst/>
          </a:prstGeom>
          <a:solidFill>
            <a:srgbClr val="D6D9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914399" y="6675118"/>
            <a:ext cx="7999415" cy="182882"/>
          </a:xfrm>
          <a:prstGeom prst="rect">
            <a:avLst/>
          </a:prstGeom>
          <a:solidFill>
            <a:srgbClr val="E4E6D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0" y="2157319"/>
            <a:ext cx="8915400" cy="877826"/>
          </a:xfrm>
          <a:prstGeom prst="rect">
            <a:avLst/>
          </a:prstGeom>
          <a:solidFill>
            <a:srgbClr val="33333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3034551"/>
            <a:ext cx="8001000" cy="3823449"/>
          </a:xfrm>
          <a:prstGeom prst="rect">
            <a:avLst/>
          </a:prstGeom>
          <a:solidFill>
            <a:srgbClr val="E4E6D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10118" y="6642418"/>
            <a:ext cx="216753" cy="2184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 defTabSz="457200">
              <a:defRPr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055812" marR="0" indent="-344487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398712" marR="0" indent="-344487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2743199" marR="0" indent="-344487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087687" marR="0" indent="-344487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>
            <a:spLocks noGrp="1"/>
          </p:cNvSpPr>
          <p:nvPr>
            <p:ph type="ctrTitle"/>
          </p:nvPr>
        </p:nvSpPr>
        <p:spPr>
          <a:xfrm>
            <a:off x="381000" y="3429000"/>
            <a:ext cx="8458200" cy="2289175"/>
          </a:xfrm>
          <a:prstGeom prst="rect">
            <a:avLst/>
          </a:prstGeom>
        </p:spPr>
        <p:txBody>
          <a:bodyPr/>
          <a:lstStyle/>
          <a:p>
            <a:r>
              <a:t>Welcome to University of Vermont</a:t>
            </a:r>
            <a:br/>
            <a:r>
              <a:t>Neurosurgery </a:t>
            </a:r>
          </a:p>
        </p:txBody>
      </p:sp>
      <p:sp>
        <p:nvSpPr>
          <p:cNvPr id="146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725885" y="5737860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5" y="152400"/>
            <a:ext cx="8474365" cy="3657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3"/>
          <p:cNvSpPr txBox="1">
            <a:spLocks noGrp="1"/>
          </p:cNvSpPr>
          <p:nvPr>
            <p:ph type="title"/>
          </p:nvPr>
        </p:nvSpPr>
        <p:spPr>
          <a:xfrm>
            <a:off x="152400" y="1143000"/>
            <a:ext cx="8915400" cy="9144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Scott Lollis, MD</a:t>
            </a:r>
            <a:br/>
            <a:r>
              <a:rPr sz="1800"/>
              <a:t>Associate Professor, Neurosurgery</a:t>
            </a:r>
          </a:p>
        </p:txBody>
      </p:sp>
      <p:sp>
        <p:nvSpPr>
          <p:cNvPr id="201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2209800"/>
            <a:ext cx="5410200" cy="4224531"/>
          </a:xfrm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t>Undergraduate: 	</a:t>
            </a:r>
            <a:r>
              <a:rPr b="0"/>
              <a:t>Dartmouth College 1998</a:t>
            </a:r>
          </a:p>
          <a:p>
            <a:pPr>
              <a:defRPr sz="1600" b="1"/>
            </a:pPr>
            <a:r>
              <a:t>Medical School</a:t>
            </a:r>
            <a:r>
              <a:rPr b="0"/>
              <a:t>: 	Columbia University 2003</a:t>
            </a:r>
          </a:p>
          <a:p>
            <a:pPr>
              <a:defRPr sz="1600" b="1"/>
            </a:pPr>
            <a:r>
              <a:t>Residency:  	</a:t>
            </a:r>
            <a:r>
              <a:rPr b="0"/>
              <a:t>Dartmouth-Hitchcock 			Medical Center, Lebanon, NH, 		2003-2010</a:t>
            </a:r>
          </a:p>
          <a:p>
            <a:pPr>
              <a:defRPr sz="1600" b="1"/>
            </a:pPr>
            <a:r>
              <a:t>Fellowship:  	</a:t>
            </a:r>
            <a:r>
              <a:rPr b="0"/>
              <a:t>Cleveland Clinic, Complex 			Spinal Surgery, 2010-2011</a:t>
            </a:r>
          </a:p>
        </p:txBody>
      </p:sp>
      <p:pic>
        <p:nvPicPr>
          <p:cNvPr id="202" name="Picture 4" descr="Picture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903" b="903"/>
          <a:stretch>
            <a:fillRect/>
          </a:stretch>
        </p:blipFill>
        <p:spPr>
          <a:xfrm>
            <a:off x="6172200" y="2133599"/>
            <a:ext cx="2362200" cy="28989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3"/>
          <p:cNvSpPr txBox="1">
            <a:spLocks noGrp="1"/>
          </p:cNvSpPr>
          <p:nvPr>
            <p:ph type="title"/>
          </p:nvPr>
        </p:nvSpPr>
        <p:spPr>
          <a:xfrm>
            <a:off x="246888" y="685800"/>
            <a:ext cx="8915401" cy="11430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Brandon Liebelt, MD</a:t>
            </a:r>
            <a:br/>
            <a:r>
              <a:rPr sz="1800"/>
              <a:t>Program Director, Neurosurgery Residency</a:t>
            </a:r>
            <a:br>
              <a:rPr sz="1800"/>
            </a:br>
            <a:r>
              <a:rPr sz="1800"/>
              <a:t>Assistant Professor, Neurosurgery</a:t>
            </a:r>
          </a:p>
        </p:txBody>
      </p:sp>
      <p:sp>
        <p:nvSpPr>
          <p:cNvPr id="205" name="Text Placeholder 4"/>
          <p:cNvSpPr txBox="1">
            <a:spLocks noGrp="1"/>
          </p:cNvSpPr>
          <p:nvPr>
            <p:ph type="body" idx="1"/>
          </p:nvPr>
        </p:nvSpPr>
        <p:spPr>
          <a:xfrm>
            <a:off x="158495" y="2209800"/>
            <a:ext cx="6623306" cy="4224531"/>
          </a:xfrm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t>Undergraduate: 	</a:t>
            </a:r>
            <a:r>
              <a:rPr b="0"/>
              <a:t>Texas A&amp;M University 2006</a:t>
            </a:r>
          </a:p>
          <a:p>
            <a:pPr>
              <a:defRPr sz="1600" b="1"/>
            </a:pPr>
            <a:r>
              <a:t>Medical School</a:t>
            </a:r>
            <a:r>
              <a:rPr b="0"/>
              <a:t>: 	University of Texas Health Science Center – 		San Antonio 2010</a:t>
            </a:r>
          </a:p>
          <a:p>
            <a:pPr>
              <a:defRPr sz="1600" b="1"/>
            </a:pPr>
            <a:r>
              <a:t>Residency:  	</a:t>
            </a:r>
            <a:r>
              <a:rPr b="0"/>
              <a:t>Houston Methodist Neurologic Institute 	    	2010-2017</a:t>
            </a:r>
          </a:p>
          <a:p>
            <a:pPr>
              <a:defRPr sz="1600" b="1"/>
            </a:pPr>
            <a:r>
              <a:t>Fellowship:  	</a:t>
            </a:r>
            <a:r>
              <a:rPr b="0"/>
              <a:t>Barrow Neurologic Institute        	     		Skull Base and Cerebrovascular Surgery 		2017-2018</a:t>
            </a:r>
          </a:p>
          <a:p>
            <a:pPr>
              <a:defRPr sz="1600" b="1"/>
            </a:pPr>
            <a:r>
              <a:t>	</a:t>
            </a:r>
          </a:p>
        </p:txBody>
      </p:sp>
      <p:pic>
        <p:nvPicPr>
          <p:cNvPr id="206" name="Picture Placeholder 8" descr="Picture Placeholder 8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264" r="9263"/>
          <a:stretch>
            <a:fillRect/>
          </a:stretch>
        </p:blipFill>
        <p:spPr>
          <a:xfrm>
            <a:off x="6774711" y="588031"/>
            <a:ext cx="2367162" cy="2905066"/>
          </a:xfrm>
          <a:prstGeom prst="rect">
            <a:avLst/>
          </a:prstGeom>
        </p:spPr>
      </p:pic>
      <p:pic>
        <p:nvPicPr>
          <p:cNvPr id="20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191" y="3683596"/>
            <a:ext cx="2364682" cy="3102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Katrina Ducis, MD</a:t>
            </a:r>
            <a:br/>
            <a:r>
              <a:rPr sz="1800"/>
              <a:t>Assistant Professor, Neurosurgery</a:t>
            </a:r>
          </a:p>
        </p:txBody>
      </p:sp>
      <p:sp>
        <p:nvSpPr>
          <p:cNvPr id="210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Medical School</a:t>
            </a:r>
            <a:r>
              <a:rPr b="0"/>
              <a:t>: University of Toledo 2011</a:t>
            </a:r>
          </a:p>
          <a:p>
            <a:pPr>
              <a:defRPr b="1"/>
            </a:pPr>
            <a:r>
              <a:t>Residency: </a:t>
            </a:r>
            <a:r>
              <a:rPr b="0"/>
              <a:t>University of Vermont	    2018</a:t>
            </a:r>
          </a:p>
          <a:p>
            <a:pPr>
              <a:defRPr b="1"/>
            </a:pPr>
            <a:r>
              <a:t>Fellowship: </a:t>
            </a:r>
            <a:r>
              <a:rPr b="0"/>
              <a:t>Indiana University, Pediatric Neurosurgery 2019</a:t>
            </a:r>
          </a:p>
        </p:txBody>
      </p:sp>
      <p:pic>
        <p:nvPicPr>
          <p:cNvPr id="2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064628"/>
            <a:ext cx="2312256" cy="285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163"/>
          <p:cNvSpPr txBox="1">
            <a:spLocks noGrp="1"/>
          </p:cNvSpPr>
          <p:nvPr>
            <p:ph type="title"/>
          </p:nvPr>
        </p:nvSpPr>
        <p:spPr>
          <a:xfrm>
            <a:off x="90055" y="3739345"/>
            <a:ext cx="8915401" cy="832655"/>
          </a:xfrm>
          <a:prstGeom prst="rect">
            <a:avLst/>
          </a:prstGeom>
        </p:spPr>
        <p:txBody>
          <a:bodyPr/>
          <a:lstStyle/>
          <a:p>
            <a:r>
              <a:t>UVM Neurosurgery</a:t>
            </a:r>
          </a:p>
        </p:txBody>
      </p:sp>
      <p:sp>
        <p:nvSpPr>
          <p:cNvPr id="214" name="Shape 164"/>
          <p:cNvSpPr txBox="1">
            <a:spLocks noGrp="1"/>
          </p:cNvSpPr>
          <p:nvPr>
            <p:ph type="body" sz="half" idx="1"/>
          </p:nvPr>
        </p:nvSpPr>
        <p:spPr>
          <a:xfrm>
            <a:off x="983120" y="4821685"/>
            <a:ext cx="8001001" cy="1855697"/>
          </a:xfrm>
          <a:prstGeom prst="rect">
            <a:avLst/>
          </a:prstGeom>
        </p:spPr>
        <p:txBody>
          <a:bodyPr/>
          <a:lstStyle/>
          <a:p>
            <a:r>
              <a:t>Residents</a:t>
            </a:r>
          </a:p>
        </p:txBody>
      </p:sp>
      <p:pic>
        <p:nvPicPr>
          <p:cNvPr id="215" name="Picture 3" descr="Picture 3"/>
          <p:cNvPicPr>
            <a:picLocks noChangeAspect="1"/>
          </p:cNvPicPr>
          <p:nvPr/>
        </p:nvPicPr>
        <p:blipFill>
          <a:blip r:embed="rId2"/>
          <a:srcRect l="21277" r="23404"/>
          <a:stretch>
            <a:fillRect/>
          </a:stretch>
        </p:blipFill>
        <p:spPr>
          <a:xfrm rot="5400000">
            <a:off x="2553029" y="4409683"/>
            <a:ext cx="2056612" cy="253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5657"/>
            <a:ext cx="4543360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13" descr="Picture 13"/>
          <p:cNvPicPr>
            <a:picLocks noChangeAspect="1"/>
          </p:cNvPicPr>
          <p:nvPr/>
        </p:nvPicPr>
        <p:blipFill>
          <a:blip r:embed="rId4"/>
          <a:srcRect l="25189" t="25265" b="7320"/>
          <a:stretch>
            <a:fillRect/>
          </a:stretch>
        </p:blipFill>
        <p:spPr>
          <a:xfrm rot="5400000">
            <a:off x="4877968" y="4799439"/>
            <a:ext cx="2207464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02529" y="4845131"/>
            <a:ext cx="2209801" cy="1815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609600"/>
            <a:ext cx="2590800" cy="251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xfrm>
            <a:off x="76200" y="457200"/>
            <a:ext cx="8915400" cy="914401"/>
          </a:xfrm>
          <a:prstGeom prst="rect">
            <a:avLst/>
          </a:prstGeom>
        </p:spPr>
        <p:txBody>
          <a:bodyPr/>
          <a:lstStyle/>
          <a:p>
            <a:r>
              <a:t>Resident Rotations</a:t>
            </a:r>
          </a:p>
        </p:txBody>
      </p:sp>
      <p:sp>
        <p:nvSpPr>
          <p:cNvPr id="222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10118" y="6642418"/>
            <a:ext cx="216753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23" name="Text Placeholder 4"/>
          <p:cNvSpPr txBox="1">
            <a:spLocks noGrp="1"/>
          </p:cNvSpPr>
          <p:nvPr>
            <p:ph type="body" idx="1"/>
          </p:nvPr>
        </p:nvSpPr>
        <p:spPr>
          <a:xfrm>
            <a:off x="304800" y="1524000"/>
            <a:ext cx="5105400" cy="5029199"/>
          </a:xfrm>
          <a:prstGeom prst="rect">
            <a:avLst/>
          </a:prstGeom>
          <a:solidFill>
            <a:srgbClr val="E4E6DE"/>
          </a:solidFill>
        </p:spPr>
        <p:txBody>
          <a:bodyPr lIns="274320" tIns="274320" rIns="274320" bIns="274320"/>
          <a:lstStyle/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PGY-1	</a:t>
            </a:r>
            <a:r>
              <a:rPr b="0"/>
              <a:t>6 months Neurosurgery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/>
            </a:pPr>
            <a:r>
              <a:t>	2 months SICU/1 month ENT</a:t>
            </a:r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/>
            </a:pPr>
            <a:r>
              <a:t>	3 months Neuroscience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PGY-2	</a:t>
            </a:r>
            <a:r>
              <a:rPr b="0"/>
              <a:t>Neurosurgery Junior Resident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PGY-3	</a:t>
            </a:r>
            <a:r>
              <a:rPr b="0"/>
              <a:t>Ortho spine 6 months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/>
            </a:pPr>
            <a:r>
              <a:t>           	Endovascular 3 months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/>
            </a:pPr>
            <a:r>
              <a:t>         	Radiosurgery/Neurosurgery 3 months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PGY-4	</a:t>
            </a:r>
            <a:r>
              <a:rPr b="0"/>
              <a:t>Research/Elective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PGY-5	</a:t>
            </a:r>
            <a:r>
              <a:rPr b="0"/>
              <a:t>Utah – 6 mo pediatrics/6 mo neurosurgery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PGY-6	</a:t>
            </a:r>
            <a:r>
              <a:rPr b="0"/>
              <a:t>Senior Resident/Administrative Chief</a:t>
            </a:r>
            <a:endParaRPr sz="2000"/>
          </a:p>
          <a:p>
            <a:pPr marL="0" indent="0">
              <a:spcBef>
                <a:spcPts val="1200"/>
              </a:spcBef>
              <a:buSzTx/>
              <a:buFont typeface="Wingdings 2"/>
              <a:buNone/>
              <a:defRPr sz="1400" b="1"/>
            </a:pPr>
            <a:r>
              <a:t>PGY-7	</a:t>
            </a:r>
            <a:r>
              <a:rPr b="0"/>
              <a:t>Chief Resident</a:t>
            </a:r>
          </a:p>
        </p:txBody>
      </p:sp>
      <p:pic>
        <p:nvPicPr>
          <p:cNvPr id="22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6" y="1386841"/>
            <a:ext cx="228600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14801"/>
            <a:ext cx="2362200" cy="2666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>
            <a:spLocks noGrp="1"/>
          </p:cNvSpPr>
          <p:nvPr>
            <p:ph type="title"/>
          </p:nvPr>
        </p:nvSpPr>
        <p:spPr>
          <a:xfrm>
            <a:off x="-1" y="1123856"/>
            <a:ext cx="8913816" cy="914401"/>
          </a:xfrm>
          <a:prstGeom prst="rect">
            <a:avLst/>
          </a:prstGeom>
        </p:spPr>
        <p:txBody>
          <a:bodyPr/>
          <a:lstStyle/>
          <a:p>
            <a:r>
              <a:t>Recent Graduates</a:t>
            </a:r>
          </a:p>
        </p:txBody>
      </p:sp>
      <p:sp>
        <p:nvSpPr>
          <p:cNvPr id="228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10118" y="6642418"/>
            <a:ext cx="216753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29" name="Text Placeholder 4"/>
          <p:cNvSpPr txBox="1">
            <a:spLocks noGrp="1"/>
          </p:cNvSpPr>
          <p:nvPr>
            <p:ph type="body" idx="1"/>
          </p:nvPr>
        </p:nvSpPr>
        <p:spPr>
          <a:xfrm>
            <a:off x="304800" y="2215895"/>
            <a:ext cx="7544256" cy="4191001"/>
          </a:xfrm>
          <a:prstGeom prst="rect">
            <a:avLst/>
          </a:prstGeom>
        </p:spPr>
        <p:txBody>
          <a:bodyPr/>
          <a:lstStyle/>
          <a:p>
            <a:pPr marL="0" indent="0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        2015	David Stockwell, MD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780" i="1"/>
            </a:pPr>
            <a:r>
              <a:t>	Spine fellowship: </a:t>
            </a:r>
            <a:r>
              <a:rPr i="0"/>
              <a:t>University of Texas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	Goodman-Campbell, Indianapolis, IN</a:t>
            </a:r>
          </a:p>
          <a:p>
            <a:pPr marL="0" indent="4127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        2016	Andrew Tsen, MD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	LeHigh Valley Health Network, Allentown, PA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2017	Chih-Ta Lin, MD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	Goodman-Campbell Neurosurgery, Indianapolis, IN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2018	Katrina Ducis, MD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/>
            </a:pPr>
            <a:r>
              <a:t>	</a:t>
            </a:r>
            <a:r>
              <a:rPr sz="780"/>
              <a:t>Pediatric Neurosurgery Fellow, Indiana University School of Medicine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2019       Erinc Akture, MD</a:t>
            </a:r>
          </a:p>
          <a:p>
            <a:pPr marL="0" lvl="2" indent="597111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Diagnostic Radiology – Endovascular Surgery Neuroradiology Fellowship, Baptist Neurologic Institute, Florida; Skull Base Surgery – OHSU; Portland, Oregon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2022       Adam Olszewski, MD</a:t>
            </a:r>
          </a:p>
          <a:p>
            <a:pPr marL="0" lvl="2" indent="597111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Skull Base Neurosurgery Fellow, House Clinic, Los Angeles, CA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2022       Natalie Limoges, DO</a:t>
            </a:r>
          </a:p>
          <a:p>
            <a:pPr marL="0" lvl="2" indent="597111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Pediatric Neurosurgery Fellow, Stanford University</a:t>
            </a:r>
          </a:p>
          <a:p>
            <a:pPr marL="0" lvl="1" indent="227012" defTabSz="594359">
              <a:spcBef>
                <a:spcPts val="700"/>
              </a:spcBef>
              <a:buSzTx/>
              <a:buFont typeface="Wingdings 2"/>
              <a:buNone/>
              <a:defRPr sz="1040" b="1"/>
            </a:pPr>
            <a:r>
              <a:t>2023       John Muse, MD</a:t>
            </a:r>
          </a:p>
          <a:p>
            <a:pPr marL="0" lvl="2" indent="597111" defTabSz="594359">
              <a:spcBef>
                <a:spcPts val="700"/>
              </a:spcBef>
              <a:buSzTx/>
              <a:buFont typeface="Wingdings 2"/>
              <a:buNone/>
              <a:defRPr sz="780"/>
            </a:pPr>
            <a:r>
              <a:t>Endovascular Neurosurgery Fellow, Baptist Health, Jacksonville, FL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5"/>
          <p:cNvSpPr txBox="1">
            <a:spLocks noGrp="1"/>
          </p:cNvSpPr>
          <p:nvPr>
            <p:ph type="title"/>
          </p:nvPr>
        </p:nvSpPr>
        <p:spPr>
          <a:xfrm>
            <a:off x="149478" y="250823"/>
            <a:ext cx="8913816" cy="914401"/>
          </a:xfrm>
          <a:prstGeom prst="rect">
            <a:avLst/>
          </a:prstGeom>
        </p:spPr>
        <p:txBody>
          <a:bodyPr/>
          <a:lstStyle/>
          <a:p>
            <a:r>
              <a:t>Extracurriculars</a:t>
            </a:r>
          </a:p>
        </p:txBody>
      </p:sp>
      <p:sp>
        <p:nvSpPr>
          <p:cNvPr id="232" name="Shape 132"/>
          <p:cNvSpPr txBox="1">
            <a:spLocks noGrp="1"/>
          </p:cNvSpPr>
          <p:nvPr>
            <p:ph type="body" idx="1"/>
          </p:nvPr>
        </p:nvSpPr>
        <p:spPr>
          <a:xfrm>
            <a:off x="1114424" y="2595560"/>
            <a:ext cx="7610476" cy="3670770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pic>
        <p:nvPicPr>
          <p:cNvPr id="233" name="PlaceholderImage.png" descr="Placeholder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133600"/>
            <a:ext cx="3427413" cy="420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1" descr="Picture 1"/>
          <p:cNvPicPr>
            <a:picLocks noChangeAspect="1"/>
          </p:cNvPicPr>
          <p:nvPr/>
        </p:nvPicPr>
        <p:blipFill>
          <a:blip r:embed="rId3"/>
          <a:srcRect l="31499" t="9721" r="20344" b="28684"/>
          <a:stretch>
            <a:fillRect/>
          </a:stretch>
        </p:blipFill>
        <p:spPr>
          <a:xfrm>
            <a:off x="978467" y="1141211"/>
            <a:ext cx="2923707" cy="2249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11" descr="Picture 11"/>
          <p:cNvPicPr>
            <a:picLocks noChangeAspect="1"/>
          </p:cNvPicPr>
          <p:nvPr/>
        </p:nvPicPr>
        <p:blipFill>
          <a:blip r:embed="rId4"/>
          <a:srcRect r="27624"/>
          <a:stretch>
            <a:fillRect/>
          </a:stretch>
        </p:blipFill>
        <p:spPr>
          <a:xfrm rot="5400000">
            <a:off x="1008479" y="3304649"/>
            <a:ext cx="3394892" cy="351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908" y="888975"/>
            <a:ext cx="2819401" cy="281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228" y="3407123"/>
            <a:ext cx="3352245" cy="3353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32145" tIns="32145" rIns="32145" bIns="32145"/>
          <a:lstStyle/>
          <a:p>
            <a:r>
              <a:t> </a:t>
            </a:r>
          </a:p>
        </p:txBody>
      </p:sp>
      <p:sp>
        <p:nvSpPr>
          <p:cNvPr id="240" name="Shape 132"/>
          <p:cNvSpPr txBox="1">
            <a:spLocks noGrp="1"/>
          </p:cNvSpPr>
          <p:nvPr>
            <p:ph type="body" sz="quarter" idx="1"/>
          </p:nvPr>
        </p:nvSpPr>
        <p:spPr>
          <a:xfrm>
            <a:off x="913606" y="5962425"/>
            <a:ext cx="8001001" cy="914402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pic>
        <p:nvPicPr>
          <p:cNvPr id="241" name="PlaceholderImage.png" descr="PlaceholderImag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2" name="30F7A86E-830F-44DD-B992-71A2F8F293CA-L0-001.jpeg" descr="30F7A86E-830F-44DD-B992-71A2F8F293CA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8" y="2480796"/>
            <a:ext cx="5469835" cy="4102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D7A2109F-B02C-4715-B803-BF5540C62311-L0-001.jpeg" descr="D7A2109F-B02C-4715-B803-BF5540C62311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406" y="291224"/>
            <a:ext cx="5103109" cy="3827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77121" y="381000"/>
            <a:ext cx="6993850" cy="914401"/>
          </a:xfrm>
          <a:prstGeom prst="rect">
            <a:avLst/>
          </a:prstGeom>
        </p:spPr>
        <p:txBody>
          <a:bodyPr/>
          <a:lstStyle/>
          <a:p>
            <a:r>
              <a:t>History of UVM Neurosurgery</a:t>
            </a:r>
          </a:p>
        </p:txBody>
      </p:sp>
      <p:sp>
        <p:nvSpPr>
          <p:cNvPr id="150" name="Text Placeholder 6"/>
          <p:cNvSpPr txBox="1">
            <a:spLocks noGrp="1"/>
          </p:cNvSpPr>
          <p:nvPr>
            <p:ph type="body" sz="half" idx="1"/>
          </p:nvPr>
        </p:nvSpPr>
        <p:spPr>
          <a:xfrm>
            <a:off x="152400" y="1295400"/>
            <a:ext cx="4419600" cy="4876800"/>
          </a:xfrm>
          <a:prstGeom prst="rect">
            <a:avLst/>
          </a:prstGeom>
          <a:solidFill>
            <a:srgbClr val="E4E6DE"/>
          </a:solidFill>
        </p:spPr>
        <p:txBody>
          <a:bodyPr lIns="274320" tIns="274320" rIns="274320" bIns="274320"/>
          <a:lstStyle/>
          <a:p>
            <a:pPr>
              <a:buClr>
                <a:srgbClr val="A7A7A7"/>
              </a:buClr>
              <a:buChar char="▪"/>
            </a:pPr>
            <a:r>
              <a:t>Founded by Dr. Raymond M.P.  (Pete) Donaghy in 1948</a:t>
            </a:r>
          </a:p>
          <a:p>
            <a:pPr marL="723193" lvl="1" indent="-373944">
              <a:buClr>
                <a:srgbClr val="A7A7A7"/>
              </a:buClr>
              <a:buChar char="▪"/>
            </a:pPr>
            <a:r>
              <a:t>Pioneer in vascular microneurosurgery</a:t>
            </a:r>
          </a:p>
          <a:p>
            <a:pPr marL="723193" lvl="1" indent="-373944">
              <a:buClr>
                <a:srgbClr val="A7A7A7"/>
              </a:buClr>
              <a:buChar char="▪"/>
            </a:pPr>
            <a:r>
              <a:t>Established the world’s first microsurgery research and training laboratory at UVM in 1958</a:t>
            </a:r>
          </a:p>
          <a:p>
            <a:pPr marL="723193" lvl="1" indent="-373944">
              <a:buClr>
                <a:srgbClr val="A7A7A7"/>
              </a:buClr>
              <a:buChar char="▪"/>
            </a:pPr>
            <a:r>
              <a:t>Adapted the ZEISS OPMI microscope for better use in neurosurgery (diploscope)</a:t>
            </a:r>
          </a:p>
        </p:txBody>
      </p:sp>
      <p:sp>
        <p:nvSpPr>
          <p:cNvPr id="151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5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685800"/>
            <a:ext cx="2270371" cy="2852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540" y="3886200"/>
            <a:ext cx="4597165" cy="2452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76200" y="304800"/>
            <a:ext cx="6400800" cy="914401"/>
          </a:xfrm>
          <a:prstGeom prst="rect">
            <a:avLst/>
          </a:prstGeom>
        </p:spPr>
        <p:txBody>
          <a:bodyPr/>
          <a:lstStyle/>
          <a:p>
            <a:r>
              <a:t>History of UVM Neurosurgery</a:t>
            </a:r>
          </a:p>
        </p:txBody>
      </p:sp>
      <p:sp>
        <p:nvSpPr>
          <p:cNvPr id="156" name="Text Placeholder 5"/>
          <p:cNvSpPr txBox="1">
            <a:spLocks noGrp="1"/>
          </p:cNvSpPr>
          <p:nvPr>
            <p:ph type="body" sz="half" idx="1"/>
          </p:nvPr>
        </p:nvSpPr>
        <p:spPr>
          <a:xfrm>
            <a:off x="304800" y="1464709"/>
            <a:ext cx="4800599" cy="4798933"/>
          </a:xfrm>
          <a:prstGeom prst="rect">
            <a:avLst/>
          </a:prstGeom>
          <a:solidFill>
            <a:srgbClr val="E4E6DE"/>
          </a:solidFill>
        </p:spPr>
        <p:txBody>
          <a:bodyPr lIns="274320" tIns="274320" rIns="274320" bIns="274320"/>
          <a:lstStyle/>
          <a:p>
            <a:pPr>
              <a:lnSpc>
                <a:spcPct val="80000"/>
              </a:lnSpc>
              <a:buClrTx/>
              <a:buChar char="▪"/>
            </a:pPr>
            <a:r>
              <a:t>Over 500 physicians studied in Dr. Donaghy’s lab</a:t>
            </a:r>
          </a:p>
          <a:p>
            <a:pPr>
              <a:lnSpc>
                <a:spcPct val="80000"/>
              </a:lnSpc>
              <a:buClrTx/>
              <a:buChar char="▪"/>
            </a:pPr>
            <a:r>
              <a:t>200 neurosurgeons completed his two-week course</a:t>
            </a:r>
          </a:p>
          <a:p>
            <a:pPr marL="723193" lvl="1" indent="-373944">
              <a:lnSpc>
                <a:spcPct val="80000"/>
              </a:lnSpc>
              <a:buClrTx/>
              <a:buChar char="▪"/>
              <a:defRPr b="1"/>
            </a:pPr>
            <a:r>
              <a:t>Dr. Gazi Yasargil</a:t>
            </a:r>
          </a:p>
          <a:p>
            <a:pPr>
              <a:lnSpc>
                <a:spcPct val="80000"/>
              </a:lnSpc>
              <a:buClrTx/>
              <a:buChar char="▪"/>
            </a:pPr>
            <a:r>
              <a:t>STA-MCA bypass (first EC-IC 1962)</a:t>
            </a:r>
          </a:p>
          <a:p>
            <a:pPr marL="723193" lvl="1" indent="-373944">
              <a:lnSpc>
                <a:spcPct val="80000"/>
              </a:lnSpc>
              <a:buClrTx/>
              <a:buChar char="▪"/>
            </a:pPr>
            <a:r>
              <a:t>October 30, 1967 Zurich</a:t>
            </a:r>
          </a:p>
          <a:p>
            <a:pPr marL="1073854" lvl="2" indent="-388054">
              <a:lnSpc>
                <a:spcPct val="80000"/>
              </a:lnSpc>
              <a:buClrTx/>
              <a:buChar char="▪"/>
            </a:pPr>
            <a:r>
              <a:t>Yasargil</a:t>
            </a:r>
          </a:p>
          <a:p>
            <a:pPr marL="723193" lvl="1" indent="-373944">
              <a:lnSpc>
                <a:spcPct val="80000"/>
              </a:lnSpc>
              <a:buClrTx/>
              <a:buChar char="▪"/>
            </a:pPr>
            <a:r>
              <a:t>October 31, 1967 Burlington</a:t>
            </a:r>
          </a:p>
          <a:p>
            <a:pPr marL="1073854" lvl="2" indent="-388054">
              <a:lnSpc>
                <a:spcPct val="80000"/>
              </a:lnSpc>
              <a:buClrTx/>
              <a:buChar char="▪"/>
            </a:pPr>
            <a:r>
              <a:t>Donaghy</a:t>
            </a:r>
          </a:p>
        </p:txBody>
      </p:sp>
      <p:sp>
        <p:nvSpPr>
          <p:cNvPr id="157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58" name="Picture 2" descr="Picture 2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5486400" y="1464707"/>
            <a:ext cx="2871249" cy="2365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66" y="3962400"/>
            <a:ext cx="2842183" cy="2562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>
            <a:spLocks noGrp="1"/>
          </p:cNvSpPr>
          <p:nvPr>
            <p:ph type="title"/>
          </p:nvPr>
        </p:nvSpPr>
        <p:spPr>
          <a:xfrm>
            <a:off x="990599" y="304800"/>
            <a:ext cx="5324590" cy="914401"/>
          </a:xfrm>
          <a:prstGeom prst="rect">
            <a:avLst/>
          </a:prstGeom>
        </p:spPr>
        <p:txBody>
          <a:bodyPr/>
          <a:lstStyle>
            <a:lvl1pPr defTabSz="749808">
              <a:defRPr sz="2624"/>
            </a:lvl1pPr>
          </a:lstStyle>
          <a:p>
            <a:r>
              <a:t>Raymond MP Donaghy Skull Base Lab</a:t>
            </a:r>
          </a:p>
        </p:txBody>
      </p:sp>
      <p:sp>
        <p:nvSpPr>
          <p:cNvPr id="162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228600" y="1447800"/>
            <a:ext cx="3566162" cy="4224529"/>
          </a:xfrm>
          <a:prstGeom prst="rect">
            <a:avLst/>
          </a:prstGeom>
          <a:solidFill>
            <a:srgbClr val="E4E6DE"/>
          </a:solidFill>
        </p:spPr>
        <p:txBody>
          <a:bodyPr lIns="274320" tIns="274320" rIns="274320" bIns="274320"/>
          <a:lstStyle/>
          <a:p>
            <a:pPr>
              <a:defRPr sz="2000"/>
            </a:pPr>
            <a:r>
              <a:t>Excellent lab space</a:t>
            </a:r>
          </a:p>
          <a:p>
            <a:pPr>
              <a:defRPr sz="2000"/>
            </a:pPr>
            <a:r>
              <a:t>7 operative microscopes</a:t>
            </a:r>
          </a:p>
          <a:p>
            <a:pPr>
              <a:defRPr sz="2000"/>
            </a:pPr>
            <a:r>
              <a:t>Endoscopic equipment and instruments</a:t>
            </a:r>
          </a:p>
          <a:p>
            <a:pPr>
              <a:defRPr sz="2000"/>
            </a:pPr>
            <a:r>
              <a:t>Microsurgical instrument sets for microsuturing</a:t>
            </a:r>
          </a:p>
        </p:txBody>
      </p:sp>
      <p:pic>
        <p:nvPicPr>
          <p:cNvPr id="16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733" y="3752850"/>
            <a:ext cx="5520267" cy="310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362695"/>
            <a:ext cx="2375397" cy="237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895" y="1362695"/>
            <a:ext cx="2370505" cy="237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aymond MP Donaghy Skull Base Lab"/>
          <p:cNvSpPr txBox="1">
            <a:spLocks noGrp="1"/>
          </p:cNvSpPr>
          <p:nvPr>
            <p:ph type="title"/>
          </p:nvPr>
        </p:nvSpPr>
        <p:spPr>
          <a:xfrm>
            <a:off x="0" y="338132"/>
            <a:ext cx="8913815" cy="91440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Raymond MP Donaghy Skull Base Lab</a:t>
            </a:r>
          </a:p>
        </p:txBody>
      </p:sp>
      <p:sp>
        <p:nvSpPr>
          <p:cNvPr id="168" name="Annual Skull Base Course held for residents in New England…"/>
          <p:cNvSpPr txBox="1">
            <a:spLocks noGrp="1"/>
          </p:cNvSpPr>
          <p:nvPr>
            <p:ph type="body" sz="half" idx="1"/>
          </p:nvPr>
        </p:nvSpPr>
        <p:spPr>
          <a:xfrm>
            <a:off x="362862" y="2578480"/>
            <a:ext cx="4993656" cy="3670769"/>
          </a:xfrm>
          <a:prstGeom prst="rect">
            <a:avLst/>
          </a:prstGeom>
        </p:spPr>
        <p:txBody>
          <a:bodyPr/>
          <a:lstStyle/>
          <a:p>
            <a:r>
              <a:t>Annual Skull Base Course held for residents in New England</a:t>
            </a:r>
          </a:p>
          <a:p>
            <a:r>
              <a:t>Lab based curriculum in development for resident practice</a:t>
            </a:r>
          </a:p>
          <a:p>
            <a:r>
              <a:t>Monthly dissection with faculty guidance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29" y="1589180"/>
            <a:ext cx="4035164" cy="268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25" y="4077731"/>
            <a:ext cx="3919172" cy="2612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ctrTitle"/>
          </p:nvPr>
        </p:nvSpPr>
        <p:spPr>
          <a:xfrm>
            <a:off x="0" y="454308"/>
            <a:ext cx="8915400" cy="877826"/>
          </a:xfrm>
          <a:prstGeom prst="rect">
            <a:avLst/>
          </a:prstGeom>
        </p:spPr>
        <p:txBody>
          <a:bodyPr/>
          <a:lstStyle/>
          <a:p>
            <a:r>
              <a:t>    Faculty</a:t>
            </a:r>
          </a:p>
        </p:txBody>
      </p:sp>
      <p:sp>
        <p:nvSpPr>
          <p:cNvPr id="173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7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0" y="1517026"/>
            <a:ext cx="2738022" cy="273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17026"/>
            <a:ext cx="2362200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038600"/>
            <a:ext cx="2675295" cy="2664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143" y="1517026"/>
            <a:ext cx="2728182" cy="2738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808" y="4038600"/>
            <a:ext cx="2664269" cy="2664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4"/>
          <p:cNvSpPr txBox="1">
            <a:spLocks noGrp="1"/>
          </p:cNvSpPr>
          <p:nvPr>
            <p:ph type="title"/>
          </p:nvPr>
        </p:nvSpPr>
        <p:spPr>
          <a:xfrm>
            <a:off x="30017" y="228600"/>
            <a:ext cx="8915401" cy="11430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Bruce Tranmer, MD</a:t>
            </a:r>
            <a:br/>
            <a:r>
              <a:rPr sz="1800"/>
              <a:t>Chief,  Division of Neurosurgery</a:t>
            </a:r>
            <a:br>
              <a:rPr sz="1800"/>
            </a:br>
            <a:r>
              <a:rPr sz="1800"/>
              <a:t>Professor of Neurosurgery</a:t>
            </a:r>
          </a:p>
        </p:txBody>
      </p:sp>
      <p:sp>
        <p:nvSpPr>
          <p:cNvPr id="181" name="Content Placeholder 5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Text Placeholder 1"/>
          <p:cNvSpPr>
            <a:spLocks noGrp="1"/>
          </p:cNvSpPr>
          <p:nvPr>
            <p:ph type="body" idx="21"/>
          </p:nvPr>
        </p:nvSpPr>
        <p:spPr>
          <a:xfrm>
            <a:off x="304799" y="1447800"/>
            <a:ext cx="6169893" cy="50291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 b="1"/>
            </a:pPr>
            <a:r>
              <a:t>Undergraduate:</a:t>
            </a:r>
            <a:r>
              <a:rPr b="0"/>
              <a:t>	Queen’s University, Kingston, Ontario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/>
            </a:pPr>
            <a:r>
              <a:t>	  	Major: Life Sciences (Pre-Med), 1973 – 75	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 b="1"/>
            </a:pPr>
            <a:r>
              <a:t>Medical School:</a:t>
            </a:r>
            <a:r>
              <a:rPr b="0"/>
              <a:t>	Queen’s University School of  Medicine,  MD		1979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 b="1"/>
            </a:pPr>
            <a:r>
              <a:t>Residency:	</a:t>
            </a:r>
            <a:r>
              <a:rPr b="0"/>
              <a:t>General Surgical Resident, Kingston General  		Hospital, 1979– 1981	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/>
            </a:pPr>
            <a:r>
              <a:t>	  	Neurosurgical Residency Training, University 		of Toronto, 1981 – 86 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 b="1"/>
            </a:pPr>
            <a:r>
              <a:t>Fellowship:	</a:t>
            </a:r>
            <a:r>
              <a:rPr b="0"/>
              <a:t>Neurovascular Fellowship, University of 			Colorado, 1984-85 	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/>
            </a:pPr>
            <a:r>
              <a:t>		McLaughlin Fellowship,  University of Munich 		and University of Zurich, 1987-88  	 </a:t>
            </a:r>
          </a:p>
          <a:p>
            <a:pPr indent="1143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 2"/>
              <a:defRPr sz="1400"/>
            </a:pPr>
            <a:r>
              <a:t>	 	Sugita Fellowship, Nagoya Japan, 1991	</a:t>
            </a:r>
          </a:p>
        </p:txBody>
      </p:sp>
      <p:sp>
        <p:nvSpPr>
          <p:cNvPr id="183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16112"/>
            <a:ext cx="1828800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2" descr="Picture 2"/>
          <p:cNvPicPr>
            <a:picLocks noChangeAspect="1"/>
          </p:cNvPicPr>
          <p:nvPr/>
        </p:nvPicPr>
        <p:blipFill>
          <a:blip r:embed="rId3"/>
          <a:srcRect t="6618"/>
          <a:stretch>
            <a:fillRect/>
          </a:stretch>
        </p:blipFill>
        <p:spPr>
          <a:xfrm>
            <a:off x="6896955" y="3854511"/>
            <a:ext cx="1713645" cy="2846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4"/>
          <p:cNvSpPr txBox="1">
            <a:spLocks noGrp="1"/>
          </p:cNvSpPr>
          <p:nvPr>
            <p:ph type="title"/>
          </p:nvPr>
        </p:nvSpPr>
        <p:spPr>
          <a:xfrm>
            <a:off x="155575" y="312738"/>
            <a:ext cx="8915400" cy="1042698"/>
          </a:xfrm>
          <a:prstGeom prst="rect">
            <a:avLst/>
          </a:prstGeom>
        </p:spPr>
        <p:txBody>
          <a:bodyPr/>
          <a:lstStyle/>
          <a:p>
            <a:pPr defTabSz="877823">
              <a:defRPr sz="3072"/>
            </a:pPr>
            <a:r>
              <a:t>Paul Penar, </a:t>
            </a:r>
            <a:r>
              <a:rPr sz="2400"/>
              <a:t>MD, FACS, FAANS</a:t>
            </a:r>
            <a:br>
              <a:rPr sz="2400"/>
            </a:br>
            <a:r>
              <a:rPr sz="1536"/>
              <a:t>Professor of Neurosurgery</a:t>
            </a:r>
            <a:br>
              <a:rPr sz="1536"/>
            </a:br>
            <a:r>
              <a:rPr sz="1536"/>
              <a:t>Vice Chair – Quality, Dept. of Surgery</a:t>
            </a:r>
          </a:p>
        </p:txBody>
      </p:sp>
      <p:sp>
        <p:nvSpPr>
          <p:cNvPr id="188" name="Content Placeholder 5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Text Placeholder 6"/>
          <p:cNvSpPr>
            <a:spLocks noGrp="1"/>
          </p:cNvSpPr>
          <p:nvPr>
            <p:ph type="body" idx="21"/>
          </p:nvPr>
        </p:nvSpPr>
        <p:spPr>
          <a:xfrm>
            <a:off x="228600" y="1371600"/>
            <a:ext cx="5943600" cy="510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indent="114300">
              <a:buClr>
                <a:schemeClr val="accent1"/>
              </a:buClr>
              <a:buFont typeface="Wingdings 2"/>
              <a:defRPr sz="1600" b="1"/>
            </a:pPr>
            <a:r>
              <a:t>Undergraduate:</a:t>
            </a:r>
            <a:r>
              <a:rPr b="0"/>
              <a:t>	University of Michigan, BS 1977</a:t>
            </a:r>
          </a:p>
          <a:p>
            <a:pPr indent="114300">
              <a:buClr>
                <a:schemeClr val="accent1"/>
              </a:buClr>
              <a:buFont typeface="Wingdings 2"/>
              <a:defRPr sz="1600" b="1"/>
            </a:pPr>
            <a:r>
              <a:t>Medical School: </a:t>
            </a:r>
            <a:r>
              <a:rPr b="0"/>
              <a:t>	University of Michigan, MD 1981</a:t>
            </a:r>
          </a:p>
          <a:p>
            <a:pPr indent="114300">
              <a:buClr>
                <a:schemeClr val="accent1"/>
              </a:buClr>
              <a:buFont typeface="Wingdings 2"/>
              <a:defRPr sz="1600" b="1"/>
            </a:pPr>
            <a:r>
              <a:t>Residency:  </a:t>
            </a:r>
            <a:r>
              <a:rPr b="0"/>
              <a:t>	Yale New Haven Medical Center, 		1981-87</a:t>
            </a:r>
          </a:p>
          <a:p>
            <a:pPr indent="114300">
              <a:buClr>
                <a:schemeClr val="accent1"/>
              </a:buClr>
              <a:buFont typeface="Wingdings 2"/>
              <a:defRPr sz="1600" b="1"/>
            </a:pPr>
            <a:r>
              <a:t>Fellowship:</a:t>
            </a:r>
            <a:r>
              <a:rPr b="0"/>
              <a:t>	ACS/AANS Health Policy Scholarship		Leadership Program in Health Policy 		and Management, Brandeis 		University</a:t>
            </a:r>
          </a:p>
          <a:p>
            <a:pPr indent="114300">
              <a:buClr>
                <a:schemeClr val="accent1"/>
              </a:buClr>
              <a:buFont typeface="Wingdings 2"/>
              <a:defRPr sz="1600" b="1"/>
            </a:pPr>
            <a:r>
              <a:t>Service:</a:t>
            </a:r>
            <a:r>
              <a:rPr b="0"/>
              <a:t>		Chair, Neurosurgery Quality Council 		AANS/CNS Washington Committee</a:t>
            </a:r>
          </a:p>
        </p:txBody>
      </p:sp>
      <p:sp>
        <p:nvSpPr>
          <p:cNvPr id="190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9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8" y="1409697"/>
            <a:ext cx="2585518" cy="3345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4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8915400" cy="9144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Ryan Jewell, MD</a:t>
            </a:r>
            <a:br/>
            <a:r>
              <a:rPr sz="1800"/>
              <a:t>Associate Professor, Neurosurgery</a:t>
            </a:r>
          </a:p>
        </p:txBody>
      </p:sp>
      <p:sp>
        <p:nvSpPr>
          <p:cNvPr id="194" name="Content Placeholder 5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Text Placeholder 1"/>
          <p:cNvSpPr>
            <a:spLocks noGrp="1"/>
          </p:cNvSpPr>
          <p:nvPr>
            <p:ph type="body" idx="21"/>
          </p:nvPr>
        </p:nvSpPr>
        <p:spPr>
          <a:xfrm>
            <a:off x="228598" y="1524000"/>
            <a:ext cx="4918935" cy="48767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ts val="600"/>
              </a:spcBef>
              <a:buClr>
                <a:schemeClr val="accent1"/>
              </a:buClr>
              <a:buFont typeface="Wingdings 2"/>
              <a:defRPr sz="1600" b="1"/>
            </a:pPr>
            <a:r>
              <a:t>Undergraduate:</a:t>
            </a:r>
            <a:r>
              <a:rPr b="0"/>
              <a:t>	University of Notre Dame</a:t>
            </a:r>
          </a:p>
          <a:p>
            <a:pPr lvl="1" indent="349250">
              <a:spcBef>
                <a:spcPts val="600"/>
              </a:spcBef>
              <a:buClr>
                <a:schemeClr val="accent1"/>
              </a:buClr>
              <a:buFont typeface="Wingdings 2"/>
              <a:defRPr sz="1600"/>
            </a:pPr>
            <a:r>
              <a:t>		BS 1995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2"/>
              <a:defRPr sz="1600" b="1"/>
            </a:pPr>
            <a:r>
              <a:t>Medical School:</a:t>
            </a:r>
            <a:r>
              <a:rPr b="0"/>
              <a:t>	University of Vermont 		School of Medicine,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2"/>
              <a:defRPr sz="1600"/>
            </a:pPr>
            <a:r>
              <a:t>		MD 1999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2"/>
              <a:defRPr sz="1600" b="1"/>
            </a:pPr>
            <a:r>
              <a:t>Residency:</a:t>
            </a:r>
            <a:r>
              <a:rPr b="0"/>
              <a:t>	University of Vermont 		Neurosurgery Residency</a:t>
            </a:r>
          </a:p>
          <a:p>
            <a:pPr lvl="1" indent="349250">
              <a:spcBef>
                <a:spcPts val="600"/>
              </a:spcBef>
              <a:buClr>
                <a:schemeClr val="accent1"/>
              </a:buClr>
              <a:buFont typeface="Wingdings 2"/>
              <a:defRPr sz="1600"/>
            </a:pPr>
            <a:r>
              <a:t>		1999-2006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2"/>
              <a:defRPr sz="1600" b="1"/>
            </a:pPr>
            <a:r>
              <a:t>Fellowship:	</a:t>
            </a:r>
            <a:r>
              <a:rPr b="0"/>
              <a:t>Neurosurgical Spine 		Fellowship, University of 		Alabama at Birmingham, 		2006-2007</a:t>
            </a:r>
          </a:p>
        </p:txBody>
      </p:sp>
      <p:sp>
        <p:nvSpPr>
          <p:cNvPr id="196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8938272" y="6642418"/>
            <a:ext cx="160445" cy="2184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97" name="Picture 2" descr="Picture 2"/>
          <p:cNvPicPr>
            <a:picLocks noChangeAspect="1"/>
          </p:cNvPicPr>
          <p:nvPr/>
        </p:nvPicPr>
        <p:blipFill>
          <a:blip r:embed="rId2"/>
          <a:srcRect l="21845" t="8460" r="21845" b="16791"/>
          <a:stretch>
            <a:fillRect/>
          </a:stretch>
        </p:blipFill>
        <p:spPr>
          <a:xfrm>
            <a:off x="5486400" y="304800"/>
            <a:ext cx="3119719" cy="2895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2" descr="Picture 2"/>
          <p:cNvPicPr>
            <a:picLocks noChangeAspect="1"/>
          </p:cNvPicPr>
          <p:nvPr/>
        </p:nvPicPr>
        <p:blipFill>
          <a:blip r:embed="rId3"/>
          <a:srcRect t="8060"/>
          <a:stretch>
            <a:fillRect/>
          </a:stretch>
        </p:blipFill>
        <p:spPr>
          <a:xfrm>
            <a:off x="5836584" y="3227292"/>
            <a:ext cx="2419351" cy="2965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erception">
  <a:themeElements>
    <a:clrScheme name="Percep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0000FF"/>
      </a:hlink>
      <a:folHlink>
        <a:srgbClr val="FF00FF"/>
      </a:folHlink>
    </a:clrScheme>
    <a:fontScheme name="Percep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ercep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erception">
  <a:themeElements>
    <a:clrScheme name="Percep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0000FF"/>
      </a:hlink>
      <a:folHlink>
        <a:srgbClr val="FF00FF"/>
      </a:folHlink>
    </a:clrScheme>
    <a:fontScheme name="Percep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ercep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Microsoft Office PowerPoint</Application>
  <PresentationFormat>On-screen Show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Century Gothic</vt:lpstr>
      <vt:lpstr>Helvetica</vt:lpstr>
      <vt:lpstr>Wingdings 2</vt:lpstr>
      <vt:lpstr>Perception</vt:lpstr>
      <vt:lpstr>Welcome to University of Vermont Neurosurgery </vt:lpstr>
      <vt:lpstr>History of UVM Neurosurgery</vt:lpstr>
      <vt:lpstr>History of UVM Neurosurgery</vt:lpstr>
      <vt:lpstr>Raymond MP Donaghy Skull Base Lab</vt:lpstr>
      <vt:lpstr>Raymond MP Donaghy Skull Base Lab</vt:lpstr>
      <vt:lpstr>    Faculty</vt:lpstr>
      <vt:lpstr>Bruce Tranmer, MD Chief,  Division of Neurosurgery Professor of Neurosurgery</vt:lpstr>
      <vt:lpstr>Paul Penar, MD, FACS, FAANS Professor of Neurosurgery Vice Chair – Quality, Dept. of Surgery</vt:lpstr>
      <vt:lpstr>Ryan Jewell, MD Associate Professor, Neurosurgery</vt:lpstr>
      <vt:lpstr>Scott Lollis, MD Associate Professor, Neurosurgery</vt:lpstr>
      <vt:lpstr>Brandon Liebelt, MD Program Director, Neurosurgery Residency Assistant Professor, Neurosurgery</vt:lpstr>
      <vt:lpstr>Katrina Ducis, MD Assistant Professor, Neurosurgery</vt:lpstr>
      <vt:lpstr>UVM Neurosurgery</vt:lpstr>
      <vt:lpstr>Resident Rotations</vt:lpstr>
      <vt:lpstr>Recent Graduates</vt:lpstr>
      <vt:lpstr>Extracurriculars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University of Vermont Neurosurgery</dc:title>
  <dc:creator>Alicia Skulemowski</dc:creator>
  <cp:lastModifiedBy>Alicia Skulemowski</cp:lastModifiedBy>
  <cp:revision>1</cp:revision>
  <dcterms:modified xsi:type="dcterms:W3CDTF">2023-07-16T22:58:44Z</dcterms:modified>
</cp:coreProperties>
</file>