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3" r:id="rId2"/>
    <p:sldId id="257" r:id="rId3"/>
    <p:sldId id="294" r:id="rId4"/>
    <p:sldId id="305" r:id="rId5"/>
    <p:sldId id="306" r:id="rId6"/>
    <p:sldId id="259" r:id="rId7"/>
    <p:sldId id="307" r:id="rId8"/>
    <p:sldId id="308" r:id="rId9"/>
    <p:sldId id="309" r:id="rId10"/>
    <p:sldId id="310" r:id="rId11"/>
    <p:sldId id="316" r:id="rId12"/>
    <p:sldId id="317" r:id="rId13"/>
    <p:sldId id="318" r:id="rId14"/>
    <p:sldId id="319" r:id="rId15"/>
    <p:sldId id="312" r:id="rId16"/>
    <p:sldId id="313" r:id="rId17"/>
    <p:sldId id="314" r:id="rId18"/>
    <p:sldId id="327" r:id="rId19"/>
    <p:sldId id="324" r:id="rId20"/>
    <p:sldId id="326" r:id="rId21"/>
    <p:sldId id="325" r:id="rId22"/>
    <p:sldId id="329" r:id="rId23"/>
    <p:sldId id="330" r:id="rId24"/>
    <p:sldId id="331" r:id="rId25"/>
    <p:sldId id="304" r:id="rId26"/>
    <p:sldId id="328" r:id="rId27"/>
    <p:sldId id="262" r:id="rId28"/>
    <p:sldId id="263" r:id="rId29"/>
    <p:sldId id="320" r:id="rId30"/>
    <p:sldId id="322" r:id="rId31"/>
    <p:sldId id="323" r:id="rId32"/>
    <p:sldId id="321" r:id="rId33"/>
    <p:sldId id="260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91"/>
  </p:normalViewPr>
  <p:slideViewPr>
    <p:cSldViewPr snapToGrid="0" snapToObjects="1">
      <p:cViewPr varScale="1">
        <p:scale>
          <a:sx n="67" d="100"/>
          <a:sy n="67" d="100"/>
        </p:scale>
        <p:origin x="109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4352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9272A-D5D0-4E83-BD93-1ECE534894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BCBB5-5E48-4D2A-80A2-44175C6A6B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CEA13-4D3A-48B3-838A-0D310C17A7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402388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DEC47A6B-08A4-4860-A455-DE9FF8C5FF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D9D79-DE1C-4E7B-918C-35159FE5A1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/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3F083-2738-431D-A48A-F70C3D0C2F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EFE9D-73E0-44FD-AB6D-924F22BE91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97474-34F1-48E3-B1C5-6E17B17435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B5934-6A5B-43F2-84ED-D57209AD48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5E5D2-9CD9-4277-B6E3-1EC586A197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/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4BC1A-25C6-47CB-8013-C1908CF08E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/>
            <a: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C5F76-749F-4FA2-83DA-24D0D38D60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457200" y="92075"/>
            <a:ext cx="8229600" cy="1508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pitchFamily="34" charset="0"/>
              </a:rPr>
              <a:t>Title Text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pitchFamily="34" charset="0"/>
              </a:rPr>
              <a:t>Body Level One</a:t>
            </a:r>
          </a:p>
          <a:p>
            <a:pPr lvl="1"/>
            <a:r>
              <a:rPr lang="en-US">
                <a:sym typeface="Calibri" pitchFamily="34" charset="0"/>
              </a:rPr>
              <a:t>Body Level Two</a:t>
            </a:r>
          </a:p>
          <a:p>
            <a:pPr lvl="2"/>
            <a:r>
              <a:rPr lang="en-US">
                <a:sym typeface="Calibri" pitchFamily="34" charset="0"/>
              </a:rPr>
              <a:t>Body Level Three</a:t>
            </a:r>
          </a:p>
          <a:p>
            <a:pPr lvl="3"/>
            <a:r>
              <a:rPr lang="en-US">
                <a:sym typeface="Calibri" pitchFamily="34" charset="0"/>
              </a:rPr>
              <a:t>Body Level Four</a:t>
            </a:r>
          </a:p>
          <a:p>
            <a:pPr lvl="4"/>
            <a:r>
              <a:rPr lang="en-US">
                <a:sym typeface="Calibri" pitchFamily="34" charset="0"/>
              </a:rPr>
              <a:t>Body Level Five</a:t>
            </a:r>
          </a:p>
        </p:txBody>
      </p:sp>
      <p:sp>
        <p:nvSpPr>
          <p:cNvPr id="1028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6553200" y="6402388"/>
            <a:ext cx="2133600" cy="274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902B7B81-DE98-450A-BA57-A7EE0CFF2B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ransition spd="med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Calibri"/>
          <a:cs typeface="Calibri"/>
          <a:sym typeface="Calibri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Calibri"/>
          <a:cs typeface="Calibri"/>
          <a:sym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Calibri"/>
          <a:cs typeface="Calibri"/>
          <a:sym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Calibri"/>
          <a:cs typeface="Calibri"/>
          <a:sym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Calibri"/>
          <a:cs typeface="Calibri"/>
          <a:sym typeface="Calibri" pitchFamily="34" charset="0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Calibri"/>
          <a:ea typeface="Calibri"/>
          <a:cs typeface="Calibri"/>
          <a:sym typeface="Calibri" pitchFamily="34" charset="0"/>
        </a:defRPr>
      </a:lvl1pPr>
      <a:lvl2pPr marL="782638" indent="-325438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chemeClr val="tx1"/>
          </a:solidFill>
          <a:latin typeface="Calibri"/>
          <a:ea typeface="Calibri"/>
          <a:cs typeface="Calibri"/>
          <a:sym typeface="Calibri" pitchFamily="34" charset="0"/>
        </a:defRPr>
      </a:lvl2pPr>
      <a:lvl3pPr marL="1219200" indent="-304800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Calibri"/>
          <a:ea typeface="Calibri"/>
          <a:cs typeface="Calibri"/>
          <a:sym typeface="Calibri" pitchFamily="34" charset="0"/>
        </a:defRPr>
      </a:lvl3pPr>
      <a:lvl4pPr marL="1736725" indent="-365125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chemeClr val="tx1"/>
          </a:solidFill>
          <a:latin typeface="Calibri"/>
          <a:ea typeface="Calibri"/>
          <a:cs typeface="Calibri"/>
          <a:sym typeface="Calibri" pitchFamily="34" charset="0"/>
        </a:defRPr>
      </a:lvl4pPr>
      <a:lvl5pPr marL="2193925" indent="-365125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>
          <a:solidFill>
            <a:schemeClr val="tx1"/>
          </a:solidFill>
          <a:latin typeface="Calibri"/>
          <a:ea typeface="Calibri"/>
          <a:cs typeface="Calibri"/>
          <a:sym typeface="Calibri" pitchFamily="34" charset="0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A009D-20F9-4CEF-B2B5-F56015F1D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17379" r="38608"/>
          <a:stretch/>
        </p:blipFill>
        <p:spPr>
          <a:xfrm>
            <a:off x="0" y="8357"/>
            <a:ext cx="5393803" cy="6841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B28254-098D-43FD-9EAA-8AC403199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48006" r="66096"/>
          <a:stretch/>
        </p:blipFill>
        <p:spPr>
          <a:xfrm>
            <a:off x="0" y="2343150"/>
            <a:ext cx="1733550" cy="430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06515-7CA1-4FCE-81AD-434858E35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74003" r="66096"/>
          <a:stretch/>
        </p:blipFill>
        <p:spPr>
          <a:xfrm>
            <a:off x="0" y="3952875"/>
            <a:ext cx="173355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0D5FD7-A8DF-455D-8206-FFDFA415D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1400176" y="2343151"/>
            <a:ext cx="476250" cy="339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69E83-7F4E-4E3C-8B56-B526DAC74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0" y="1457325"/>
            <a:ext cx="1590675" cy="4973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9E5F1-779A-471D-9A2A-EF3AE122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89877" r="66096" b="1725"/>
          <a:stretch/>
        </p:blipFill>
        <p:spPr>
          <a:xfrm>
            <a:off x="0" y="5029200"/>
            <a:ext cx="1733550" cy="69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9CF4B-AE93-4CEC-9617-5CB093E2E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47626" y="3112943"/>
            <a:ext cx="1590675" cy="82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E6DA5-67D0-41EC-B01D-57B7D419B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736077" y="1434811"/>
            <a:ext cx="2283348" cy="527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B315D-3DE9-4A7A-B705-47BEA0FF8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151345" y="4862513"/>
            <a:ext cx="1430859" cy="82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2A2E10-49F6-4E02-BEA1-8CCC5EB9D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736077" y="5595938"/>
            <a:ext cx="997473" cy="828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DF49D-8738-4F5B-BCBA-B8923BDA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533399" y="1684453"/>
            <a:ext cx="1590675" cy="828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9F9679-6DE5-409C-A512-F1774B597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t="96089" r="66096" b="423"/>
          <a:stretch/>
        </p:blipFill>
        <p:spPr>
          <a:xfrm>
            <a:off x="71436" y="3896374"/>
            <a:ext cx="1590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5883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/>
          <a:lstStyle/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Average of 2 rooms daily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Case distribution includes: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Spinal tumors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Complex spine deformity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Skull base tumor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Cerebrovascular, Open and Endovascular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Functional: DBS and SCS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Pediatric neurosurgery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Brain and spine trauma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High degree of resident autonomy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Intensive Neurosurgical ICU experience</a:t>
            </a:r>
          </a:p>
        </p:txBody>
      </p:sp>
    </p:spTree>
    <p:extLst>
      <p:ext uri="{BB962C8B-B14F-4D97-AF65-F5344CB8AC3E}">
        <p14:creationId xmlns:p14="http://schemas.microsoft.com/office/powerpoint/2010/main" val="24920399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7975" y="2497992"/>
            <a:ext cx="6400800" cy="869950"/>
          </a:xfrm>
        </p:spPr>
        <p:txBody>
          <a:bodyPr lIns="91440" rIns="91440">
            <a:normAutofit/>
          </a:bodyPr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US" sz="27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Cooperman Barnabas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7700833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8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8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b="1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            Livingston</a:t>
            </a:r>
            <a:r>
              <a:rPr lang="en-US" sz="28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, NJ</a:t>
            </a:r>
            <a:endParaRPr lang="en-US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8 miles from University Hospital</a:t>
            </a:r>
          </a:p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Upscale suburban community</a:t>
            </a:r>
          </a:p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CBMC recent recipient of $100 Million donation</a:t>
            </a:r>
          </a:p>
          <a:p>
            <a:pPr marL="0" indent="0">
              <a:lnSpc>
                <a:spcPct val="90000"/>
              </a:lnSpc>
            </a:pPr>
            <a:endParaRPr lang="en-US" sz="2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86" b="2636"/>
          <a:stretch/>
        </p:blipFill>
        <p:spPr>
          <a:xfrm>
            <a:off x="800228" y="769938"/>
            <a:ext cx="2857374" cy="2398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339" t="14110" r="47547" b="62014"/>
          <a:stretch/>
        </p:blipFill>
        <p:spPr>
          <a:xfrm>
            <a:off x="3794016" y="769938"/>
            <a:ext cx="5349984" cy="2398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86135" y="1526876"/>
            <a:ext cx="1138687" cy="172528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610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Cooperman Barnabas Medical Center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Not a trauma center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Inpatient Units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577 bed tertiary care teaching hospital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50+ neurosurgeons on staff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Endovascular Suite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Neurosurgical ICU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Open MRI</a:t>
            </a:r>
          </a:p>
          <a:p>
            <a:pPr lvl="1"/>
            <a:endParaRPr lang="en-US" sz="2400" dirty="0">
              <a:solidFill>
                <a:srgbClr val="BFBFBF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endParaRPr lang="en-US" sz="2400" dirty="0">
              <a:solidFill>
                <a:srgbClr val="BFBFB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29" y="-1"/>
            <a:ext cx="2113472" cy="59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019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/>
          <a:lstStyle/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Typically an average of 2-4 rooms daily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Case distribution includes: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High volume of degenerative spine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Skull base tumor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Cerebrovascular and endovascular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Functional: DBS and SCS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Pediatrics</a:t>
            </a:r>
          </a:p>
          <a:p>
            <a:pPr lvl="1"/>
            <a:r>
              <a:rPr lang="en-US" sz="24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Cyberknife</a:t>
            </a: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Neurosurgical NP’s and PA’s take care of floor tasks</a:t>
            </a:r>
          </a:p>
        </p:txBody>
      </p:sp>
    </p:spTree>
    <p:extLst>
      <p:ext uri="{BB962C8B-B14F-4D97-AF65-F5344CB8AC3E}">
        <p14:creationId xmlns:p14="http://schemas.microsoft.com/office/powerpoint/2010/main" val="422375661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7975" y="2497992"/>
            <a:ext cx="6400800" cy="869950"/>
          </a:xfrm>
        </p:spPr>
        <p:txBody>
          <a:bodyPr lIns="91440" rIns="91440">
            <a:normAutofit/>
          </a:bodyPr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US" sz="27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Robert Wood Johnson University Hospital</a:t>
            </a:r>
          </a:p>
        </p:txBody>
      </p:sp>
    </p:spTree>
    <p:extLst>
      <p:ext uri="{BB962C8B-B14F-4D97-AF65-F5344CB8AC3E}">
        <p14:creationId xmlns:p14="http://schemas.microsoft.com/office/powerpoint/2010/main" val="135524978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8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8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800" b="1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            New Brunswick</a:t>
            </a:r>
            <a:r>
              <a:rPr lang="en-US" sz="28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, NJ                  </a:t>
            </a:r>
            <a:r>
              <a:rPr lang="en-US" sz="2800" b="1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Piscataway</a:t>
            </a:r>
            <a:r>
              <a:rPr lang="en-US" sz="28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, NJ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24.8 miles from University Hospital</a:t>
            </a:r>
          </a:p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Located in the center of Rutgers University</a:t>
            </a:r>
          </a:p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New Brunswick is an urban environment with a college atmosphere</a:t>
            </a:r>
          </a:p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Piscataway has more of a suburban university campus feel, with a huge collection of basic science labs and facilities.</a:t>
            </a:r>
          </a:p>
        </p:txBody>
      </p:sp>
      <p:pic>
        <p:nvPicPr>
          <p:cNvPr id="27652" name="Picture 4" descr="RWJUH.jpg"/>
          <p:cNvPicPr>
            <a:picLocks noChangeAspect="1"/>
          </p:cNvPicPr>
          <p:nvPr/>
        </p:nvPicPr>
        <p:blipFill>
          <a:blip r:embed="rId2"/>
          <a:srcRect r="2156" b="12064"/>
          <a:stretch>
            <a:fillRect/>
          </a:stretch>
        </p:blipFill>
        <p:spPr bwMode="auto">
          <a:xfrm>
            <a:off x="1185863" y="1000125"/>
            <a:ext cx="27940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Screen Shot 2015-10-09 at 4.07.52 PM copy.png"/>
          <p:cNvPicPr>
            <a:picLocks noChangeAspect="1"/>
          </p:cNvPicPr>
          <p:nvPr/>
        </p:nvPicPr>
        <p:blipFill>
          <a:blip r:embed="rId3"/>
          <a:srcRect r="2426"/>
          <a:stretch>
            <a:fillRect/>
          </a:stretch>
        </p:blipFill>
        <p:spPr bwMode="auto">
          <a:xfrm>
            <a:off x="5087938" y="1000125"/>
            <a:ext cx="278606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07770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>
            <a:normAutofit fontScale="92500" lnSpcReduction="20000"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Robert Wood Johnson University Hospital (RWJUH)</a:t>
            </a:r>
          </a:p>
          <a:p>
            <a:pPr lvl="1"/>
            <a:r>
              <a:rPr lang="en-US" sz="2400" i="1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Neurosurgical ICU</a:t>
            </a:r>
            <a:endParaRPr lang="en-US" sz="2400" dirty="0">
              <a:solidFill>
                <a:srgbClr val="BFBFBF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Level 1 Trauma Center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Inpatient Units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Gamma Knife Center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Proton Beam Center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Endovascular Suite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Bristol-Myer’s Squibb Children’s Hospital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Dedicated Pediatric operating Rooms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Cancer Institute of New Jersey (CINJ)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Child Health Institute</a:t>
            </a:r>
          </a:p>
          <a:p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i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At this time, there is only 1 resident at this site for NS ICU. </a:t>
            </a:r>
          </a:p>
        </p:txBody>
      </p:sp>
    </p:spTree>
    <p:extLst>
      <p:ext uri="{BB962C8B-B14F-4D97-AF65-F5344CB8AC3E}">
        <p14:creationId xmlns:p14="http://schemas.microsoft.com/office/powerpoint/2010/main" val="34376717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6591" y="-97915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F81A6-2894-6208-8C84-FC2E860262BB}"/>
              </a:ext>
            </a:extLst>
          </p:cNvPr>
          <p:cNvSpPr txBox="1"/>
          <p:nvPr/>
        </p:nvSpPr>
        <p:spPr>
          <a:xfrm>
            <a:off x="358923" y="922946"/>
            <a:ext cx="8018732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3-4 hospitals each with 2-5 OR running per day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Residents log 3000+ operative cases per year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Numbers took a hit from COVID as well as departure of several senior faculty in 2020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Effort to maintain progressive autonomy in OR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Use of Surgical Autonomy Program to track resident progress between sites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O-arm and stealth at all 4 hospitals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Hybrid OR at RWJUH and NBIMC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Endovascular program at all 4 sites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Actual ACGME case logs on next slides: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3420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6591" y="-97915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B7A80-D6F9-918E-B61D-1A8EBF2CB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5" t="13526" r="8899"/>
          <a:stretch/>
        </p:blipFill>
        <p:spPr>
          <a:xfrm>
            <a:off x="-49249" y="543435"/>
            <a:ext cx="9242497" cy="61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29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41288" y="128588"/>
            <a:ext cx="8802687" cy="641350"/>
          </a:xfrm>
        </p:spPr>
        <p:txBody>
          <a:bodyPr>
            <a:norm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</a:defRPr>
            </a:pPr>
            <a:r>
              <a:rPr dirty="0">
                <a:solidFill>
                  <a:schemeClr val="bg1">
                    <a:lumMod val="85000"/>
                  </a:schemeClr>
                </a:solidFill>
                <a:sym typeface="Calibri"/>
              </a:rPr>
              <a:t>Rutgers Neurosurgery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41288" y="1135063"/>
            <a:ext cx="8802687" cy="5011737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800" dirty="0">
                <a:solidFill>
                  <a:srgbClr val="FFFFFF"/>
                </a:solidFill>
                <a:sym typeface="Calibri"/>
              </a:rPr>
              <a:t>             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800" b="1" dirty="0">
                <a:solidFill>
                  <a:srgbClr val="FFFFFF"/>
                </a:solidFill>
                <a:sym typeface="Calibri"/>
              </a:rPr>
              <a:t>             </a:t>
            </a: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endParaRPr sz="2800" b="1" dirty="0">
              <a:solidFill>
                <a:srgbClr val="FFFFFF"/>
              </a:solidFill>
              <a:sym typeface="Calibri"/>
            </a:endParaRP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 sz="1800"/>
            </a:pPr>
            <a:endParaRPr sz="2800" b="1" dirty="0">
              <a:solidFill>
                <a:srgbClr val="FFFFFF"/>
              </a:solidFill>
              <a:sym typeface="Calibri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800" b="1" dirty="0">
                <a:solidFill>
                  <a:srgbClr val="FFFFFF"/>
                </a:solidFill>
                <a:sym typeface="Calibri"/>
              </a:rPr>
              <a:t>          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r>
              <a:rPr sz="2800" b="1" dirty="0">
                <a:solidFill>
                  <a:srgbClr val="BFBFBF"/>
                </a:solidFill>
                <a:sym typeface="Calibri"/>
              </a:rPr>
              <a:t>            </a:t>
            </a:r>
            <a:endParaRPr sz="2200" dirty="0">
              <a:solidFill>
                <a:srgbClr val="FFFFFF"/>
              </a:solidFill>
              <a:sym typeface="Calibri"/>
            </a:endParaRPr>
          </a:p>
          <a:p>
            <a:pPr marL="235743" indent="-235743" eaLnBrk="1" fontAlgn="auto" hangingPunct="1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200" dirty="0">
                <a:solidFill>
                  <a:srgbClr val="FFFFFF"/>
                </a:solidFill>
                <a:sym typeface="Calibri"/>
              </a:rPr>
              <a:t>Department of Neurological Surgery </a:t>
            </a:r>
            <a:r>
              <a:rPr lang="en-US" sz="2200" dirty="0">
                <a:solidFill>
                  <a:srgbClr val="FFFFFF"/>
                </a:solidFill>
                <a:sym typeface="Calibri"/>
              </a:rPr>
              <a:t>re-</a:t>
            </a:r>
            <a:r>
              <a:rPr sz="2200" dirty="0">
                <a:solidFill>
                  <a:srgbClr val="FFFFFF"/>
                </a:solidFill>
                <a:sym typeface="Calibri"/>
              </a:rPr>
              <a:t>established by Dr. </a:t>
            </a:r>
            <a:r>
              <a:rPr lang="en-US" sz="2200" dirty="0">
                <a:solidFill>
                  <a:srgbClr val="FFFFFF"/>
                </a:solidFill>
                <a:sym typeface="Calibri"/>
              </a:rPr>
              <a:t>Peter </a:t>
            </a:r>
            <a:r>
              <a:rPr sz="2200" dirty="0">
                <a:solidFill>
                  <a:srgbClr val="FFFFFF"/>
                </a:solidFill>
                <a:sym typeface="Calibri"/>
              </a:rPr>
              <a:t>Carmel in 1994 based on a vision that neurosurgical excellence could be achieved in the city of Newark</a:t>
            </a:r>
          </a:p>
        </p:txBody>
      </p:sp>
      <p:pic>
        <p:nvPicPr>
          <p:cNvPr id="15364" name="image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9438" y="1516063"/>
            <a:ext cx="4370387" cy="18811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5365" name="image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025" y="1196975"/>
            <a:ext cx="3854450" cy="25209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6591" y="-97915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2BCCE-8082-05DF-B0F0-12B1400EC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6" t="14444" r="9626" b="1400"/>
          <a:stretch/>
        </p:blipFill>
        <p:spPr>
          <a:xfrm>
            <a:off x="0" y="543435"/>
            <a:ext cx="9188968" cy="60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57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6591" y="-97915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9E3A0-6FD6-FCBF-181E-53E1787A4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3" t="13771" r="9627"/>
          <a:stretch/>
        </p:blipFill>
        <p:spPr>
          <a:xfrm>
            <a:off x="0" y="543435"/>
            <a:ext cx="9159431" cy="61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307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6591" y="-97915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1AC0E-43B1-8020-41F0-21ADE7C60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t="14612" r="11111"/>
          <a:stretch/>
        </p:blipFill>
        <p:spPr>
          <a:xfrm>
            <a:off x="1" y="461472"/>
            <a:ext cx="9144000" cy="63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6060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6591" y="-97915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Operative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97F8E-5652-E280-D2E5-8F7093792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2" t="36830" r="11308" b="14528"/>
          <a:stretch/>
        </p:blipFill>
        <p:spPr>
          <a:xfrm>
            <a:off x="-18226" y="543435"/>
            <a:ext cx="9180452" cy="36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51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26579" y="0"/>
            <a:ext cx="8973925" cy="641350"/>
          </a:xfrm>
        </p:spPr>
        <p:txBody>
          <a:bodyPr lIns="91440" rIns="91440">
            <a:no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Operative Experience</a:t>
            </a:r>
            <a:br>
              <a:rPr 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(per resident; excludes PGY5)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5ADD3-B95B-E421-FE75-E5E95757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4" t="13433" r="15327" b="2242"/>
          <a:stretch/>
        </p:blipFill>
        <p:spPr>
          <a:xfrm rot="16200000">
            <a:off x="-714879" y="716541"/>
            <a:ext cx="6856336" cy="5426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F72AE7-88EE-82F7-2699-709E0CEBB623}"/>
              </a:ext>
            </a:extLst>
          </p:cNvPr>
          <p:cNvSpPr txBox="1"/>
          <p:nvPr/>
        </p:nvSpPr>
        <p:spPr>
          <a:xfrm>
            <a:off x="5725683" y="1041755"/>
            <a:ext cx="322176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Operative volume below average: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Epilepsy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ain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Functional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Peripheral Nerve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Pediatrics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CA25D-5097-02D7-8A3A-FDFD2FDB3531}"/>
              </a:ext>
            </a:extLst>
          </p:cNvPr>
          <p:cNvSpPr txBox="1"/>
          <p:nvPr/>
        </p:nvSpPr>
        <p:spPr>
          <a:xfrm>
            <a:off x="5725683" y="2882987"/>
            <a:ext cx="3418317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Operative volume above average: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Tumor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Skull Base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Trauma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Vascular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Endovascular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Spine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Radiosurgery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Critical Care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Microdissection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34884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A8A8-52D4-4049-A7FE-96EE7F01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56E63-7517-48A1-8F43-43B621422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6F489-409D-4A70-9F9A-26F41E4EE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23025" r="29167" b="2950"/>
          <a:stretch/>
        </p:blipFill>
        <p:spPr>
          <a:xfrm>
            <a:off x="457200" y="0"/>
            <a:ext cx="7950198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1165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56E63-7517-48A1-8F43-43B621422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5684" y="-75501"/>
            <a:ext cx="5457039" cy="68580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PGY-1 neurosurgery, neuro ICU and neuroscience, SICU, PMR and anesthesia</a:t>
            </a:r>
          </a:p>
          <a:p>
            <a:r>
              <a:rPr lang="en-US" sz="2800" dirty="0">
                <a:solidFill>
                  <a:schemeClr val="bg1"/>
                </a:solidFill>
              </a:rPr>
              <a:t>PGY-2 neurosurgery and diagnostic neuroradiology</a:t>
            </a:r>
          </a:p>
          <a:p>
            <a:r>
              <a:rPr lang="en-US" sz="2800" dirty="0">
                <a:solidFill>
                  <a:schemeClr val="bg1"/>
                </a:solidFill>
              </a:rPr>
              <a:t>PGY-3 neurosurgery and endovascular</a:t>
            </a:r>
          </a:p>
          <a:p>
            <a:r>
              <a:rPr lang="en-US" sz="2800" dirty="0">
                <a:solidFill>
                  <a:schemeClr val="bg1"/>
                </a:solidFill>
              </a:rPr>
              <a:t>PGY-4 neurosurgery – transition to senior call, neuropathology, time for boards study</a:t>
            </a:r>
          </a:p>
          <a:p>
            <a:r>
              <a:rPr lang="en-US" sz="2800" dirty="0">
                <a:solidFill>
                  <a:schemeClr val="bg1"/>
                </a:solidFill>
              </a:rPr>
              <a:t>PGY-5 elective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PGY-6 senior neurosurgery</a:t>
            </a:r>
          </a:p>
          <a:p>
            <a:r>
              <a:rPr lang="en-US" sz="2800" dirty="0">
                <a:solidFill>
                  <a:schemeClr val="bg1"/>
                </a:solidFill>
              </a:rPr>
              <a:t>PGY-7 chief residency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6F489-409D-4A70-9F9A-26F41E4EE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23025" r="29167" b="2950"/>
          <a:stretch/>
        </p:blipFill>
        <p:spPr>
          <a:xfrm>
            <a:off x="0" y="0"/>
            <a:ext cx="3745684" cy="46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1734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0656" y="11142"/>
            <a:ext cx="8802687" cy="641350"/>
          </a:xfrm>
        </p:spPr>
        <p:txBody>
          <a:bodyPr>
            <a:norm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sym typeface="Calibri"/>
              </a:rPr>
              <a:t>Didactic Program:</a:t>
            </a:r>
            <a:endParaRPr sz="2400" dirty="0">
              <a:solidFill>
                <a:schemeClr val="bg1">
                  <a:lumMod val="85000"/>
                </a:schemeClr>
              </a:solidFill>
              <a:sym typeface="Calibri"/>
            </a:endParaRP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74176" y="532803"/>
            <a:ext cx="8802687" cy="5011737"/>
          </a:xfrm>
        </p:spPr>
        <p:txBody>
          <a:bodyPr>
            <a:normAutofit fontScale="85000" lnSpcReduction="20000"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endParaRPr sz="2600" dirty="0">
              <a:solidFill>
                <a:srgbClr val="FFFFFF"/>
              </a:solidFill>
              <a:sym typeface="Calibri"/>
            </a:endParaRP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00" dirty="0">
                <a:solidFill>
                  <a:srgbClr val="FFFFFF"/>
                </a:solidFill>
                <a:sym typeface="Calibri"/>
              </a:rPr>
              <a:t>Week</a:t>
            </a:r>
            <a:r>
              <a:rPr lang="en-US" sz="2900" dirty="0">
                <a:solidFill>
                  <a:srgbClr val="FFFFFF"/>
                </a:solidFill>
                <a:sym typeface="Calibri"/>
              </a:rPr>
              <a:t>ly (</a:t>
            </a:r>
            <a:r>
              <a:rPr sz="2900" dirty="0">
                <a:solidFill>
                  <a:srgbClr val="FFFFFF"/>
                </a:solidFill>
                <a:sym typeface="Calibri"/>
              </a:rPr>
              <a:t>Summer</a:t>
            </a:r>
            <a:r>
              <a:rPr lang="en-US" sz="2900" dirty="0">
                <a:solidFill>
                  <a:srgbClr val="FFFFFF"/>
                </a:solidFill>
                <a:sym typeface="Calibri"/>
              </a:rPr>
              <a:t>) Cadaver</a:t>
            </a:r>
            <a:r>
              <a:rPr sz="2900" dirty="0">
                <a:solidFill>
                  <a:srgbClr val="FFFFFF"/>
                </a:solidFill>
                <a:sym typeface="Calibri"/>
              </a:rPr>
              <a:t> Dissection Course</a:t>
            </a:r>
            <a:r>
              <a:rPr lang="en-US" sz="2900" dirty="0">
                <a:solidFill>
                  <a:srgbClr val="FFFFFF"/>
                </a:solidFill>
                <a:sym typeface="Calibri"/>
              </a:rPr>
              <a:t>s</a:t>
            </a:r>
            <a:endParaRPr sz="2900" dirty="0">
              <a:solidFill>
                <a:srgbClr val="FFFFFF"/>
              </a:solidFill>
              <a:sym typeface="Calibri"/>
            </a:endParaRP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Weekly Tumor Board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00" dirty="0">
                <a:solidFill>
                  <a:srgbClr val="FFFFFF"/>
                </a:solidFill>
                <a:sym typeface="Calibri"/>
              </a:rPr>
              <a:t>Weekly Lunch Conference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00" dirty="0">
                <a:solidFill>
                  <a:srgbClr val="FFFFFF"/>
                </a:solidFill>
                <a:sym typeface="Calibri"/>
              </a:rPr>
              <a:t>Bi</a:t>
            </a:r>
            <a:r>
              <a:rPr lang="en-US" sz="2900" dirty="0">
                <a:solidFill>
                  <a:srgbClr val="FFFFFF"/>
                </a:solidFill>
                <a:sym typeface="Calibri"/>
              </a:rPr>
              <a:t>weekly</a:t>
            </a:r>
            <a:r>
              <a:rPr sz="2900" dirty="0">
                <a:solidFill>
                  <a:srgbClr val="FFFFFF"/>
                </a:solidFill>
                <a:sym typeface="Calibri"/>
              </a:rPr>
              <a:t> Indications Conference</a:t>
            </a:r>
            <a:endParaRPr lang="en-US" sz="2900" dirty="0">
              <a:solidFill>
                <a:srgbClr val="FFFFFF"/>
              </a:solidFill>
              <a:sym typeface="Calibri"/>
            </a:endParaRP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Monthly </a:t>
            </a:r>
            <a:r>
              <a:rPr sz="2900" dirty="0">
                <a:solidFill>
                  <a:srgbClr val="FFFFFF"/>
                </a:solidFill>
                <a:sym typeface="Calibri"/>
              </a:rPr>
              <a:t>Neuropathology Conference</a:t>
            </a:r>
            <a:endParaRPr lang="en-US" sz="2900" dirty="0">
              <a:solidFill>
                <a:srgbClr val="FFFFFF"/>
              </a:solidFill>
              <a:sym typeface="Calibri"/>
            </a:endParaRP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Monthly Neuroradiology Conference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Monthly Statistics and Research Methods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Monthly Grand Rounds with Visiting Professors (virtual)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00" dirty="0">
                <a:solidFill>
                  <a:srgbClr val="FFFFFF"/>
                </a:solidFill>
                <a:sym typeface="Calibri"/>
              </a:rPr>
              <a:t>Monthly Cerebrovascular Conference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00" dirty="0">
                <a:solidFill>
                  <a:srgbClr val="FFFFFF"/>
                </a:solidFill>
                <a:sym typeface="Calibri"/>
              </a:rPr>
              <a:t>Monthly Morbidity and Mortality Conference</a:t>
            </a:r>
            <a:endParaRPr lang="en-US" sz="2900" dirty="0">
              <a:solidFill>
                <a:srgbClr val="FFFFFF"/>
              </a:solidFill>
              <a:sym typeface="Calibri"/>
            </a:endParaRP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Monthly Journal Club at Chairman’s Home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Monthly Interdisciplinary Spine Case Conference (at restaurant)</a:t>
            </a:r>
          </a:p>
          <a:p>
            <a:pPr marL="283779" indent="-283779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00" dirty="0">
                <a:solidFill>
                  <a:srgbClr val="FFFFFF"/>
                </a:solidFill>
                <a:sym typeface="Calibri"/>
              </a:rPr>
              <a:t>5</a:t>
            </a:r>
            <a:r>
              <a:rPr lang="en-US" sz="2900" baseline="30000" dirty="0">
                <a:solidFill>
                  <a:srgbClr val="FFFFFF"/>
                </a:solidFill>
                <a:sym typeface="Calibri"/>
              </a:rPr>
              <a:t>th</a:t>
            </a:r>
            <a:r>
              <a:rPr lang="en-US" sz="2900" dirty="0">
                <a:solidFill>
                  <a:srgbClr val="FFFFFF"/>
                </a:solidFill>
                <a:sym typeface="Calibri"/>
              </a:rPr>
              <a:t> Wednesday Wellness</a:t>
            </a:r>
            <a:endParaRPr sz="2900" dirty="0">
              <a:solidFill>
                <a:srgbClr val="FFFFFF"/>
              </a:solidFill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141288" y="128588"/>
            <a:ext cx="8802687" cy="641350"/>
          </a:xfrm>
        </p:spPr>
        <p:txBody>
          <a:bodyPr lIns="0" tIns="0" rIns="0" bIns="0">
            <a:norm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</a:defRPr>
            </a:pPr>
            <a:r>
              <a:rPr sz="2400" dirty="0">
                <a:solidFill>
                  <a:schemeClr val="bg1">
                    <a:lumMod val="85000"/>
                  </a:schemeClr>
                </a:solidFill>
                <a:sym typeface="Calibri"/>
              </a:rPr>
              <a:t>Education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141288" y="868363"/>
            <a:ext cx="8802687" cy="5011737"/>
          </a:xfrm>
        </p:spPr>
        <p:txBody>
          <a:bodyPr lIns="0" tIns="0" rIns="0" bIns="0">
            <a:normAutofit/>
          </a:bodyPr>
          <a:lstStyle/>
          <a:p>
            <a:pPr marL="0" indent="0" defTabSz="429768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Tx/>
              <a:buFont typeface="Arial"/>
              <a:buNone/>
              <a:defRPr sz="1800"/>
            </a:pPr>
            <a:endParaRPr sz="2914" dirty="0">
              <a:solidFill>
                <a:srgbClr val="FFFFFF"/>
              </a:solidFill>
              <a:sym typeface="Calibri"/>
            </a:endParaRPr>
          </a:p>
          <a:p>
            <a:pPr marL="266752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14" dirty="0">
                <a:solidFill>
                  <a:srgbClr val="FFFFFF"/>
                </a:solidFill>
                <a:sym typeface="Calibri"/>
              </a:rPr>
              <a:t>PGY-5 Research Year</a:t>
            </a:r>
            <a:r>
              <a:rPr lang="en-US" sz="2914" dirty="0">
                <a:solidFill>
                  <a:srgbClr val="FFFFFF"/>
                </a:solidFill>
                <a:sym typeface="Calibri"/>
              </a:rPr>
              <a:t> – Dr. Hai Sun </a:t>
            </a:r>
            <a:endParaRPr sz="2914" dirty="0">
              <a:solidFill>
                <a:srgbClr val="FFFFFF"/>
              </a:solidFill>
              <a:sym typeface="Calibri"/>
            </a:endParaRPr>
          </a:p>
          <a:p>
            <a:pPr marL="696520" lvl="1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14" dirty="0">
                <a:solidFill>
                  <a:srgbClr val="FFFFFF"/>
                </a:solidFill>
                <a:sym typeface="Calibri"/>
              </a:rPr>
              <a:t>Basic Science Research</a:t>
            </a:r>
            <a:r>
              <a:rPr lang="en-US" sz="2914" dirty="0">
                <a:solidFill>
                  <a:srgbClr val="FFFFFF"/>
                </a:solidFill>
                <a:sym typeface="Calibri"/>
              </a:rPr>
              <a:t> - encouraged</a:t>
            </a:r>
            <a:endParaRPr sz="2914" dirty="0">
              <a:solidFill>
                <a:srgbClr val="FFFFFF"/>
              </a:solidFill>
              <a:sym typeface="Calibri"/>
            </a:endParaRPr>
          </a:p>
          <a:p>
            <a:pPr marL="696520" lvl="1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14" dirty="0">
                <a:solidFill>
                  <a:srgbClr val="FFFFFF"/>
                </a:solidFill>
                <a:sym typeface="Calibri"/>
              </a:rPr>
              <a:t>Clinical </a:t>
            </a:r>
            <a:r>
              <a:rPr lang="en-US" sz="2914" dirty="0">
                <a:solidFill>
                  <a:srgbClr val="FFFFFF"/>
                </a:solidFill>
                <a:sym typeface="Calibri"/>
              </a:rPr>
              <a:t>E</a:t>
            </a:r>
            <a:r>
              <a:rPr sz="2914" dirty="0">
                <a:solidFill>
                  <a:srgbClr val="FFFFFF"/>
                </a:solidFill>
                <a:sym typeface="Calibri"/>
              </a:rPr>
              <a:t>nfolded Fellowships</a:t>
            </a:r>
          </a:p>
          <a:p>
            <a:pPr marL="696520" lvl="1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14" dirty="0">
                <a:solidFill>
                  <a:srgbClr val="FFFFFF"/>
                </a:solidFill>
                <a:sym typeface="Calibri"/>
              </a:rPr>
              <a:t>Advance</a:t>
            </a:r>
            <a:r>
              <a:rPr lang="en-US" sz="2914" dirty="0">
                <a:solidFill>
                  <a:srgbClr val="FFFFFF"/>
                </a:solidFill>
                <a:sym typeface="Calibri"/>
              </a:rPr>
              <a:t>d</a:t>
            </a:r>
            <a:r>
              <a:rPr sz="2914" dirty="0">
                <a:solidFill>
                  <a:srgbClr val="FFFFFF"/>
                </a:solidFill>
                <a:sym typeface="Calibri"/>
              </a:rPr>
              <a:t> Degree</a:t>
            </a:r>
          </a:p>
          <a:p>
            <a:pPr marL="266752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endParaRPr sz="2914" dirty="0">
              <a:solidFill>
                <a:srgbClr val="FFFFFF"/>
              </a:solidFill>
              <a:sym typeface="Calibri"/>
            </a:endParaRPr>
          </a:p>
          <a:p>
            <a:pPr marL="266752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14" dirty="0">
                <a:solidFill>
                  <a:srgbClr val="FFFFFF"/>
                </a:solidFill>
                <a:sym typeface="Calibri"/>
              </a:rPr>
              <a:t>Regional and National Meetings</a:t>
            </a:r>
            <a:r>
              <a:rPr lang="en-US" sz="2914" dirty="0">
                <a:solidFill>
                  <a:srgbClr val="FFFFFF"/>
                </a:solidFill>
                <a:sym typeface="Calibri"/>
              </a:rPr>
              <a:t> – podium presentations</a:t>
            </a:r>
          </a:p>
          <a:p>
            <a:pPr marL="266752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lang="en-US" sz="2914" dirty="0">
                <a:solidFill>
                  <a:srgbClr val="FFFFFF"/>
                </a:solidFill>
                <a:sym typeface="Calibri"/>
              </a:rPr>
              <a:t>Woods Hole/RUNN course</a:t>
            </a:r>
            <a:endParaRPr sz="2914" dirty="0">
              <a:solidFill>
                <a:srgbClr val="FFFFFF"/>
              </a:solidFill>
              <a:sym typeface="Calibri"/>
            </a:endParaRPr>
          </a:p>
          <a:p>
            <a:pPr marL="266752" indent="-266752" defTabSz="429768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defRPr sz="1800"/>
            </a:pPr>
            <a:r>
              <a:rPr sz="2914" dirty="0">
                <a:solidFill>
                  <a:srgbClr val="FFFFFF"/>
                </a:solidFill>
                <a:sym typeface="Calibri"/>
              </a:rPr>
              <a:t>Board Prep Courses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Departmental Research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Dr. Sun lab: DOD funded, post-traumatic epilepsy (RWJ)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Tim Reynolds Family Lab: SCI modelling and neuroprotection (NJMS)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Dr. </a:t>
            </a:r>
            <a:r>
              <a:rPr lang="en-US" sz="24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Boison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lab: NIH funded, neuroprotection via endogenous adenosine(RWJ)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Dr. Chitravanshi lab: NIH funded, CNS regulation of CV and respiration (NJMS)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Vesalius anatomic lab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HOPE Outcomes Analysis Center (SBMC)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6262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70656" y="14288"/>
            <a:ext cx="8802687" cy="423862"/>
          </a:xfrm>
        </p:spPr>
        <p:txBody>
          <a:bodyPr>
            <a:normAutofit fontScale="90000"/>
          </a:bodyPr>
          <a:lstStyle/>
          <a:p>
            <a:pPr algn="l" defTabSz="428625" eaLnBrk="1" hangingPunct="1"/>
            <a:r>
              <a:rPr lang="en-US" sz="33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Evolution: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F5CE5-10F4-4065-9470-640B997CD5FB}"/>
              </a:ext>
            </a:extLst>
          </p:cNvPr>
          <p:cNvSpPr txBox="1"/>
          <p:nvPr/>
        </p:nvSpPr>
        <p:spPr>
          <a:xfrm>
            <a:off x="170656" y="455613"/>
            <a:ext cx="8802687" cy="7355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1986-93     - University Hospital + Saint Barnabas Medical Center; 4 faculty; 1 resident/year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1994           - Dr. Carmel named Chair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         - Training program reinstated at NJMS-University Hospital + Hackensack UMC;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		1 resident/year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indent="-3429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00"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- Residency complement increased to 10 (1.5/year)</a:t>
            </a:r>
          </a:p>
          <a:p>
            <a:pPr marL="342900" marR="0" indent="-3429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00"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indent="-3429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 startAt="2005"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- Residency complement increased to 2 residents/year</a:t>
            </a:r>
          </a:p>
          <a:p>
            <a:pPr marL="342900" marR="0" indent="-3429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 startAt="2005"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2009	         - Training site change from HUMC to Robert Wood Johnson University Hospital</a:t>
            </a:r>
          </a:p>
          <a:p>
            <a:pPr marL="342900" marR="0" indent="-3429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 startAt="2009"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2015           - Former UMDNJ incorporated into Rutgers University;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       - NJMS Chair named interim Chair at RWJ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2018	        - Partnership between RWJ-Barnabas Health and Rutgers University announced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       - Unified Chair of NJMS, RWJ, and Neurosurgery System Director for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		RWJBarnabas Health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2019           - NBIMC and Saint Barnabas added as training sites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         - Residency complement increased to 18; SBMC residents added to program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         - Faculty growth:  10 at NJMS, 7 at RWJ, 50+ at SBMC, ongoing recruitment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2022           - Dr. Sambol named Interim Chair, search committee for new Chair organized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2023           - Dr. Gillick appointed Interim Residency Program Director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indent="-3429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 startAt="2013"/>
              <a:tabLst/>
            </a:pP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indent="-3429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00"/>
              <a:tabLst/>
            </a:pP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324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60205" y="898527"/>
            <a:ext cx="2583770" cy="4981573"/>
          </a:xfrm>
        </p:spPr>
        <p:txBody>
          <a:bodyPr lIns="91440" rIns="91440"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Research faculty: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76" t="23645" r="39362" b="73698"/>
          <a:stretch/>
        </p:blipFill>
        <p:spPr>
          <a:xfrm>
            <a:off x="2194559" y="10519"/>
            <a:ext cx="7656022" cy="249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412FD-0163-08CF-D270-6A6CFD039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5" t="15086" r="21728"/>
          <a:stretch/>
        </p:blipFill>
        <p:spPr>
          <a:xfrm>
            <a:off x="2194559" y="258301"/>
            <a:ext cx="6949441" cy="65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1412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33" t="12328" r="14709" b="22893"/>
          <a:stretch/>
        </p:blipFill>
        <p:spPr>
          <a:xfrm>
            <a:off x="1" y="0"/>
            <a:ext cx="636629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1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Additional Research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Nelson Biology Labs</a:t>
            </a: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Keck Center for Spinal Cord Injury (Keck SCI)</a:t>
            </a: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Center for Advanced Bio and Medicine (CABM)</a:t>
            </a: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School of Public Health (Rutgers SPH)</a:t>
            </a: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Rutgers Biomedical Engineering</a:t>
            </a: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Cancer Institute of New Jersey (CINJ)</a:t>
            </a: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Child Health Institute (CHI)</a:t>
            </a:r>
          </a:p>
          <a:p>
            <a:pPr marL="0" indent="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Princeton Neuroscience Institute (PNI)</a:t>
            </a:r>
          </a:p>
          <a:p>
            <a:pPr marL="0" indent="0">
              <a:lnSpc>
                <a:spcPct val="90000"/>
              </a:lnSpc>
            </a:pPr>
            <a:endParaRPr lang="en-US" sz="24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US" sz="2000" i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All of these facilities have active research in neural stem cells, molecular biology, neurogenetics, brain machine, neurooncology, and others.</a:t>
            </a:r>
          </a:p>
        </p:txBody>
      </p:sp>
    </p:spTree>
    <p:extLst>
      <p:ext uri="{BB962C8B-B14F-4D97-AF65-F5344CB8AC3E}">
        <p14:creationId xmlns:p14="http://schemas.microsoft.com/office/powerpoint/2010/main" val="159493250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71450" y="128588"/>
            <a:ext cx="8801100" cy="641350"/>
          </a:xfrm>
        </p:spPr>
        <p:txBody>
          <a:bodyPr>
            <a:norm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</a:defRPr>
            </a:pPr>
            <a:r>
              <a:rPr sz="2400" i="1" dirty="0">
                <a:solidFill>
                  <a:schemeClr val="bg1">
                    <a:lumMod val="85000"/>
                  </a:schemeClr>
                </a:solidFill>
                <a:sym typeface="Calibri"/>
              </a:rPr>
              <a:t>Pillars of Neurosurgical Training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sym typeface="Calibri"/>
              </a:rPr>
              <a:t>:</a:t>
            </a:r>
            <a:endParaRPr sz="2400" i="1" dirty="0">
              <a:solidFill>
                <a:schemeClr val="bg1">
                  <a:lumMod val="85000"/>
                </a:schemeClr>
              </a:solidFill>
              <a:sym typeface="Calibri"/>
            </a:endParaRPr>
          </a:p>
        </p:txBody>
      </p:sp>
      <p:sp>
        <p:nvSpPr>
          <p:cNvPr id="19459" name="Shape 77"/>
          <p:cNvSpPr>
            <a:spLocks noGrp="1"/>
          </p:cNvSpPr>
          <p:nvPr>
            <p:ph type="body" idx="1"/>
          </p:nvPr>
        </p:nvSpPr>
        <p:spPr>
          <a:xfrm>
            <a:off x="171450" y="957712"/>
            <a:ext cx="8801100" cy="5010150"/>
          </a:xfrm>
        </p:spPr>
        <p:txBody>
          <a:bodyPr/>
          <a:lstStyle/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Clinical Excellence</a:t>
            </a: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Education</a:t>
            </a: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Academic Contribution</a:t>
            </a: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Professional Development and Mentorship</a:t>
            </a: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Leadership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88656" y="646981"/>
            <a:ext cx="188918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Our Faculty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37365A-233B-9283-5C88-DADDE644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" t="12290" r="8807" b="1114"/>
          <a:stretch/>
        </p:blipFill>
        <p:spPr>
          <a:xfrm>
            <a:off x="0" y="0"/>
            <a:ext cx="5192785" cy="3604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FD1B3-090A-C739-27F3-8E9360497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4" t="44010" r="9469" b="1783"/>
          <a:stretch/>
        </p:blipFill>
        <p:spPr>
          <a:xfrm>
            <a:off x="0" y="3604862"/>
            <a:ext cx="5192784" cy="2274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19001-5F2A-382A-9B4C-10951337B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097" y="3322807"/>
            <a:ext cx="441820" cy="5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95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8928" y="836762"/>
            <a:ext cx="283705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Our raison de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etre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735D8CC-1716-142B-F254-A15CFFB8C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329998"/>
              </p:ext>
            </p:extLst>
          </p:nvPr>
        </p:nvGraphicFramePr>
        <p:xfrm>
          <a:off x="-1" y="-1"/>
          <a:ext cx="5567871" cy="7206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10" imgH="7543561" progId="AcroExch.Document.DC">
                  <p:embed/>
                </p:oleObj>
              </mc:Choice>
              <mc:Fallback>
                <p:oleObj name="Acrobat Document" r:id="rId2" imgW="5829210" imgH="75435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5567871" cy="7206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E16529C-183E-8AD8-8F60-E89C0692E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144" y="4548189"/>
            <a:ext cx="436071" cy="4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41288" y="128588"/>
            <a:ext cx="8802687" cy="641350"/>
          </a:xfrm>
        </p:spPr>
        <p:txBody>
          <a:bodyPr>
            <a:normAutofit/>
          </a:bodyPr>
          <a:lstStyle>
            <a:lvl1pPr algn="l" defTabSz="429768">
              <a:defRPr sz="3666" b="1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</a:defRPr>
            </a:pPr>
            <a:r>
              <a:rPr sz="2000" dirty="0">
                <a:solidFill>
                  <a:schemeClr val="bg1">
                    <a:lumMod val="75000"/>
                  </a:schemeClr>
                </a:solidFill>
                <a:sym typeface="Calibri"/>
              </a:rPr>
              <a:t>Residency Training Sites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sym typeface="Calibri"/>
              </a:rPr>
              <a:t>:</a:t>
            </a:r>
            <a:endParaRPr sz="2000" dirty="0">
              <a:solidFill>
                <a:schemeClr val="bg1">
                  <a:lumMod val="75000"/>
                </a:schemeClr>
              </a:solidFill>
              <a:sym typeface="Calibri"/>
            </a:endParaRP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222616" y="681933"/>
            <a:ext cx="8802687" cy="4582734"/>
          </a:xfrm>
        </p:spPr>
        <p:txBody>
          <a:bodyPr>
            <a:normAutofit lnSpcReduction="10000"/>
          </a:bodyPr>
          <a:lstStyle/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University Hospital, Newark</a:t>
            </a:r>
          </a:p>
          <a:p>
            <a:pPr marL="257175" indent="-257175" eaLnBrk="1" hangingPunct="1"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Cooperman Barnabas Medical Center</a:t>
            </a:r>
          </a:p>
          <a:p>
            <a:pPr marL="257175" indent="-257175" eaLnBrk="1" hangingPunct="1"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Robert Wood Johnson University Hospital</a:t>
            </a: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257175" indent="-257175" eaLnBrk="1" hangingPunct="1">
              <a:spcBef>
                <a:spcPts val="500"/>
              </a:spcBef>
              <a:buClr>
                <a:srgbClr val="FFFFFF"/>
              </a:buClr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Newark Beth Israel  Medical Center</a:t>
            </a:r>
          </a:p>
        </p:txBody>
      </p:sp>
      <p:pic>
        <p:nvPicPr>
          <p:cNvPr id="18436" name="image15.png" descr="Screen Shot 2015-10-09 at 4.07.52 PM copy.png"/>
          <p:cNvPicPr>
            <a:picLocks noChangeAspect="1" noChangeArrowheads="1"/>
          </p:cNvPicPr>
          <p:nvPr/>
        </p:nvPicPr>
        <p:blipFill rotWithShape="1">
          <a:blip r:embed="rId2"/>
          <a:srcRect t="4824" r="2426" b="20741"/>
          <a:stretch/>
        </p:blipFill>
        <p:spPr bwMode="auto">
          <a:xfrm>
            <a:off x="6250775" y="3228437"/>
            <a:ext cx="2484437" cy="1308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8437" name="image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6902" y="285233"/>
            <a:ext cx="3038475" cy="1308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50" name="Picture 2" descr="Image result for saint barnabas medical center livingston nj">
            <a:extLst>
              <a:ext uri="{FF2B5EF4-FFF2-40B4-BE49-F238E27FC236}">
                <a16:creationId xmlns:a16="http://schemas.microsoft.com/office/drawing/2014/main" id="{595D6239-0473-4830-AB7A-0FFDE7BB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94" y="1779896"/>
            <a:ext cx="2586365" cy="13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ewark beth israel medical center">
            <a:extLst>
              <a:ext uri="{FF2B5EF4-FFF2-40B4-BE49-F238E27FC236}">
                <a16:creationId xmlns:a16="http://schemas.microsoft.com/office/drawing/2014/main" id="{D245404B-575D-43B4-A25E-0D0CD693F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18997" r="3869" b="15128"/>
          <a:stretch/>
        </p:blipFill>
        <p:spPr bwMode="auto">
          <a:xfrm>
            <a:off x="4979795" y="4639251"/>
            <a:ext cx="2513199" cy="13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7975" y="2497992"/>
            <a:ext cx="6400800" cy="869950"/>
          </a:xfrm>
        </p:spPr>
        <p:txBody>
          <a:bodyPr lIns="91440" rIns="91440">
            <a:normAutofit/>
          </a:bodyPr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US" sz="27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University Hospital</a:t>
            </a:r>
          </a:p>
        </p:txBody>
      </p:sp>
    </p:spTree>
    <p:extLst>
      <p:ext uri="{BB962C8B-B14F-4D97-AF65-F5344CB8AC3E}">
        <p14:creationId xmlns:p14="http://schemas.microsoft.com/office/powerpoint/2010/main" val="25101657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-1329868" y="414550"/>
            <a:ext cx="6400800" cy="869950"/>
          </a:xfrm>
        </p:spPr>
        <p:txBody>
          <a:bodyPr lIns="91440" rIns="91440">
            <a:normAutofit/>
          </a:bodyPr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US" sz="27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Location</a:t>
            </a:r>
          </a:p>
          <a:p>
            <a:pPr marL="0" indent="0" algn="ctr">
              <a:lnSpc>
                <a:spcPct val="90000"/>
              </a:lnSpc>
              <a:buFont typeface="Arial" charset="0"/>
              <a:buNone/>
            </a:pPr>
            <a:endParaRPr lang="en-US" sz="27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lnSpc>
                <a:spcPct val="90000"/>
              </a:lnSpc>
              <a:buFont typeface="Arial" charset="0"/>
              <a:buNone/>
            </a:pPr>
            <a:endParaRPr lang="en-US" sz="27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7E371-760C-4E36-BE85-698C65F87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16" t="35089" r="27342" b="18906"/>
          <a:stretch/>
        </p:blipFill>
        <p:spPr>
          <a:xfrm>
            <a:off x="1220" y="1203477"/>
            <a:ext cx="5069712" cy="2615880"/>
          </a:xfrm>
          <a:prstGeom prst="rect">
            <a:avLst/>
          </a:prstGeom>
        </p:spPr>
      </p:pic>
      <p:pic>
        <p:nvPicPr>
          <p:cNvPr id="3074" name="Picture 2" descr="Art and Culture in Newark">
            <a:extLst>
              <a:ext uri="{FF2B5EF4-FFF2-40B4-BE49-F238E27FC236}">
                <a16:creationId xmlns:a16="http://schemas.microsoft.com/office/drawing/2014/main" id="{764D2FC4-FF25-4514-A842-42FCDF5E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17" y="1203477"/>
            <a:ext cx="3915663" cy="26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B1B57E-274E-4A65-9A31-FC8D0AEB5859}"/>
              </a:ext>
            </a:extLst>
          </p:cNvPr>
          <p:cNvSpPr txBox="1"/>
          <p:nvPr/>
        </p:nvSpPr>
        <p:spPr>
          <a:xfrm>
            <a:off x="243068" y="4271058"/>
            <a:ext cx="8715737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Mid-sized urban setting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University Hospital within campus of New Jersey Medical School, along with Dental School, School of Nursing, School of Public Health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6939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288" y="128588"/>
            <a:ext cx="8802687" cy="641350"/>
          </a:xfrm>
        </p:spPr>
        <p:txBody>
          <a:bodyPr lIns="91440" rIns="91440">
            <a:normAutofit fontScale="90000"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288" y="868363"/>
            <a:ext cx="8802687" cy="5011737"/>
          </a:xfrm>
        </p:spPr>
        <p:txBody>
          <a:bodyPr lIns="91440" rIns="91440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University Hospital (UH)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Level 1 Trauma Center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Inpatient Units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Endovascular Suite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Neurosurgical ICU</a:t>
            </a:r>
          </a:p>
          <a:p>
            <a:pPr lvl="1"/>
            <a:r>
              <a:rPr lang="en-US" sz="2400" dirty="0">
                <a:solidFill>
                  <a:srgbClr val="BFBFBF"/>
                </a:solidFill>
                <a:latin typeface="Calibri" pitchFamily="34" charset="0"/>
                <a:cs typeface="Calibri" pitchFamily="34" charset="0"/>
              </a:rPr>
              <a:t>Comprehensive Stroke Center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Neurological Institute of New Jersey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New Jersey Trauma Center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Outpatient Resident Clinics</a:t>
            </a:r>
          </a:p>
          <a:p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9042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1030</Words>
  <Application>Microsoft Office PowerPoint</Application>
  <PresentationFormat>On-screen Show (4:3)</PresentationFormat>
  <Paragraphs>236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Helvetica Neue</vt:lpstr>
      <vt:lpstr>Default</vt:lpstr>
      <vt:lpstr>Acrobat Document</vt:lpstr>
      <vt:lpstr>PowerPoint Presentation</vt:lpstr>
      <vt:lpstr>Rutgers Neurosurgery</vt:lpstr>
      <vt:lpstr>Evolution:</vt:lpstr>
      <vt:lpstr>PowerPoint Presentation</vt:lpstr>
      <vt:lpstr>PowerPoint Presentation</vt:lpstr>
      <vt:lpstr>Residency Training Sites:</vt:lpstr>
      <vt:lpstr>PowerPoint Presentation</vt:lpstr>
      <vt:lpstr>PowerPoint Presentation</vt:lpstr>
      <vt:lpstr>Facilities</vt:lpstr>
      <vt:lpstr>Operative Experience</vt:lpstr>
      <vt:lpstr>PowerPoint Presentation</vt:lpstr>
      <vt:lpstr>Location</vt:lpstr>
      <vt:lpstr>Facilities</vt:lpstr>
      <vt:lpstr>Operative Experience</vt:lpstr>
      <vt:lpstr>PowerPoint Presentation</vt:lpstr>
      <vt:lpstr>Location</vt:lpstr>
      <vt:lpstr>Facilities</vt:lpstr>
      <vt:lpstr>Operative Experience</vt:lpstr>
      <vt:lpstr>Operative Experience</vt:lpstr>
      <vt:lpstr>Operative Experience</vt:lpstr>
      <vt:lpstr>Operative Experience</vt:lpstr>
      <vt:lpstr>Operative Experience</vt:lpstr>
      <vt:lpstr>Operative Experience</vt:lpstr>
      <vt:lpstr>  Operative Experience (per resident; excludes PGY5)</vt:lpstr>
      <vt:lpstr>PowerPoint Presentation</vt:lpstr>
      <vt:lpstr>PowerPoint Presentation</vt:lpstr>
      <vt:lpstr>Didactic Program:</vt:lpstr>
      <vt:lpstr>Education</vt:lpstr>
      <vt:lpstr>Departmental Research Facilities</vt:lpstr>
      <vt:lpstr>PowerPoint Presentation</vt:lpstr>
      <vt:lpstr>PowerPoint Presentation</vt:lpstr>
      <vt:lpstr>Additional Research Facilities</vt:lpstr>
      <vt:lpstr>Pillars of Neurosurgical Training: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daddy g</dc:creator>
  <cp:lastModifiedBy>John Gillick</cp:lastModifiedBy>
  <cp:revision>70</cp:revision>
  <dcterms:modified xsi:type="dcterms:W3CDTF">2023-07-14T14:23:43Z</dcterms:modified>
</cp:coreProperties>
</file>