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</p:sldMasterIdLst>
  <p:notesMasterIdLst>
    <p:notesMasterId r:id="rId28"/>
  </p:notesMasterIdLst>
  <p:sldIdLst>
    <p:sldId id="284" r:id="rId5"/>
    <p:sldId id="285" r:id="rId6"/>
    <p:sldId id="286" r:id="rId7"/>
    <p:sldId id="259" r:id="rId8"/>
    <p:sldId id="260" r:id="rId9"/>
    <p:sldId id="287" r:id="rId10"/>
    <p:sldId id="288" r:id="rId11"/>
    <p:sldId id="263" r:id="rId12"/>
    <p:sldId id="305" r:id="rId13"/>
    <p:sldId id="265" r:id="rId14"/>
    <p:sldId id="266" r:id="rId15"/>
    <p:sldId id="290" r:id="rId16"/>
    <p:sldId id="267" r:id="rId17"/>
    <p:sldId id="303" r:id="rId18"/>
    <p:sldId id="293" r:id="rId19"/>
    <p:sldId id="294" r:id="rId20"/>
    <p:sldId id="304" r:id="rId21"/>
    <p:sldId id="296" r:id="rId22"/>
    <p:sldId id="298" r:id="rId23"/>
    <p:sldId id="299" r:id="rId24"/>
    <p:sldId id="300" r:id="rId25"/>
    <p:sldId id="301" r:id="rId26"/>
    <p:sldId id="302" r:id="rId27"/>
  </p:sldIdLst>
  <p:sldSz cx="9144000" cy="6858000" type="screen4x3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53565A"/>
        </a:solidFill>
        <a:effectLst/>
        <a:uFillTx/>
        <a:latin typeface="+mn-lt"/>
        <a:ea typeface="+mn-ea"/>
        <a:cs typeface="+mn-cs"/>
        <a:sym typeface="Arial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53565A"/>
        </a:solidFill>
        <a:effectLst/>
        <a:uFillTx/>
        <a:latin typeface="+mn-lt"/>
        <a:ea typeface="+mn-ea"/>
        <a:cs typeface="+mn-cs"/>
        <a:sym typeface="Arial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53565A"/>
        </a:solidFill>
        <a:effectLst/>
        <a:uFillTx/>
        <a:latin typeface="+mn-lt"/>
        <a:ea typeface="+mn-ea"/>
        <a:cs typeface="+mn-cs"/>
        <a:sym typeface="Arial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53565A"/>
        </a:solidFill>
        <a:effectLst/>
        <a:uFillTx/>
        <a:latin typeface="+mn-lt"/>
        <a:ea typeface="+mn-ea"/>
        <a:cs typeface="+mn-cs"/>
        <a:sym typeface="Arial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53565A"/>
        </a:solidFill>
        <a:effectLst/>
        <a:uFillTx/>
        <a:latin typeface="+mn-lt"/>
        <a:ea typeface="+mn-ea"/>
        <a:cs typeface="+mn-cs"/>
        <a:sym typeface="Arial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53565A"/>
        </a:solidFill>
        <a:effectLst/>
        <a:uFillTx/>
        <a:latin typeface="+mn-lt"/>
        <a:ea typeface="+mn-ea"/>
        <a:cs typeface="+mn-cs"/>
        <a:sym typeface="Arial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53565A"/>
        </a:solidFill>
        <a:effectLst/>
        <a:uFillTx/>
        <a:latin typeface="+mn-lt"/>
        <a:ea typeface="+mn-ea"/>
        <a:cs typeface="+mn-cs"/>
        <a:sym typeface="Arial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53565A"/>
        </a:solidFill>
        <a:effectLst/>
        <a:uFillTx/>
        <a:latin typeface="+mn-lt"/>
        <a:ea typeface="+mn-ea"/>
        <a:cs typeface="+mn-cs"/>
        <a:sym typeface="Arial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53565A"/>
        </a:solidFill>
        <a:effectLst/>
        <a:uFillTx/>
        <a:latin typeface="+mn-lt"/>
        <a:ea typeface="+mn-ea"/>
        <a:cs typeface="+mn-cs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373A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DBC491C-AD45-4206-B6A0-9109776758B4}" v="260" dt="2023-07-13T19:45:12.507"/>
  </p1510:revLst>
</p1510:revInfo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53565A"/>
        </a:fontRef>
        <a:srgbClr val="53565A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DE0"/>
          </a:solidFill>
        </a:fill>
      </a:tcStyle>
    </a:wholeTbl>
    <a:band2H>
      <a:tcTxStyle/>
      <a:tcStyle>
        <a:tcBdr/>
        <a:fill>
          <a:solidFill>
            <a:srgbClr val="E6E7F0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EEE7283C-3CF3-47DC-8721-378D4A62B228}" styleName="">
    <a:tblBg/>
    <a:wholeTbl>
      <a:tcTxStyle b="off" i="off">
        <a:fontRef idx="minor">
          <a:srgbClr val="53565A"/>
        </a:fontRef>
        <a:srgbClr val="53565A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DE0"/>
          </a:solidFill>
        </a:fill>
      </a:tcStyle>
    </a:wholeTbl>
    <a:band2H>
      <a:tcTxStyle/>
      <a:tcStyle>
        <a:tcBdr/>
        <a:fill>
          <a:solidFill>
            <a:srgbClr val="E6E7F0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53565A"/>
        </a:fontRef>
        <a:srgbClr val="53565A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E2CB"/>
          </a:solidFill>
        </a:fill>
      </a:tcStyle>
    </a:wholeTbl>
    <a:band2H>
      <a:tcTxStyle/>
      <a:tcStyle>
        <a:tcBdr/>
        <a:fill>
          <a:solidFill>
            <a:srgbClr val="E8F1E7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53565A"/>
        </a:fontRef>
        <a:srgbClr val="53565A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D2CB"/>
          </a:solidFill>
        </a:fill>
      </a:tcStyle>
    </a:wholeTbl>
    <a:band2H>
      <a:tcTxStyle/>
      <a:tcStyle>
        <a:tcBdr/>
        <a:fill>
          <a:solidFill>
            <a:srgbClr val="FFEAE7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53565A"/>
        </a:fontRef>
        <a:srgbClr val="53565A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9E9E9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53565A"/>
        </a:fontRef>
        <a:srgbClr val="53565A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53565A"/>
              </a:solidFill>
              <a:prstDash val="solid"/>
              <a:round/>
            </a:ln>
          </a:top>
          <a:bottom>
            <a:ln w="25400" cap="flat">
              <a:solidFill>
                <a:srgbClr val="53565A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3565A"/>
              </a:solidFill>
              <a:prstDash val="solid"/>
              <a:round/>
            </a:ln>
          </a:top>
          <a:bottom>
            <a:ln w="25400" cap="flat">
              <a:solidFill>
                <a:srgbClr val="53565A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912" autoAdjust="0"/>
    <p:restoredTop sz="94674"/>
  </p:normalViewPr>
  <p:slideViewPr>
    <p:cSldViewPr snapToGrid="0">
      <p:cViewPr varScale="1">
        <p:scale>
          <a:sx n="93" d="100"/>
          <a:sy n="93" d="100"/>
        </p:scale>
        <p:origin x="1334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viewProps" Target="viewProps.xml"/><Relationship Id="rId8" Type="http://schemas.openxmlformats.org/officeDocument/2006/relationships/slide" Target="slides/slide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Operative%20Volume%20for%20PPT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\\Nt2kwb972srv01\wb_users\Data\Homedir\Q-T\RRaio\INTERVIEWS\INTERVIEWS%202023\2022%20Vascular%20Stats%20for%20PPT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Faculty Scholarly Activity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Sheet1!$A$3</c:f>
              <c:strCache>
                <c:ptCount val="1"/>
                <c:pt idx="0">
                  <c:v>Journal Articles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Sheet1!$B$1:$E$2</c:f>
              <c:strCach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strCache>
            </c:strRef>
          </c:cat>
          <c:val>
            <c:numRef>
              <c:f>Sheet1!$B$3:$E$3</c:f>
              <c:numCache>
                <c:formatCode>General</c:formatCode>
                <c:ptCount val="4"/>
                <c:pt idx="0">
                  <c:v>135</c:v>
                </c:pt>
                <c:pt idx="1">
                  <c:v>129</c:v>
                </c:pt>
                <c:pt idx="2">
                  <c:v>213</c:v>
                </c:pt>
                <c:pt idx="3">
                  <c:v>175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1BD-458F-8547-A5B610E3CA64}"/>
            </c:ext>
          </c:extLst>
        </c:ser>
        <c:ser>
          <c:idx val="1"/>
          <c:order val="1"/>
          <c:tx>
            <c:strRef>
              <c:f>Sheet1!$A$4</c:f>
              <c:strCache>
                <c:ptCount val="1"/>
                <c:pt idx="0">
                  <c:v>Books/Chapters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Sheet1!$B$1:$E$2</c:f>
              <c:strCach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strCache>
            </c:strRef>
          </c:cat>
          <c:val>
            <c:numRef>
              <c:f>Sheet1!$B$4:$E$4</c:f>
              <c:numCache>
                <c:formatCode>General</c:formatCode>
                <c:ptCount val="4"/>
                <c:pt idx="0">
                  <c:v>16</c:v>
                </c:pt>
                <c:pt idx="1">
                  <c:v>2</c:v>
                </c:pt>
                <c:pt idx="2">
                  <c:v>8</c:v>
                </c:pt>
                <c:pt idx="3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1BD-458F-8547-A5B610E3CA6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661607216"/>
        <c:axId val="661606232"/>
      </c:barChart>
      <c:catAx>
        <c:axId val="6616072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61606232"/>
        <c:crosses val="autoZero"/>
        <c:auto val="1"/>
        <c:lblAlgn val="ctr"/>
        <c:lblOffset val="100"/>
        <c:noMultiLvlLbl val="0"/>
      </c:catAx>
      <c:valAx>
        <c:axId val="661606232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;\-#,##0" sourceLinked="0"/>
        <c:majorTickMark val="none"/>
        <c:minorTickMark val="none"/>
        <c:tickLblPos val="nextTo"/>
        <c:crossAx val="6616072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Operative Volume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'[Operative Volume for PPT.xlsx]Sheet1'!$B$1</c:f>
              <c:strCache>
                <c:ptCount val="1"/>
                <c:pt idx="0">
                  <c:v>Jul 2019-Jun 2020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'[Operative Volume for PPT.xlsx]Sheet1'!$A$2:$A$5</c:f>
              <c:strCache>
                <c:ptCount val="4"/>
                <c:pt idx="1">
                  <c:v>LHH</c:v>
                </c:pt>
                <c:pt idx="2">
                  <c:v>NSUH</c:v>
                </c:pt>
                <c:pt idx="3">
                  <c:v>LIJMC</c:v>
                </c:pt>
              </c:strCache>
            </c:strRef>
          </c:cat>
          <c:val>
            <c:numRef>
              <c:f>'[Operative Volume for PPT.xlsx]Sheet1'!$B$2:$B$5</c:f>
              <c:numCache>
                <c:formatCode>General</c:formatCode>
                <c:ptCount val="4"/>
                <c:pt idx="1">
                  <c:v>748</c:v>
                </c:pt>
                <c:pt idx="2">
                  <c:v>1632</c:v>
                </c:pt>
                <c:pt idx="3">
                  <c:v>1022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95F-4709-B988-70867B0E0230}"/>
            </c:ext>
          </c:extLst>
        </c:ser>
        <c:ser>
          <c:idx val="1"/>
          <c:order val="1"/>
          <c:tx>
            <c:strRef>
              <c:f>'[Operative Volume for PPT.xlsx]Sheet1'!$C$1</c:f>
              <c:strCache>
                <c:ptCount val="1"/>
                <c:pt idx="0">
                  <c:v>Jul 2020-Jun 2021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'[Operative Volume for PPT.xlsx]Sheet1'!$A$2:$A$5</c:f>
              <c:strCache>
                <c:ptCount val="4"/>
                <c:pt idx="1">
                  <c:v>LHH</c:v>
                </c:pt>
                <c:pt idx="2">
                  <c:v>NSUH</c:v>
                </c:pt>
                <c:pt idx="3">
                  <c:v>LIJMC</c:v>
                </c:pt>
              </c:strCache>
            </c:strRef>
          </c:cat>
          <c:val>
            <c:numRef>
              <c:f>'[Operative Volume for PPT.xlsx]Sheet1'!$C$2:$C$5</c:f>
              <c:numCache>
                <c:formatCode>General</c:formatCode>
                <c:ptCount val="4"/>
                <c:pt idx="1">
                  <c:v>591</c:v>
                </c:pt>
                <c:pt idx="2">
                  <c:v>1501</c:v>
                </c:pt>
                <c:pt idx="3">
                  <c:v>1039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95F-4709-B988-70867B0E0230}"/>
            </c:ext>
          </c:extLst>
        </c:ser>
        <c:ser>
          <c:idx val="2"/>
          <c:order val="2"/>
          <c:tx>
            <c:strRef>
              <c:f>'[Operative Volume for PPT.xlsx]Sheet1'!$D$1</c:f>
              <c:strCache>
                <c:ptCount val="1"/>
                <c:pt idx="0">
                  <c:v>Jul 2021-Jun 2022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'[Operative Volume for PPT.xlsx]Sheet1'!$A$2:$A$5</c:f>
              <c:strCache>
                <c:ptCount val="4"/>
                <c:pt idx="1">
                  <c:v>LHH</c:v>
                </c:pt>
                <c:pt idx="2">
                  <c:v>NSUH</c:v>
                </c:pt>
                <c:pt idx="3">
                  <c:v>LIJMC</c:v>
                </c:pt>
              </c:strCache>
            </c:strRef>
          </c:cat>
          <c:val>
            <c:numRef>
              <c:f>'[Operative Volume for PPT.xlsx]Sheet1'!$D$2:$D$5</c:f>
              <c:numCache>
                <c:formatCode>General</c:formatCode>
                <c:ptCount val="4"/>
                <c:pt idx="1">
                  <c:v>676</c:v>
                </c:pt>
                <c:pt idx="2">
                  <c:v>1839</c:v>
                </c:pt>
                <c:pt idx="3">
                  <c:v>954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95F-4709-B988-70867B0E023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99033896"/>
        <c:axId val="199034224"/>
      </c:barChart>
      <c:catAx>
        <c:axId val="1990338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9034224"/>
        <c:crosses val="autoZero"/>
        <c:auto val="1"/>
        <c:lblAlgn val="ctr"/>
        <c:lblOffset val="100"/>
        <c:noMultiLvlLbl val="0"/>
      </c:catAx>
      <c:valAx>
        <c:axId val="1990342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90338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32250995576318031"/>
          <c:y val="0.15551962898085067"/>
          <c:w val="0.65005672330254682"/>
          <c:h val="0.74979002628233227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Sheet1!$A$1:$A$12</c:f>
              <c:strCache>
                <c:ptCount val="12"/>
                <c:pt idx="0">
                  <c:v>WADA</c:v>
                </c:pt>
                <c:pt idx="1">
                  <c:v>Embolization Intracranial Stent</c:v>
                </c:pt>
                <c:pt idx="2">
                  <c:v>Embolization Venous Stent</c:v>
                </c:pt>
                <c:pt idx="3">
                  <c:v>Interoperative Cerebral</c:v>
                </c:pt>
                <c:pt idx="4">
                  <c:v>Embolization AVM</c:v>
                </c:pt>
                <c:pt idx="5">
                  <c:v>Embolization Tumor</c:v>
                </c:pt>
                <c:pt idx="6">
                  <c:v>Embolization Aneurysm, Ruptured</c:v>
                </c:pt>
                <c:pt idx="7">
                  <c:v>Embolization Carotid Stent</c:v>
                </c:pt>
                <c:pt idx="8">
                  <c:v>Dx Angio Cerebral Vasospasm</c:v>
                </c:pt>
                <c:pt idx="9">
                  <c:v>Dx Angio Stroke</c:v>
                </c:pt>
                <c:pt idx="10">
                  <c:v>Embolization Aneurysm, Unruptured</c:v>
                </c:pt>
                <c:pt idx="11">
                  <c:v>Dx Angio Cerebral</c:v>
                </c:pt>
              </c:strCache>
            </c:strRef>
          </c:cat>
          <c:val>
            <c:numRef>
              <c:f>Sheet1!$B$1:$B$12</c:f>
              <c:numCache>
                <c:formatCode>General</c:formatCode>
                <c:ptCount val="12"/>
                <c:pt idx="0">
                  <c:v>2</c:v>
                </c:pt>
                <c:pt idx="1">
                  <c:v>19</c:v>
                </c:pt>
                <c:pt idx="2">
                  <c:v>109</c:v>
                </c:pt>
                <c:pt idx="3">
                  <c:v>18</c:v>
                </c:pt>
                <c:pt idx="4">
                  <c:v>37</c:v>
                </c:pt>
                <c:pt idx="5">
                  <c:v>34</c:v>
                </c:pt>
                <c:pt idx="6">
                  <c:v>35</c:v>
                </c:pt>
                <c:pt idx="7">
                  <c:v>43</c:v>
                </c:pt>
                <c:pt idx="8">
                  <c:v>39</c:v>
                </c:pt>
                <c:pt idx="9">
                  <c:v>86</c:v>
                </c:pt>
                <c:pt idx="10">
                  <c:v>109</c:v>
                </c:pt>
                <c:pt idx="11">
                  <c:v>646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0BD-483C-817B-D5958CFA9DB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572920704"/>
        <c:axId val="572918080"/>
      </c:barChart>
      <c:catAx>
        <c:axId val="57292070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72918080"/>
        <c:crosses val="autoZero"/>
        <c:auto val="1"/>
        <c:lblAlgn val="ctr"/>
        <c:lblOffset val="100"/>
        <c:noMultiLvlLbl val="0"/>
      </c:catAx>
      <c:valAx>
        <c:axId val="57291808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729207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Shape 479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80" name="Shape 48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40769116"/>
      </p:ext>
    </p:extLst>
  </p:cSld>
  <p:clrMap bg1="lt1" tx1="dk1" bg2="lt2" tx2="dk2" accent1="accent1" accent2="accent2" accent3="accent3" accent4="accent4" accent5="accent5" accent6="accent6" hlink="hlink" folHlink="folHlink"/>
  <p:notesStyle>
    <a:lvl1pPr latinLnBrk="0">
      <a:defRPr sz="1400">
        <a:latin typeface="+mn-lt"/>
        <a:ea typeface="+mn-ea"/>
        <a:cs typeface="+mn-cs"/>
        <a:sym typeface="Arial"/>
      </a:defRPr>
    </a:lvl1pPr>
    <a:lvl2pPr indent="228600" latinLnBrk="0">
      <a:defRPr sz="1400">
        <a:latin typeface="+mn-lt"/>
        <a:ea typeface="+mn-ea"/>
        <a:cs typeface="+mn-cs"/>
        <a:sym typeface="Arial"/>
      </a:defRPr>
    </a:lvl2pPr>
    <a:lvl3pPr indent="457200" latinLnBrk="0">
      <a:defRPr sz="1400">
        <a:latin typeface="+mn-lt"/>
        <a:ea typeface="+mn-ea"/>
        <a:cs typeface="+mn-cs"/>
        <a:sym typeface="Arial"/>
      </a:defRPr>
    </a:lvl3pPr>
    <a:lvl4pPr indent="685800" latinLnBrk="0">
      <a:defRPr sz="1400">
        <a:latin typeface="+mn-lt"/>
        <a:ea typeface="+mn-ea"/>
        <a:cs typeface="+mn-cs"/>
        <a:sym typeface="Arial"/>
      </a:defRPr>
    </a:lvl4pPr>
    <a:lvl5pPr indent="914400" latinLnBrk="0">
      <a:defRPr sz="1400">
        <a:latin typeface="+mn-lt"/>
        <a:ea typeface="+mn-ea"/>
        <a:cs typeface="+mn-cs"/>
        <a:sym typeface="Arial"/>
      </a:defRPr>
    </a:lvl5pPr>
    <a:lvl6pPr indent="1143000" latinLnBrk="0">
      <a:defRPr sz="1400">
        <a:latin typeface="+mn-lt"/>
        <a:ea typeface="+mn-ea"/>
        <a:cs typeface="+mn-cs"/>
        <a:sym typeface="Arial"/>
      </a:defRPr>
    </a:lvl6pPr>
    <a:lvl7pPr indent="1371600" latinLnBrk="0">
      <a:defRPr sz="1400">
        <a:latin typeface="+mn-lt"/>
        <a:ea typeface="+mn-ea"/>
        <a:cs typeface="+mn-cs"/>
        <a:sym typeface="Arial"/>
      </a:defRPr>
    </a:lvl7pPr>
    <a:lvl8pPr indent="1600200" latinLnBrk="0">
      <a:defRPr sz="1400">
        <a:latin typeface="+mn-lt"/>
        <a:ea typeface="+mn-ea"/>
        <a:cs typeface="+mn-cs"/>
        <a:sym typeface="Arial"/>
      </a:defRPr>
    </a:lvl8pPr>
    <a:lvl9pPr indent="1828800" latinLnBrk="0">
      <a:defRPr sz="1400">
        <a:latin typeface="+mn-lt"/>
        <a:ea typeface="+mn-ea"/>
        <a:cs typeface="+mn-cs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are one of two neurosurgical training programs in the country, along with the Cleveland Clinic, where the residents train at three top 50 hospitals as ranked by US News &amp; World Report.</a:t>
            </a:r>
          </a:p>
        </p:txBody>
      </p:sp>
    </p:spTree>
    <p:extLst>
      <p:ext uri="{BB962C8B-B14F-4D97-AF65-F5344CB8AC3E}">
        <p14:creationId xmlns:p14="http://schemas.microsoft.com/office/powerpoint/2010/main" val="28586748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25457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96054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ptional Presentation Co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84;p38"/>
          <p:cNvSpPr>
            <a:spLocks noGrp="1"/>
          </p:cNvSpPr>
          <p:nvPr>
            <p:ph type="pic" idx="21"/>
          </p:nvPr>
        </p:nvSpPr>
        <p:spPr>
          <a:xfrm>
            <a:off x="1" y="0"/>
            <a:ext cx="9144000" cy="6858000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113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" y="0"/>
            <a:ext cx="3024187" cy="6858000"/>
          </a:xfrm>
          <a:prstGeom prst="rect">
            <a:avLst/>
          </a:prstGeom>
          <a:solidFill>
            <a:schemeClr val="accent1">
              <a:alpha val="62745"/>
            </a:schemeClr>
          </a:solidFill>
        </p:spPr>
        <p:txBody>
          <a:bodyPr lIns="457200" tIns="457200" rIns="457200" bIns="457200">
            <a:norm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  <a:lvl2pPr marL="228600" indent="457200">
              <a:buSzTx/>
              <a:buNone/>
              <a:defRPr sz="2400">
                <a:solidFill>
                  <a:srgbClr val="FFFFFF"/>
                </a:solidFill>
              </a:defRPr>
            </a:lvl2pPr>
            <a:lvl3pPr marL="228600" indent="914400">
              <a:buSzTx/>
              <a:buNone/>
              <a:defRPr sz="2400">
                <a:solidFill>
                  <a:srgbClr val="FFFFFF"/>
                </a:solidFill>
              </a:defRPr>
            </a:lvl3pPr>
            <a:lvl4pPr marL="228600" indent="1371600">
              <a:buSzTx/>
              <a:buNone/>
              <a:defRPr sz="2400">
                <a:solidFill>
                  <a:srgbClr val="FFFFFF"/>
                </a:solidFill>
              </a:defRPr>
            </a:lvl4pPr>
            <a:lvl5pPr marL="228600" indent="1828800">
              <a:buSzTx/>
              <a:buNone/>
              <a:defRPr sz="2400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19600" y="5988050"/>
            <a:ext cx="21336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Intro Slide Stack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Title Text"/>
          <p:cNvSpPr txBox="1">
            <a:spLocks noGrp="1"/>
          </p:cNvSpPr>
          <p:nvPr>
            <p:ph type="title"/>
          </p:nvPr>
        </p:nvSpPr>
        <p:spPr>
          <a:xfrm>
            <a:off x="457200" y="457200"/>
            <a:ext cx="8229600" cy="795528"/>
          </a:xfrm>
          <a:prstGeom prst="rect">
            <a:avLst/>
          </a:prstGeom>
        </p:spPr>
        <p:txBody>
          <a:bodyPr/>
          <a:lstStyle>
            <a:lvl1pPr>
              <a:defRPr sz="2600" b="1"/>
            </a:lvl1pPr>
          </a:lstStyle>
          <a:p>
            <a:r>
              <a:t>Title Text</a:t>
            </a:r>
          </a:p>
        </p:txBody>
      </p:sp>
      <p:sp>
        <p:nvSpPr>
          <p:cNvPr id="122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58787" y="1373187"/>
            <a:ext cx="8228013" cy="214471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>
                <a:solidFill>
                  <a:srgbClr val="009ADF"/>
                </a:solidFill>
              </a:defRPr>
            </a:lvl1pPr>
            <a:lvl2pPr indent="-381000">
              <a:buSzPts val="2400"/>
              <a:defRPr sz="2400">
                <a:solidFill>
                  <a:srgbClr val="009ADF"/>
                </a:solidFill>
              </a:defRPr>
            </a:lvl2pPr>
            <a:lvl3pPr indent="-381000">
              <a:buSzPts val="2400"/>
              <a:buChar char="•"/>
              <a:defRPr sz="2400">
                <a:solidFill>
                  <a:srgbClr val="009ADF"/>
                </a:solidFill>
              </a:defRPr>
            </a:lvl3pPr>
            <a:lvl4pPr marL="1828800" indent="-381000">
              <a:buSzPts val="2400"/>
              <a:defRPr sz="2400">
                <a:solidFill>
                  <a:srgbClr val="009ADF"/>
                </a:solidFill>
              </a:defRPr>
            </a:lvl4pPr>
            <a:lvl5pPr marL="2286000" indent="-381000">
              <a:buSzPts val="2400"/>
              <a:buChar char="•"/>
              <a:defRPr sz="2400">
                <a:solidFill>
                  <a:srgbClr val="009AD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3" name="Google Shape;89;p39"/>
          <p:cNvSpPr txBox="1">
            <a:spLocks noGrp="1"/>
          </p:cNvSpPr>
          <p:nvPr>
            <p:ph type="body" sz="half" idx="21"/>
          </p:nvPr>
        </p:nvSpPr>
        <p:spPr>
          <a:xfrm>
            <a:off x="457200" y="3794123"/>
            <a:ext cx="8229600" cy="2148841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/>
          </a:p>
        </p:txBody>
      </p:sp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125" name="Google Shape;92;p39" descr="Google Shape;92;p3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099" y="6217920"/>
            <a:ext cx="1577340" cy="443485"/>
          </a:xfrm>
          <a:prstGeom prst="rect">
            <a:avLst/>
          </a:prstGeom>
          <a:ln w="12700">
            <a:miter lim="400000"/>
          </a:ln>
        </p:spPr>
      </p:pic>
      <p:pic>
        <p:nvPicPr>
          <p:cNvPr id="126" name="Google Shape;93;p39" descr="Google Shape;93;p3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099" y="6217920"/>
            <a:ext cx="1577340" cy="44348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Intro Slide 2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Title Text"/>
          <p:cNvSpPr txBox="1">
            <a:spLocks noGrp="1"/>
          </p:cNvSpPr>
          <p:nvPr>
            <p:ph type="title"/>
          </p:nvPr>
        </p:nvSpPr>
        <p:spPr>
          <a:xfrm>
            <a:off x="457200" y="457200"/>
            <a:ext cx="8229600" cy="795528"/>
          </a:xfrm>
          <a:prstGeom prst="rect">
            <a:avLst/>
          </a:prstGeom>
        </p:spPr>
        <p:txBody>
          <a:bodyPr/>
          <a:lstStyle>
            <a:lvl1pPr>
              <a:defRPr sz="2600" b="1"/>
            </a:lvl1pPr>
          </a:lstStyle>
          <a:p>
            <a:r>
              <a:t>Title Text</a:t>
            </a:r>
          </a:p>
        </p:txBody>
      </p:sp>
      <p:sp>
        <p:nvSpPr>
          <p:cNvPr id="13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135" name="Google Shape;98;p40" descr="Google Shape;98;p4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099" y="6217920"/>
            <a:ext cx="1577340" cy="443485"/>
          </a:xfrm>
          <a:prstGeom prst="rect">
            <a:avLst/>
          </a:prstGeom>
          <a:ln w="12700">
            <a:miter lim="400000"/>
          </a:ln>
        </p:spPr>
      </p:pic>
      <p:sp>
        <p:nvSpPr>
          <p:cNvPr id="136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57200" y="1371600"/>
            <a:ext cx="3977641" cy="4572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>
                <a:solidFill>
                  <a:srgbClr val="009ADF"/>
                </a:solidFill>
              </a:defRPr>
            </a:lvl1pPr>
            <a:lvl2pPr indent="-381000">
              <a:buSzPts val="2400"/>
              <a:defRPr sz="2400">
                <a:solidFill>
                  <a:srgbClr val="009ADF"/>
                </a:solidFill>
              </a:defRPr>
            </a:lvl2pPr>
            <a:lvl3pPr indent="-381000">
              <a:buSzPts val="2400"/>
              <a:buChar char="•"/>
              <a:defRPr sz="2400">
                <a:solidFill>
                  <a:srgbClr val="009ADF"/>
                </a:solidFill>
              </a:defRPr>
            </a:lvl3pPr>
            <a:lvl4pPr marL="1828800" indent="-381000">
              <a:buSzPts val="2400"/>
              <a:defRPr sz="2400">
                <a:solidFill>
                  <a:srgbClr val="009ADF"/>
                </a:solidFill>
              </a:defRPr>
            </a:lvl4pPr>
            <a:lvl5pPr marL="2286000" indent="-381000">
              <a:buSzPts val="2400"/>
              <a:buChar char="•"/>
              <a:defRPr sz="2400">
                <a:solidFill>
                  <a:srgbClr val="009AD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7" name="Google Shape;100;p40"/>
          <p:cNvSpPr txBox="1">
            <a:spLocks noGrp="1"/>
          </p:cNvSpPr>
          <p:nvPr>
            <p:ph type="body" sz="half" idx="21"/>
          </p:nvPr>
        </p:nvSpPr>
        <p:spPr>
          <a:xfrm>
            <a:off x="4707621" y="1371600"/>
            <a:ext cx="3977641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 sz="2400">
                <a:solidFill>
                  <a:srgbClr val="009ADF"/>
                </a:solidFill>
              </a:defRPr>
            </a:pPr>
            <a:endParaRPr/>
          </a:p>
        </p:txBody>
      </p:sp>
      <p:pic>
        <p:nvPicPr>
          <p:cNvPr id="138" name="Google Shape;101;p40" descr="Google Shape;101;p4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099" y="6217920"/>
            <a:ext cx="1577340" cy="44348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-Column Stack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Title Text"/>
          <p:cNvSpPr txBox="1">
            <a:spLocks noGrp="1"/>
          </p:cNvSpPr>
          <p:nvPr>
            <p:ph type="title"/>
          </p:nvPr>
        </p:nvSpPr>
        <p:spPr>
          <a:xfrm>
            <a:off x="457200" y="457200"/>
            <a:ext cx="8229600" cy="795528"/>
          </a:xfrm>
          <a:prstGeom prst="rect">
            <a:avLst/>
          </a:prstGeom>
        </p:spPr>
        <p:txBody>
          <a:bodyPr/>
          <a:lstStyle>
            <a:lvl1pPr>
              <a:defRPr sz="2600" b="1"/>
            </a:lvl1pPr>
          </a:lstStyle>
          <a:p>
            <a:r>
              <a:t>Title Text</a:t>
            </a:r>
          </a:p>
        </p:txBody>
      </p:sp>
      <p:sp>
        <p:nvSpPr>
          <p:cNvPr id="146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58787" y="1373187"/>
            <a:ext cx="8228013" cy="2144713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7" name="Google Shape;105;p41"/>
          <p:cNvSpPr txBox="1">
            <a:spLocks noGrp="1"/>
          </p:cNvSpPr>
          <p:nvPr>
            <p:ph type="body" sz="quarter" idx="21"/>
          </p:nvPr>
        </p:nvSpPr>
        <p:spPr>
          <a:xfrm>
            <a:off x="457199" y="3794123"/>
            <a:ext cx="3976689" cy="2148841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/>
          </a:p>
        </p:txBody>
      </p:sp>
      <p:sp>
        <p:nvSpPr>
          <p:cNvPr id="148" name="Google Shape;106;p41"/>
          <p:cNvSpPr txBox="1">
            <a:spLocks noGrp="1"/>
          </p:cNvSpPr>
          <p:nvPr>
            <p:ph type="body" sz="quarter" idx="22"/>
          </p:nvPr>
        </p:nvSpPr>
        <p:spPr>
          <a:xfrm>
            <a:off x="4710112" y="3794125"/>
            <a:ext cx="3976688" cy="2148840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/>
          </a:p>
        </p:txBody>
      </p:sp>
      <p:sp>
        <p:nvSpPr>
          <p:cNvPr id="1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150" name="Google Shape;109;p41" descr="Google Shape;109;p4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099" y="6217920"/>
            <a:ext cx="1577340" cy="443485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Google Shape;110;p41" descr="Google Shape;110;p4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099" y="6217920"/>
            <a:ext cx="1577340" cy="44348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-Column Stack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Title Text"/>
          <p:cNvSpPr txBox="1">
            <a:spLocks noGrp="1"/>
          </p:cNvSpPr>
          <p:nvPr>
            <p:ph type="title"/>
          </p:nvPr>
        </p:nvSpPr>
        <p:spPr>
          <a:xfrm>
            <a:off x="457200" y="457200"/>
            <a:ext cx="8229600" cy="795528"/>
          </a:xfrm>
          <a:prstGeom prst="rect">
            <a:avLst/>
          </a:prstGeom>
        </p:spPr>
        <p:txBody>
          <a:bodyPr/>
          <a:lstStyle>
            <a:lvl1pPr>
              <a:defRPr sz="2600" b="1"/>
            </a:lvl1pPr>
          </a:lstStyle>
          <a:p>
            <a:r>
              <a:t>Title Text</a:t>
            </a:r>
          </a:p>
        </p:txBody>
      </p:sp>
      <p:sp>
        <p:nvSpPr>
          <p:cNvPr id="15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58787" y="1373187"/>
            <a:ext cx="8228013" cy="2144713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0" name="Google Shape;114;p42"/>
          <p:cNvSpPr txBox="1">
            <a:spLocks noGrp="1"/>
          </p:cNvSpPr>
          <p:nvPr>
            <p:ph type="body" sz="quarter" idx="21"/>
          </p:nvPr>
        </p:nvSpPr>
        <p:spPr>
          <a:xfrm>
            <a:off x="457200" y="3794123"/>
            <a:ext cx="2560322" cy="2148841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/>
          </a:p>
        </p:txBody>
      </p:sp>
      <p:sp>
        <p:nvSpPr>
          <p:cNvPr id="161" name="Google Shape;115;p42"/>
          <p:cNvSpPr txBox="1">
            <a:spLocks noGrp="1"/>
          </p:cNvSpPr>
          <p:nvPr>
            <p:ph type="body" sz="quarter" idx="22"/>
          </p:nvPr>
        </p:nvSpPr>
        <p:spPr>
          <a:xfrm>
            <a:off x="3295650" y="3794125"/>
            <a:ext cx="2555875" cy="2148840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/>
          </a:p>
        </p:txBody>
      </p:sp>
      <p:sp>
        <p:nvSpPr>
          <p:cNvPr id="162" name="Google Shape;116;p42"/>
          <p:cNvSpPr txBox="1">
            <a:spLocks noGrp="1"/>
          </p:cNvSpPr>
          <p:nvPr>
            <p:ph type="body" sz="quarter" idx="23"/>
          </p:nvPr>
        </p:nvSpPr>
        <p:spPr>
          <a:xfrm>
            <a:off x="6129337" y="3794125"/>
            <a:ext cx="2557463" cy="2148840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/>
          </a:p>
        </p:txBody>
      </p:sp>
      <p:sp>
        <p:nvSpPr>
          <p:cNvPr id="16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164" name="Google Shape;119;p42" descr="Google Shape;119;p4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099" y="6217920"/>
            <a:ext cx="1577340" cy="443485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Google Shape;120;p42" descr="Google Shape;120;p4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099" y="6217920"/>
            <a:ext cx="1577340" cy="44348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-Column Callou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Title Text"/>
          <p:cNvSpPr txBox="1">
            <a:spLocks noGrp="1"/>
          </p:cNvSpPr>
          <p:nvPr>
            <p:ph type="title"/>
          </p:nvPr>
        </p:nvSpPr>
        <p:spPr>
          <a:xfrm>
            <a:off x="457200" y="457200"/>
            <a:ext cx="8229600" cy="795528"/>
          </a:xfrm>
          <a:prstGeom prst="rect">
            <a:avLst/>
          </a:prstGeom>
        </p:spPr>
        <p:txBody>
          <a:bodyPr/>
          <a:lstStyle>
            <a:lvl1pPr>
              <a:defRPr sz="2600" b="1"/>
            </a:lvl1pPr>
          </a:lstStyle>
          <a:p>
            <a:r>
              <a:t>Title Text</a:t>
            </a:r>
          </a:p>
        </p:txBody>
      </p:sp>
      <p:sp>
        <p:nvSpPr>
          <p:cNvPr id="173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58787" y="1373187"/>
            <a:ext cx="3975101" cy="457200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175" name="Google Shape;126;p43" descr="Google Shape;126;p4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099" y="6217920"/>
            <a:ext cx="1577340" cy="443485"/>
          </a:xfrm>
          <a:prstGeom prst="rect">
            <a:avLst/>
          </a:prstGeom>
          <a:ln w="12700">
            <a:miter lim="400000"/>
          </a:ln>
        </p:spPr>
      </p:pic>
      <p:sp>
        <p:nvSpPr>
          <p:cNvPr id="176" name="Google Shape;127;p43"/>
          <p:cNvSpPr txBox="1">
            <a:spLocks noGrp="1"/>
          </p:cNvSpPr>
          <p:nvPr>
            <p:ph type="body" sz="half" idx="21"/>
          </p:nvPr>
        </p:nvSpPr>
        <p:spPr>
          <a:xfrm>
            <a:off x="4707621" y="1371600"/>
            <a:ext cx="3977641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 sz="2400">
                <a:solidFill>
                  <a:srgbClr val="009ADF"/>
                </a:solidFill>
              </a:defRPr>
            </a:pPr>
            <a:endParaRPr/>
          </a:p>
        </p:txBody>
      </p:sp>
      <p:pic>
        <p:nvPicPr>
          <p:cNvPr id="177" name="Google Shape;128;p43" descr="Google Shape;128;p4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099" y="6217920"/>
            <a:ext cx="1577340" cy="44348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-Column Callou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Title Text"/>
          <p:cNvSpPr txBox="1">
            <a:spLocks noGrp="1"/>
          </p:cNvSpPr>
          <p:nvPr>
            <p:ph type="title"/>
          </p:nvPr>
        </p:nvSpPr>
        <p:spPr>
          <a:xfrm>
            <a:off x="457200" y="457200"/>
            <a:ext cx="8229600" cy="795528"/>
          </a:xfrm>
          <a:prstGeom prst="rect">
            <a:avLst/>
          </a:prstGeom>
        </p:spPr>
        <p:txBody>
          <a:bodyPr/>
          <a:lstStyle>
            <a:lvl1pPr>
              <a:defRPr sz="2600" b="1"/>
            </a:lvl1pPr>
          </a:lstStyle>
          <a:p>
            <a:r>
              <a:t>Title Text</a:t>
            </a:r>
          </a:p>
        </p:txBody>
      </p:sp>
      <p:sp>
        <p:nvSpPr>
          <p:cNvPr id="185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711700" y="1373187"/>
            <a:ext cx="3975100" cy="457200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187" name="Google Shape;134;p44" descr="Google Shape;134;p4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099" y="6217920"/>
            <a:ext cx="1577340" cy="443485"/>
          </a:xfrm>
          <a:prstGeom prst="rect">
            <a:avLst/>
          </a:prstGeom>
          <a:ln w="12700">
            <a:miter lim="400000"/>
          </a:ln>
        </p:spPr>
      </p:pic>
      <p:sp>
        <p:nvSpPr>
          <p:cNvPr id="188" name="Google Shape;135;p44"/>
          <p:cNvSpPr txBox="1">
            <a:spLocks noGrp="1"/>
          </p:cNvSpPr>
          <p:nvPr>
            <p:ph type="body" sz="half" idx="21"/>
          </p:nvPr>
        </p:nvSpPr>
        <p:spPr>
          <a:xfrm>
            <a:off x="458787" y="1371600"/>
            <a:ext cx="3977642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 sz="2400">
                <a:solidFill>
                  <a:srgbClr val="009ADF"/>
                </a:solidFill>
              </a:defRPr>
            </a:pPr>
            <a:endParaRPr/>
          </a:p>
        </p:txBody>
      </p:sp>
      <p:pic>
        <p:nvPicPr>
          <p:cNvPr id="189" name="Google Shape;136;p44" descr="Google Shape;136;p4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099" y="6217920"/>
            <a:ext cx="1577340" cy="44348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-Column Stacked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Title Text"/>
          <p:cNvSpPr txBox="1">
            <a:spLocks noGrp="1"/>
          </p:cNvSpPr>
          <p:nvPr>
            <p:ph type="title"/>
          </p:nvPr>
        </p:nvSpPr>
        <p:spPr>
          <a:xfrm>
            <a:off x="457200" y="457200"/>
            <a:ext cx="8229600" cy="795528"/>
          </a:xfrm>
          <a:prstGeom prst="rect">
            <a:avLst/>
          </a:prstGeom>
        </p:spPr>
        <p:txBody>
          <a:bodyPr/>
          <a:lstStyle>
            <a:lvl1pPr>
              <a:defRPr sz="2600" b="1"/>
            </a:lvl1pPr>
          </a:lstStyle>
          <a:p>
            <a:r>
              <a:t>Title Text</a:t>
            </a:r>
          </a:p>
        </p:txBody>
      </p:sp>
      <p:sp>
        <p:nvSpPr>
          <p:cNvPr id="19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58787" y="1373187"/>
            <a:ext cx="3975101" cy="2144713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8" name="Google Shape;140;p45"/>
          <p:cNvSpPr txBox="1">
            <a:spLocks noGrp="1"/>
          </p:cNvSpPr>
          <p:nvPr>
            <p:ph type="body" sz="half" idx="21"/>
          </p:nvPr>
        </p:nvSpPr>
        <p:spPr>
          <a:xfrm>
            <a:off x="4708526" y="1373187"/>
            <a:ext cx="3976688" cy="4572001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/>
          </a:p>
        </p:txBody>
      </p:sp>
      <p:sp>
        <p:nvSpPr>
          <p:cNvPr id="199" name="Google Shape;141;p45"/>
          <p:cNvSpPr txBox="1">
            <a:spLocks noGrp="1"/>
          </p:cNvSpPr>
          <p:nvPr>
            <p:ph type="body" sz="quarter" idx="22"/>
          </p:nvPr>
        </p:nvSpPr>
        <p:spPr>
          <a:xfrm>
            <a:off x="457199" y="3794125"/>
            <a:ext cx="3976689" cy="2148840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/>
          </a:p>
        </p:txBody>
      </p:sp>
      <p:sp>
        <p:nvSpPr>
          <p:cNvPr id="20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01" name="Google Shape;144;p45" descr="Google Shape;144;p4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099" y="6217920"/>
            <a:ext cx="1577340" cy="443485"/>
          </a:xfrm>
          <a:prstGeom prst="rect">
            <a:avLst/>
          </a:prstGeom>
          <a:ln w="12700">
            <a:miter lim="400000"/>
          </a:ln>
        </p:spPr>
      </p:pic>
      <p:pic>
        <p:nvPicPr>
          <p:cNvPr id="202" name="Google Shape;145;p45" descr="Google Shape;145;p4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099" y="6217920"/>
            <a:ext cx="1577340" cy="44348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Title Text"/>
          <p:cNvSpPr txBox="1">
            <a:spLocks noGrp="1"/>
          </p:cNvSpPr>
          <p:nvPr>
            <p:ph type="title"/>
          </p:nvPr>
        </p:nvSpPr>
        <p:spPr>
          <a:xfrm>
            <a:off x="457200" y="457200"/>
            <a:ext cx="8229600" cy="795528"/>
          </a:xfrm>
          <a:prstGeom prst="rect">
            <a:avLst/>
          </a:prstGeom>
        </p:spPr>
        <p:txBody>
          <a:bodyPr/>
          <a:lstStyle>
            <a:lvl1pPr>
              <a:defRPr sz="2600" b="1"/>
            </a:lvl1pPr>
          </a:lstStyle>
          <a:p>
            <a:r>
              <a:t>Title Text</a:t>
            </a:r>
          </a:p>
        </p:txBody>
      </p:sp>
      <p:sp>
        <p:nvSpPr>
          <p:cNvPr id="21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57200" y="1373187"/>
            <a:ext cx="2560321" cy="457200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11" name="Google Shape;149;p46"/>
          <p:cNvSpPr txBox="1">
            <a:spLocks noGrp="1"/>
          </p:cNvSpPr>
          <p:nvPr>
            <p:ph type="body" sz="quarter" idx="21"/>
          </p:nvPr>
        </p:nvSpPr>
        <p:spPr>
          <a:xfrm>
            <a:off x="3295650" y="1373187"/>
            <a:ext cx="2555875" cy="4572001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/>
          </a:p>
        </p:txBody>
      </p:sp>
      <p:sp>
        <p:nvSpPr>
          <p:cNvPr id="212" name="Google Shape;150;p46"/>
          <p:cNvSpPr txBox="1">
            <a:spLocks noGrp="1"/>
          </p:cNvSpPr>
          <p:nvPr>
            <p:ph type="body" sz="quarter" idx="22"/>
          </p:nvPr>
        </p:nvSpPr>
        <p:spPr>
          <a:xfrm>
            <a:off x="6129337" y="1373187"/>
            <a:ext cx="2557463" cy="4572001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/>
          </a:p>
        </p:txBody>
      </p:sp>
      <p:sp>
        <p:nvSpPr>
          <p:cNvPr id="2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14" name="Google Shape;153;p46" descr="Google Shape;153;p4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099" y="6217920"/>
            <a:ext cx="1577340" cy="443485"/>
          </a:xfrm>
          <a:prstGeom prst="rect">
            <a:avLst/>
          </a:prstGeom>
          <a:ln w="12700">
            <a:miter lim="400000"/>
          </a:ln>
        </p:spPr>
      </p:pic>
      <p:pic>
        <p:nvPicPr>
          <p:cNvPr id="215" name="Google Shape;154;p46" descr="Google Shape;154;p4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099" y="6217920"/>
            <a:ext cx="1577340" cy="44348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nd Column W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Title Text"/>
          <p:cNvSpPr txBox="1">
            <a:spLocks noGrp="1"/>
          </p:cNvSpPr>
          <p:nvPr>
            <p:ph type="title"/>
          </p:nvPr>
        </p:nvSpPr>
        <p:spPr>
          <a:xfrm>
            <a:off x="457200" y="457200"/>
            <a:ext cx="8229600" cy="795528"/>
          </a:xfrm>
          <a:prstGeom prst="rect">
            <a:avLst/>
          </a:prstGeom>
        </p:spPr>
        <p:txBody>
          <a:bodyPr/>
          <a:lstStyle>
            <a:lvl1pPr>
              <a:defRPr sz="2600" b="1"/>
            </a:lvl1pPr>
          </a:lstStyle>
          <a:p>
            <a:r>
              <a:t>Title Text</a:t>
            </a:r>
          </a:p>
        </p:txBody>
      </p:sp>
      <p:sp>
        <p:nvSpPr>
          <p:cNvPr id="22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57200" y="1373187"/>
            <a:ext cx="2560321" cy="457200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4" name="Google Shape;158;p47"/>
          <p:cNvSpPr txBox="1">
            <a:spLocks noGrp="1"/>
          </p:cNvSpPr>
          <p:nvPr>
            <p:ph type="body" sz="half" idx="21"/>
          </p:nvPr>
        </p:nvSpPr>
        <p:spPr>
          <a:xfrm>
            <a:off x="3295650" y="1373187"/>
            <a:ext cx="5391150" cy="4572001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/>
          </a:p>
        </p:txBody>
      </p:sp>
      <p:sp>
        <p:nvSpPr>
          <p:cNvPr id="22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26" name="Google Shape;161;p47" descr="Google Shape;161;p4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099" y="6217920"/>
            <a:ext cx="1577340" cy="443485"/>
          </a:xfrm>
          <a:prstGeom prst="rect">
            <a:avLst/>
          </a:prstGeom>
          <a:ln w="12700">
            <a:miter lim="400000"/>
          </a:ln>
        </p:spPr>
      </p:pic>
      <p:pic>
        <p:nvPicPr>
          <p:cNvPr id="227" name="Google Shape;162;p47" descr="Google Shape;162;p4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099" y="6217920"/>
            <a:ext cx="1577340" cy="44348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457200" y="457200"/>
            <a:ext cx="8229600" cy="795528"/>
          </a:xfrm>
          <a:prstGeom prst="rect">
            <a:avLst/>
          </a:prstGeom>
        </p:spPr>
        <p:txBody>
          <a:bodyPr/>
          <a:lstStyle>
            <a:lvl1pPr>
              <a:defRPr sz="2600" b="1"/>
            </a:lvl1pPr>
          </a:lstStyle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0" y="1371599"/>
            <a:ext cx="8229600" cy="457200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nd Column N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Title Text"/>
          <p:cNvSpPr txBox="1">
            <a:spLocks noGrp="1"/>
          </p:cNvSpPr>
          <p:nvPr>
            <p:ph type="title"/>
          </p:nvPr>
        </p:nvSpPr>
        <p:spPr>
          <a:xfrm>
            <a:off x="457200" y="457200"/>
            <a:ext cx="8229600" cy="795528"/>
          </a:xfrm>
          <a:prstGeom prst="rect">
            <a:avLst/>
          </a:prstGeom>
        </p:spPr>
        <p:txBody>
          <a:bodyPr/>
          <a:lstStyle>
            <a:lvl1pPr>
              <a:defRPr sz="2600" b="1"/>
            </a:lvl1pPr>
          </a:lstStyle>
          <a:p>
            <a:r>
              <a:t>Title Text</a:t>
            </a:r>
          </a:p>
        </p:txBody>
      </p:sp>
      <p:sp>
        <p:nvSpPr>
          <p:cNvPr id="235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57198" y="1373187"/>
            <a:ext cx="5394326" cy="457200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6" name="Google Shape;166;p48"/>
          <p:cNvSpPr txBox="1">
            <a:spLocks noGrp="1"/>
          </p:cNvSpPr>
          <p:nvPr>
            <p:ph type="body" sz="quarter" idx="21"/>
          </p:nvPr>
        </p:nvSpPr>
        <p:spPr>
          <a:xfrm>
            <a:off x="6129337" y="1373187"/>
            <a:ext cx="2557463" cy="4572001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/>
          </a:p>
        </p:txBody>
      </p:sp>
      <p:sp>
        <p:nvSpPr>
          <p:cNvPr id="23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38" name="Google Shape;169;p48" descr="Google Shape;169;p4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099" y="6217920"/>
            <a:ext cx="1577340" cy="443485"/>
          </a:xfrm>
          <a:prstGeom prst="rect">
            <a:avLst/>
          </a:prstGeom>
          <a:ln w="12700">
            <a:miter lim="400000"/>
          </a:ln>
        </p:spPr>
      </p:pic>
      <p:pic>
        <p:nvPicPr>
          <p:cNvPr id="239" name="Google Shape;170;p48" descr="Google Shape;170;p4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099" y="6217920"/>
            <a:ext cx="1577340" cy="44348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" name="Google Shape;172;p49" descr="Google Shape;172;p4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099" y="6217920"/>
            <a:ext cx="1577340" cy="443484"/>
          </a:xfrm>
          <a:prstGeom prst="rect">
            <a:avLst/>
          </a:prstGeom>
          <a:ln w="12700">
            <a:miter lim="400000"/>
          </a:ln>
        </p:spPr>
      </p:pic>
      <p:sp>
        <p:nvSpPr>
          <p:cNvPr id="247" name="Google Shape;173;p49"/>
          <p:cNvSpPr/>
          <p:nvPr/>
        </p:nvSpPr>
        <p:spPr>
          <a:xfrm>
            <a:off x="0" y="-3"/>
            <a:ext cx="9144000" cy="685800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4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4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58787" y="1373187"/>
            <a:ext cx="5392738" cy="45720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  <a:lvl2pPr marL="1016000" indent="-558800">
              <a:buSzPts val="4400"/>
              <a:defRPr sz="4400">
                <a:solidFill>
                  <a:srgbClr val="FFFFFF"/>
                </a:solidFill>
              </a:defRPr>
            </a:lvl2pPr>
            <a:lvl3pPr marL="1473200" indent="-558800">
              <a:buSzPts val="4400"/>
              <a:buChar char="•"/>
              <a:defRPr sz="4400">
                <a:solidFill>
                  <a:srgbClr val="FFFFFF"/>
                </a:solidFill>
              </a:defRPr>
            </a:lvl3pPr>
            <a:lvl4pPr marL="1930400" indent="-558800">
              <a:buSzPts val="4400"/>
              <a:defRPr sz="4400">
                <a:solidFill>
                  <a:srgbClr val="FFFFFF"/>
                </a:solidFill>
              </a:defRPr>
            </a:lvl4pPr>
            <a:lvl5pPr marL="2387600" indent="-558800">
              <a:buSzPts val="4400"/>
              <a:buChar char="•"/>
              <a:defRPr sz="4400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250" name="Google Shape;177;p49" descr="Google Shape;177;p4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23" y="6217920"/>
            <a:ext cx="1577340" cy="443484"/>
          </a:xfrm>
          <a:prstGeom prst="rect">
            <a:avLst/>
          </a:prstGeom>
          <a:ln w="12700">
            <a:miter lim="400000"/>
          </a:ln>
        </p:spPr>
      </p:pic>
      <p:pic>
        <p:nvPicPr>
          <p:cNvPr id="251" name="Google Shape;178;p49" descr="Google Shape;178;p4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1523" y="-2"/>
            <a:ext cx="3292476" cy="6857999"/>
          </a:xfrm>
          <a:prstGeom prst="rect">
            <a:avLst/>
          </a:prstGeom>
          <a:ln w="12700">
            <a:miter lim="400000"/>
          </a:ln>
        </p:spPr>
      </p:pic>
      <p:pic>
        <p:nvPicPr>
          <p:cNvPr id="252" name="Google Shape;179;p49" descr="Google Shape;179;p4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099" y="6217920"/>
            <a:ext cx="1577340" cy="443484"/>
          </a:xfrm>
          <a:prstGeom prst="rect">
            <a:avLst/>
          </a:prstGeom>
          <a:ln w="12700">
            <a:miter lim="400000"/>
          </a:ln>
        </p:spPr>
      </p:pic>
      <p:sp>
        <p:nvSpPr>
          <p:cNvPr id="253" name="Google Shape;180;p49"/>
          <p:cNvSpPr/>
          <p:nvPr/>
        </p:nvSpPr>
        <p:spPr>
          <a:xfrm>
            <a:off x="0" y="-3"/>
            <a:ext cx="9144000" cy="685800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254" name="Google Shape;181;p49" descr="Google Shape;181;p4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23" y="6217920"/>
            <a:ext cx="1577340" cy="443484"/>
          </a:xfrm>
          <a:prstGeom prst="rect">
            <a:avLst/>
          </a:prstGeom>
          <a:ln w="12700">
            <a:miter lim="400000"/>
          </a:ln>
        </p:spPr>
      </p:pic>
      <p:pic>
        <p:nvPicPr>
          <p:cNvPr id="255" name="Google Shape;182;p49" descr="Google Shape;182;p4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1523" y="-2"/>
            <a:ext cx="3292476" cy="685799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Google Shape;184;p50" descr="Google Shape;184;p5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7" cy="6857998"/>
          </a:xfrm>
          <a:prstGeom prst="rect">
            <a:avLst/>
          </a:prstGeom>
          <a:ln w="12700">
            <a:miter lim="400000"/>
          </a:ln>
        </p:spPr>
      </p:pic>
      <p:sp>
        <p:nvSpPr>
          <p:cNvPr id="263" name="Title Text"/>
          <p:cNvSpPr txBox="1">
            <a:spLocks noGrp="1"/>
          </p:cNvSpPr>
          <p:nvPr>
            <p:ph type="title"/>
          </p:nvPr>
        </p:nvSpPr>
        <p:spPr>
          <a:xfrm>
            <a:off x="4710112" y="2103120"/>
            <a:ext cx="3976688" cy="1898430"/>
          </a:xfrm>
          <a:prstGeom prst="rect">
            <a:avLst/>
          </a:prstGeom>
        </p:spPr>
        <p:txBody>
          <a:bodyPr/>
          <a:lstStyle>
            <a:lvl1pPr>
              <a:defRPr sz="3000" b="1">
                <a:solidFill>
                  <a:srgbClr val="53565A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26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Optional Presentation Co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7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73" name="Google Shape;192;p51" descr="Google Shape;192;p5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099" y="6217920"/>
            <a:ext cx="1577340" cy="44348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" name="Google Shape;200;p53" descr="Google Shape;200;p5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099" y="6217920"/>
            <a:ext cx="1577340" cy="443484"/>
          </a:xfrm>
          <a:prstGeom prst="rect">
            <a:avLst/>
          </a:prstGeom>
          <a:ln w="12700">
            <a:miter lim="400000"/>
          </a:ln>
        </p:spPr>
      </p:pic>
      <p:sp>
        <p:nvSpPr>
          <p:cNvPr id="291" name="Google Shape;201;p53"/>
          <p:cNvSpPr/>
          <p:nvPr/>
        </p:nvSpPr>
        <p:spPr>
          <a:xfrm>
            <a:off x="0" y="-3"/>
            <a:ext cx="9144000" cy="685800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92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58787" y="1373187"/>
            <a:ext cx="5392738" cy="45720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  <a:lvl2pPr marL="1016000" indent="-558800">
              <a:buSzPts val="4400"/>
              <a:buChar char="-"/>
              <a:defRPr sz="4400">
                <a:solidFill>
                  <a:srgbClr val="FFFFFF"/>
                </a:solidFill>
              </a:defRPr>
            </a:lvl2pPr>
            <a:lvl3pPr marL="1473200" indent="-558800">
              <a:buSzPts val="4400"/>
              <a:defRPr sz="4400">
                <a:solidFill>
                  <a:srgbClr val="FFFFFF"/>
                </a:solidFill>
              </a:defRPr>
            </a:lvl3pPr>
            <a:lvl4pPr marL="1930400" indent="-558800">
              <a:buSzPts val="4400"/>
              <a:buChar char="-"/>
              <a:defRPr sz="4400">
                <a:solidFill>
                  <a:srgbClr val="FFFFFF"/>
                </a:solidFill>
              </a:defRPr>
            </a:lvl4pPr>
            <a:lvl5pPr marL="2387600" indent="-558800">
              <a:buSzPts val="4400"/>
              <a:defRPr sz="4400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9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94" name="Google Shape;205;p53" descr="Google Shape;205;p5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1523" y="-2"/>
            <a:ext cx="3292476" cy="6857999"/>
          </a:xfrm>
          <a:prstGeom prst="rect">
            <a:avLst/>
          </a:prstGeom>
          <a:ln w="12700">
            <a:miter lim="400000"/>
          </a:ln>
        </p:spPr>
      </p:pic>
      <p:pic>
        <p:nvPicPr>
          <p:cNvPr id="295" name="Google Shape;206;p53" descr="Google Shape;206;p5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099" y="6217920"/>
            <a:ext cx="1577340" cy="44348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Divider Slide Altern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" name="Google Shape;208;p54" descr="Google Shape;208;p5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1523" y="1"/>
            <a:ext cx="3292476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3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304" name="Google Shape;211;p54" descr="Google Shape;211;p5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099" y="6217920"/>
            <a:ext cx="1577340" cy="443485"/>
          </a:xfrm>
          <a:prstGeom prst="rect">
            <a:avLst/>
          </a:prstGeom>
          <a:ln w="12700">
            <a:miter lim="400000"/>
          </a:ln>
        </p:spPr>
      </p:pic>
      <p:sp>
        <p:nvSpPr>
          <p:cNvPr id="305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58787" y="1373187"/>
            <a:ext cx="5392738" cy="45720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chemeClr val="accent1"/>
                </a:solidFill>
              </a:defRPr>
            </a:lvl1pPr>
            <a:lvl2pPr marL="1016000" indent="-558800">
              <a:buSzPts val="4400"/>
              <a:buChar char="-"/>
              <a:defRPr sz="4400">
                <a:solidFill>
                  <a:schemeClr val="accent1"/>
                </a:solidFill>
              </a:defRPr>
            </a:lvl2pPr>
            <a:lvl3pPr marL="1473200" indent="-558800">
              <a:buSzPts val="4400"/>
              <a:defRPr sz="4400">
                <a:solidFill>
                  <a:schemeClr val="accent1"/>
                </a:solidFill>
              </a:defRPr>
            </a:lvl3pPr>
            <a:lvl4pPr marL="1930400" indent="-558800">
              <a:buSzPts val="4400"/>
              <a:buChar char="-"/>
              <a:defRPr sz="4400">
                <a:solidFill>
                  <a:schemeClr val="accent1"/>
                </a:solidFill>
              </a:defRPr>
            </a:lvl4pPr>
            <a:lvl5pPr marL="2387600" indent="-558800">
              <a:buSzPts val="4400"/>
              <a:defRPr sz="4400">
                <a:solidFill>
                  <a:schemeClr val="accent1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214;p55"/>
          <p:cNvSpPr>
            <a:spLocks noGrp="1"/>
          </p:cNvSpPr>
          <p:nvPr>
            <p:ph type="pic" idx="21"/>
          </p:nvPr>
        </p:nvSpPr>
        <p:spPr>
          <a:xfrm>
            <a:off x="1" y="0"/>
            <a:ext cx="9144000" cy="6858000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313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" y="0"/>
            <a:ext cx="3024187" cy="6858000"/>
          </a:xfrm>
          <a:prstGeom prst="rect">
            <a:avLst/>
          </a:prstGeom>
          <a:solidFill>
            <a:schemeClr val="accent1">
              <a:alpha val="62745"/>
            </a:schemeClr>
          </a:solidFill>
        </p:spPr>
        <p:txBody>
          <a:bodyPr lIns="457200" tIns="457200" rIns="457200" bIns="457200">
            <a:norm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  <a:lvl2pPr marL="228600" indent="457200">
              <a:buSzTx/>
              <a:buNone/>
              <a:defRPr sz="2400">
                <a:solidFill>
                  <a:srgbClr val="FFFFFF"/>
                </a:solidFill>
              </a:defRPr>
            </a:lvl2pPr>
            <a:lvl3pPr marL="228600" indent="914400">
              <a:buSzTx/>
              <a:buNone/>
              <a:defRPr sz="2400">
                <a:solidFill>
                  <a:srgbClr val="FFFFFF"/>
                </a:solidFill>
              </a:defRPr>
            </a:lvl3pPr>
            <a:lvl4pPr marL="228600" indent="1371600">
              <a:buSzTx/>
              <a:buNone/>
              <a:defRPr sz="2400">
                <a:solidFill>
                  <a:srgbClr val="FFFFFF"/>
                </a:solidFill>
              </a:defRPr>
            </a:lvl4pPr>
            <a:lvl5pPr marL="228600" indent="1828800">
              <a:buSzTx/>
              <a:buNone/>
              <a:defRPr sz="2400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19600" y="5988050"/>
            <a:ext cx="21336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Intro Slide Stack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Title Text"/>
          <p:cNvSpPr txBox="1">
            <a:spLocks noGrp="1"/>
          </p:cNvSpPr>
          <p:nvPr>
            <p:ph type="title"/>
          </p:nvPr>
        </p:nvSpPr>
        <p:spPr>
          <a:xfrm>
            <a:off x="457200" y="457200"/>
            <a:ext cx="8229600" cy="795528"/>
          </a:xfrm>
          <a:prstGeom prst="rect">
            <a:avLst/>
          </a:prstGeom>
        </p:spPr>
        <p:txBody>
          <a:bodyPr/>
          <a:lstStyle>
            <a:lvl1pPr>
              <a:defRPr sz="2600" b="1"/>
            </a:lvl1pPr>
          </a:lstStyle>
          <a:p>
            <a:r>
              <a:t>Title Text</a:t>
            </a:r>
          </a:p>
        </p:txBody>
      </p:sp>
      <p:sp>
        <p:nvSpPr>
          <p:cNvPr id="322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58787" y="1373187"/>
            <a:ext cx="8228013" cy="214471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>
                <a:solidFill>
                  <a:srgbClr val="009ADF"/>
                </a:solidFill>
              </a:defRPr>
            </a:lvl1pPr>
            <a:lvl2pPr indent="-381000">
              <a:buSzPts val="2400"/>
              <a:defRPr sz="2400">
                <a:solidFill>
                  <a:srgbClr val="009ADF"/>
                </a:solidFill>
              </a:defRPr>
            </a:lvl2pPr>
            <a:lvl3pPr indent="-381000">
              <a:buSzPts val="2400"/>
              <a:buChar char="•"/>
              <a:defRPr sz="2400">
                <a:solidFill>
                  <a:srgbClr val="009ADF"/>
                </a:solidFill>
              </a:defRPr>
            </a:lvl3pPr>
            <a:lvl4pPr marL="1828800" indent="-381000">
              <a:buSzPts val="2400"/>
              <a:defRPr sz="2400">
                <a:solidFill>
                  <a:srgbClr val="009ADF"/>
                </a:solidFill>
              </a:defRPr>
            </a:lvl4pPr>
            <a:lvl5pPr marL="2286000" indent="-381000">
              <a:buSzPts val="2400"/>
              <a:buChar char="•"/>
              <a:defRPr sz="2400">
                <a:solidFill>
                  <a:srgbClr val="009AD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23" name="Google Shape;219;p56"/>
          <p:cNvSpPr txBox="1">
            <a:spLocks noGrp="1"/>
          </p:cNvSpPr>
          <p:nvPr>
            <p:ph type="body" sz="half" idx="21"/>
          </p:nvPr>
        </p:nvSpPr>
        <p:spPr>
          <a:xfrm>
            <a:off x="457200" y="3794123"/>
            <a:ext cx="8229600" cy="2148841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/>
          </a:p>
        </p:txBody>
      </p:sp>
      <p:sp>
        <p:nvSpPr>
          <p:cNvPr id="32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325" name="Google Shape;222;p56" descr="Google Shape;222;p5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099" y="6217920"/>
            <a:ext cx="1577340" cy="44348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Intro Slide 2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Title Text"/>
          <p:cNvSpPr txBox="1">
            <a:spLocks noGrp="1"/>
          </p:cNvSpPr>
          <p:nvPr>
            <p:ph type="title"/>
          </p:nvPr>
        </p:nvSpPr>
        <p:spPr>
          <a:xfrm>
            <a:off x="457200" y="457200"/>
            <a:ext cx="8229600" cy="795528"/>
          </a:xfrm>
          <a:prstGeom prst="rect">
            <a:avLst/>
          </a:prstGeom>
        </p:spPr>
        <p:txBody>
          <a:bodyPr/>
          <a:lstStyle>
            <a:lvl1pPr>
              <a:defRPr sz="2600" b="1"/>
            </a:lvl1pPr>
          </a:lstStyle>
          <a:p>
            <a:r>
              <a:t>Title Text</a:t>
            </a:r>
          </a:p>
        </p:txBody>
      </p:sp>
      <p:sp>
        <p:nvSpPr>
          <p:cNvPr id="33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334" name="Google Shape;227;p57" descr="Google Shape;227;p5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099" y="6217920"/>
            <a:ext cx="1577340" cy="443485"/>
          </a:xfrm>
          <a:prstGeom prst="rect">
            <a:avLst/>
          </a:prstGeom>
          <a:ln w="12700">
            <a:miter lim="400000"/>
          </a:ln>
        </p:spPr>
      </p:pic>
      <p:sp>
        <p:nvSpPr>
          <p:cNvPr id="335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57200" y="1371600"/>
            <a:ext cx="3977641" cy="4572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>
                <a:solidFill>
                  <a:srgbClr val="009ADF"/>
                </a:solidFill>
              </a:defRPr>
            </a:lvl1pPr>
            <a:lvl2pPr indent="-381000">
              <a:buSzPts val="2400"/>
              <a:defRPr sz="2400">
                <a:solidFill>
                  <a:srgbClr val="009ADF"/>
                </a:solidFill>
              </a:defRPr>
            </a:lvl2pPr>
            <a:lvl3pPr indent="-381000">
              <a:buSzPts val="2400"/>
              <a:buChar char="•"/>
              <a:defRPr sz="2400">
                <a:solidFill>
                  <a:srgbClr val="009ADF"/>
                </a:solidFill>
              </a:defRPr>
            </a:lvl3pPr>
            <a:lvl4pPr marL="1828800" indent="-381000">
              <a:buSzPts val="2400"/>
              <a:defRPr sz="2400">
                <a:solidFill>
                  <a:srgbClr val="009ADF"/>
                </a:solidFill>
              </a:defRPr>
            </a:lvl4pPr>
            <a:lvl5pPr marL="2286000" indent="-381000">
              <a:buSzPts val="2400"/>
              <a:buChar char="•"/>
              <a:defRPr sz="2400">
                <a:solidFill>
                  <a:srgbClr val="009AD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36" name="Google Shape;229;p57"/>
          <p:cNvSpPr txBox="1">
            <a:spLocks noGrp="1"/>
          </p:cNvSpPr>
          <p:nvPr>
            <p:ph type="body" sz="half" idx="21"/>
          </p:nvPr>
        </p:nvSpPr>
        <p:spPr>
          <a:xfrm>
            <a:off x="4707621" y="1371600"/>
            <a:ext cx="3977641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 sz="2400">
                <a:solidFill>
                  <a:srgbClr val="009ADF"/>
                </a:solidFill>
              </a:defRPr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2-Column Stack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Title Text"/>
          <p:cNvSpPr txBox="1">
            <a:spLocks noGrp="1"/>
          </p:cNvSpPr>
          <p:nvPr>
            <p:ph type="title"/>
          </p:nvPr>
        </p:nvSpPr>
        <p:spPr>
          <a:xfrm>
            <a:off x="457200" y="457200"/>
            <a:ext cx="8229600" cy="795528"/>
          </a:xfrm>
          <a:prstGeom prst="rect">
            <a:avLst/>
          </a:prstGeom>
        </p:spPr>
        <p:txBody>
          <a:bodyPr/>
          <a:lstStyle>
            <a:lvl1pPr>
              <a:defRPr sz="2600" b="1"/>
            </a:lvl1pPr>
          </a:lstStyle>
          <a:p>
            <a:r>
              <a:t>Title Text</a:t>
            </a:r>
          </a:p>
        </p:txBody>
      </p:sp>
      <p:sp>
        <p:nvSpPr>
          <p:cNvPr id="344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58787" y="1373187"/>
            <a:ext cx="8228013" cy="2144713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45" name="Google Shape;233;p58"/>
          <p:cNvSpPr txBox="1">
            <a:spLocks noGrp="1"/>
          </p:cNvSpPr>
          <p:nvPr>
            <p:ph type="body" sz="quarter" idx="21"/>
          </p:nvPr>
        </p:nvSpPr>
        <p:spPr>
          <a:xfrm>
            <a:off x="457199" y="3794123"/>
            <a:ext cx="3976689" cy="2148841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/>
          </a:p>
        </p:txBody>
      </p:sp>
      <p:sp>
        <p:nvSpPr>
          <p:cNvPr id="346" name="Google Shape;234;p58"/>
          <p:cNvSpPr txBox="1">
            <a:spLocks noGrp="1"/>
          </p:cNvSpPr>
          <p:nvPr>
            <p:ph type="body" sz="quarter" idx="22"/>
          </p:nvPr>
        </p:nvSpPr>
        <p:spPr>
          <a:xfrm>
            <a:off x="4710112" y="3794125"/>
            <a:ext cx="3976688" cy="2148840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/>
          </a:p>
        </p:txBody>
      </p:sp>
      <p:sp>
        <p:nvSpPr>
          <p:cNvPr id="34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348" name="Google Shape;237;p58" descr="Google Shape;237;p5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099" y="6217920"/>
            <a:ext cx="1577340" cy="44348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457200" y="457200"/>
            <a:ext cx="8229600" cy="795528"/>
          </a:xfrm>
          <a:prstGeom prst="rect">
            <a:avLst/>
          </a:prstGeom>
        </p:spPr>
        <p:txBody>
          <a:bodyPr/>
          <a:lstStyle>
            <a:lvl1pPr>
              <a:defRPr sz="2600" b="1"/>
            </a:lvl1pPr>
          </a:lstStyle>
          <a:p>
            <a:r>
              <a:t>Title Text</a:t>
            </a:r>
          </a:p>
        </p:txBody>
      </p:sp>
      <p:sp>
        <p:nvSpPr>
          <p:cNvPr id="31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58787" y="1373187"/>
            <a:ext cx="3975101" cy="457200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2" name="Google Shape;30;p31"/>
          <p:cNvSpPr txBox="1">
            <a:spLocks noGrp="1"/>
          </p:cNvSpPr>
          <p:nvPr>
            <p:ph type="body" sz="half" idx="21"/>
          </p:nvPr>
        </p:nvSpPr>
        <p:spPr>
          <a:xfrm>
            <a:off x="4710112" y="1373187"/>
            <a:ext cx="3976688" cy="4572001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/>
          </a:p>
        </p:txBody>
      </p:sp>
      <p:sp>
        <p:nvSpPr>
          <p:cNvPr id="3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34" name="Google Shape;33;p31" descr="Google Shape;33;p3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099" y="6217920"/>
            <a:ext cx="1577340" cy="443485"/>
          </a:xfrm>
          <a:prstGeom prst="rect">
            <a:avLst/>
          </a:prstGeom>
          <a:ln w="12700">
            <a:miter lim="400000"/>
          </a:ln>
        </p:spPr>
      </p:pic>
      <p:pic>
        <p:nvPicPr>
          <p:cNvPr id="35" name="Google Shape;34;p31" descr="Google Shape;34;p3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099" y="6217920"/>
            <a:ext cx="1577340" cy="44348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3-Column Stack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Title Text"/>
          <p:cNvSpPr txBox="1">
            <a:spLocks noGrp="1"/>
          </p:cNvSpPr>
          <p:nvPr>
            <p:ph type="title"/>
          </p:nvPr>
        </p:nvSpPr>
        <p:spPr>
          <a:xfrm>
            <a:off x="457200" y="457200"/>
            <a:ext cx="8229600" cy="795528"/>
          </a:xfrm>
          <a:prstGeom prst="rect">
            <a:avLst/>
          </a:prstGeom>
        </p:spPr>
        <p:txBody>
          <a:bodyPr/>
          <a:lstStyle>
            <a:lvl1pPr>
              <a:defRPr sz="2600" b="1"/>
            </a:lvl1pPr>
          </a:lstStyle>
          <a:p>
            <a:r>
              <a:t>Title Text</a:t>
            </a:r>
          </a:p>
        </p:txBody>
      </p:sp>
      <p:sp>
        <p:nvSpPr>
          <p:cNvPr id="356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58787" y="1373187"/>
            <a:ext cx="8228013" cy="2144713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57" name="Google Shape;241;p59"/>
          <p:cNvSpPr txBox="1">
            <a:spLocks noGrp="1"/>
          </p:cNvSpPr>
          <p:nvPr>
            <p:ph type="body" sz="quarter" idx="21"/>
          </p:nvPr>
        </p:nvSpPr>
        <p:spPr>
          <a:xfrm>
            <a:off x="457200" y="3794123"/>
            <a:ext cx="2560322" cy="2148841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/>
          </a:p>
        </p:txBody>
      </p:sp>
      <p:sp>
        <p:nvSpPr>
          <p:cNvPr id="358" name="Google Shape;242;p59"/>
          <p:cNvSpPr txBox="1">
            <a:spLocks noGrp="1"/>
          </p:cNvSpPr>
          <p:nvPr>
            <p:ph type="body" sz="quarter" idx="22"/>
          </p:nvPr>
        </p:nvSpPr>
        <p:spPr>
          <a:xfrm>
            <a:off x="3295650" y="3794125"/>
            <a:ext cx="2555875" cy="2148840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/>
          </a:p>
        </p:txBody>
      </p:sp>
      <p:sp>
        <p:nvSpPr>
          <p:cNvPr id="359" name="Google Shape;243;p59"/>
          <p:cNvSpPr txBox="1">
            <a:spLocks noGrp="1"/>
          </p:cNvSpPr>
          <p:nvPr>
            <p:ph type="body" sz="quarter" idx="23"/>
          </p:nvPr>
        </p:nvSpPr>
        <p:spPr>
          <a:xfrm>
            <a:off x="6129337" y="3794125"/>
            <a:ext cx="2557463" cy="2148840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/>
          </a:p>
        </p:txBody>
      </p:sp>
      <p:sp>
        <p:nvSpPr>
          <p:cNvPr id="36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361" name="Google Shape;246;p59" descr="Google Shape;246;p5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099" y="6217920"/>
            <a:ext cx="1577340" cy="44348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2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Title Text"/>
          <p:cNvSpPr txBox="1">
            <a:spLocks noGrp="1"/>
          </p:cNvSpPr>
          <p:nvPr>
            <p:ph type="title"/>
          </p:nvPr>
        </p:nvSpPr>
        <p:spPr>
          <a:xfrm>
            <a:off x="457200" y="457200"/>
            <a:ext cx="8229600" cy="795528"/>
          </a:xfrm>
          <a:prstGeom prst="rect">
            <a:avLst/>
          </a:prstGeom>
        </p:spPr>
        <p:txBody>
          <a:bodyPr/>
          <a:lstStyle>
            <a:lvl1pPr>
              <a:defRPr sz="2600" b="1"/>
            </a:lvl1pPr>
          </a:lstStyle>
          <a:p>
            <a:r>
              <a:t>Title Text</a:t>
            </a:r>
          </a:p>
        </p:txBody>
      </p:sp>
      <p:sp>
        <p:nvSpPr>
          <p:cNvPr id="36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58787" y="1373187"/>
            <a:ext cx="3975101" cy="457200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70" name="Google Shape;250;p60"/>
          <p:cNvSpPr txBox="1">
            <a:spLocks noGrp="1"/>
          </p:cNvSpPr>
          <p:nvPr>
            <p:ph type="body" sz="half" idx="21"/>
          </p:nvPr>
        </p:nvSpPr>
        <p:spPr>
          <a:xfrm>
            <a:off x="4710112" y="1373187"/>
            <a:ext cx="3976688" cy="4572001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/>
          </a:p>
        </p:txBody>
      </p:sp>
      <p:sp>
        <p:nvSpPr>
          <p:cNvPr id="37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372" name="Google Shape;253;p60" descr="Google Shape;253;p6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099" y="6217920"/>
            <a:ext cx="1577340" cy="44348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2-Column Callou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Title Text"/>
          <p:cNvSpPr txBox="1">
            <a:spLocks noGrp="1"/>
          </p:cNvSpPr>
          <p:nvPr>
            <p:ph type="title"/>
          </p:nvPr>
        </p:nvSpPr>
        <p:spPr>
          <a:xfrm>
            <a:off x="457200" y="457200"/>
            <a:ext cx="8229600" cy="795528"/>
          </a:xfrm>
          <a:prstGeom prst="rect">
            <a:avLst/>
          </a:prstGeom>
        </p:spPr>
        <p:txBody>
          <a:bodyPr/>
          <a:lstStyle>
            <a:lvl1pPr>
              <a:defRPr sz="2600" b="1"/>
            </a:lvl1pPr>
          </a:lstStyle>
          <a:p>
            <a:r>
              <a:t>Title Text</a:t>
            </a:r>
          </a:p>
        </p:txBody>
      </p:sp>
      <p:sp>
        <p:nvSpPr>
          <p:cNvPr id="380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58787" y="1373187"/>
            <a:ext cx="3975101" cy="457200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8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382" name="Google Shape;259;p61" descr="Google Shape;259;p6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099" y="6217920"/>
            <a:ext cx="1577340" cy="443485"/>
          </a:xfrm>
          <a:prstGeom prst="rect">
            <a:avLst/>
          </a:prstGeom>
          <a:ln w="12700">
            <a:miter lim="400000"/>
          </a:ln>
        </p:spPr>
      </p:pic>
      <p:sp>
        <p:nvSpPr>
          <p:cNvPr id="383" name="Google Shape;260;p61"/>
          <p:cNvSpPr txBox="1">
            <a:spLocks noGrp="1"/>
          </p:cNvSpPr>
          <p:nvPr>
            <p:ph type="body" sz="half" idx="21"/>
          </p:nvPr>
        </p:nvSpPr>
        <p:spPr>
          <a:xfrm>
            <a:off x="4707621" y="1371600"/>
            <a:ext cx="3977641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 sz="2400">
                <a:solidFill>
                  <a:srgbClr val="009ADF"/>
                </a:solidFill>
              </a:defRPr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2-Column Callou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Title Text"/>
          <p:cNvSpPr txBox="1">
            <a:spLocks noGrp="1"/>
          </p:cNvSpPr>
          <p:nvPr>
            <p:ph type="title"/>
          </p:nvPr>
        </p:nvSpPr>
        <p:spPr>
          <a:xfrm>
            <a:off x="457200" y="457200"/>
            <a:ext cx="8229600" cy="795528"/>
          </a:xfrm>
          <a:prstGeom prst="rect">
            <a:avLst/>
          </a:prstGeom>
        </p:spPr>
        <p:txBody>
          <a:bodyPr/>
          <a:lstStyle>
            <a:lvl1pPr>
              <a:defRPr sz="2600" b="1"/>
            </a:lvl1pPr>
          </a:lstStyle>
          <a:p>
            <a:r>
              <a:t>Title Text</a:t>
            </a:r>
          </a:p>
        </p:txBody>
      </p:sp>
      <p:sp>
        <p:nvSpPr>
          <p:cNvPr id="391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711700" y="1373187"/>
            <a:ext cx="3975100" cy="457200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9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393" name="Google Shape;266;p62" descr="Google Shape;266;p6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099" y="6217920"/>
            <a:ext cx="1577340" cy="443485"/>
          </a:xfrm>
          <a:prstGeom prst="rect">
            <a:avLst/>
          </a:prstGeom>
          <a:ln w="12700">
            <a:miter lim="400000"/>
          </a:ln>
        </p:spPr>
      </p:pic>
      <p:sp>
        <p:nvSpPr>
          <p:cNvPr id="394" name="Google Shape;267;p62"/>
          <p:cNvSpPr txBox="1">
            <a:spLocks noGrp="1"/>
          </p:cNvSpPr>
          <p:nvPr>
            <p:ph type="body" sz="half" idx="21"/>
          </p:nvPr>
        </p:nvSpPr>
        <p:spPr>
          <a:xfrm>
            <a:off x="458787" y="1371600"/>
            <a:ext cx="3977642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 sz="2400">
                <a:solidFill>
                  <a:srgbClr val="009ADF"/>
                </a:solidFill>
              </a:defRPr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2-Column Stacked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Title Text"/>
          <p:cNvSpPr txBox="1">
            <a:spLocks noGrp="1"/>
          </p:cNvSpPr>
          <p:nvPr>
            <p:ph type="title"/>
          </p:nvPr>
        </p:nvSpPr>
        <p:spPr>
          <a:xfrm>
            <a:off x="457200" y="457200"/>
            <a:ext cx="8229600" cy="795528"/>
          </a:xfrm>
          <a:prstGeom prst="rect">
            <a:avLst/>
          </a:prstGeom>
        </p:spPr>
        <p:txBody>
          <a:bodyPr/>
          <a:lstStyle>
            <a:lvl1pPr>
              <a:defRPr sz="2600" b="1"/>
            </a:lvl1pPr>
          </a:lstStyle>
          <a:p>
            <a:r>
              <a:t>Title Text</a:t>
            </a:r>
          </a:p>
        </p:txBody>
      </p:sp>
      <p:sp>
        <p:nvSpPr>
          <p:cNvPr id="402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58787" y="1373187"/>
            <a:ext cx="3975101" cy="457200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3" name="Google Shape;271;p63"/>
          <p:cNvSpPr txBox="1">
            <a:spLocks noGrp="1"/>
          </p:cNvSpPr>
          <p:nvPr>
            <p:ph type="body" sz="quarter" idx="21"/>
          </p:nvPr>
        </p:nvSpPr>
        <p:spPr>
          <a:xfrm>
            <a:off x="4710112" y="1373187"/>
            <a:ext cx="3976688" cy="2144713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/>
          </a:p>
        </p:txBody>
      </p:sp>
      <p:sp>
        <p:nvSpPr>
          <p:cNvPr id="404" name="Google Shape;272;p63"/>
          <p:cNvSpPr txBox="1">
            <a:spLocks noGrp="1"/>
          </p:cNvSpPr>
          <p:nvPr>
            <p:ph type="body" sz="quarter" idx="22"/>
          </p:nvPr>
        </p:nvSpPr>
        <p:spPr>
          <a:xfrm>
            <a:off x="4710112" y="3794125"/>
            <a:ext cx="3976688" cy="2148840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/>
          </a:p>
        </p:txBody>
      </p:sp>
      <p:sp>
        <p:nvSpPr>
          <p:cNvPr id="40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406" name="Google Shape;275;p63" descr="Google Shape;275;p6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099" y="6217920"/>
            <a:ext cx="1577340" cy="44348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2-Column Stacked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Title Text"/>
          <p:cNvSpPr txBox="1">
            <a:spLocks noGrp="1"/>
          </p:cNvSpPr>
          <p:nvPr>
            <p:ph type="title"/>
          </p:nvPr>
        </p:nvSpPr>
        <p:spPr>
          <a:xfrm>
            <a:off x="457200" y="457200"/>
            <a:ext cx="8229600" cy="795528"/>
          </a:xfrm>
          <a:prstGeom prst="rect">
            <a:avLst/>
          </a:prstGeom>
        </p:spPr>
        <p:txBody>
          <a:bodyPr/>
          <a:lstStyle>
            <a:lvl1pPr>
              <a:defRPr sz="2600" b="1"/>
            </a:lvl1pPr>
          </a:lstStyle>
          <a:p>
            <a:r>
              <a:t>Title Text</a:t>
            </a:r>
          </a:p>
        </p:txBody>
      </p:sp>
      <p:sp>
        <p:nvSpPr>
          <p:cNvPr id="41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58787" y="1373187"/>
            <a:ext cx="3975101" cy="2144713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5" name="Google Shape;279;p64"/>
          <p:cNvSpPr txBox="1">
            <a:spLocks noGrp="1"/>
          </p:cNvSpPr>
          <p:nvPr>
            <p:ph type="body" sz="half" idx="21"/>
          </p:nvPr>
        </p:nvSpPr>
        <p:spPr>
          <a:xfrm>
            <a:off x="4708526" y="1373187"/>
            <a:ext cx="3976688" cy="4572001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/>
          </a:p>
        </p:txBody>
      </p:sp>
      <p:sp>
        <p:nvSpPr>
          <p:cNvPr id="416" name="Google Shape;280;p64"/>
          <p:cNvSpPr txBox="1">
            <a:spLocks noGrp="1"/>
          </p:cNvSpPr>
          <p:nvPr>
            <p:ph type="body" sz="quarter" idx="22"/>
          </p:nvPr>
        </p:nvSpPr>
        <p:spPr>
          <a:xfrm>
            <a:off x="457199" y="3794125"/>
            <a:ext cx="3976689" cy="2148840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/>
          </a:p>
        </p:txBody>
      </p:sp>
      <p:sp>
        <p:nvSpPr>
          <p:cNvPr id="41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418" name="Google Shape;283;p64" descr="Google Shape;283;p6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099" y="6217920"/>
            <a:ext cx="1577340" cy="44348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3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Title Text"/>
          <p:cNvSpPr txBox="1">
            <a:spLocks noGrp="1"/>
          </p:cNvSpPr>
          <p:nvPr>
            <p:ph type="title"/>
          </p:nvPr>
        </p:nvSpPr>
        <p:spPr>
          <a:xfrm>
            <a:off x="457200" y="457200"/>
            <a:ext cx="8229600" cy="795528"/>
          </a:xfrm>
          <a:prstGeom prst="rect">
            <a:avLst/>
          </a:prstGeom>
        </p:spPr>
        <p:txBody>
          <a:bodyPr/>
          <a:lstStyle>
            <a:lvl1pPr>
              <a:defRPr sz="2600" b="1"/>
            </a:lvl1pPr>
          </a:lstStyle>
          <a:p>
            <a:r>
              <a:t>Title Text</a:t>
            </a:r>
          </a:p>
        </p:txBody>
      </p:sp>
      <p:sp>
        <p:nvSpPr>
          <p:cNvPr id="42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57200" y="1373187"/>
            <a:ext cx="2560321" cy="457200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27" name="Google Shape;287;p65"/>
          <p:cNvSpPr txBox="1">
            <a:spLocks noGrp="1"/>
          </p:cNvSpPr>
          <p:nvPr>
            <p:ph type="body" sz="quarter" idx="21"/>
          </p:nvPr>
        </p:nvSpPr>
        <p:spPr>
          <a:xfrm>
            <a:off x="3295650" y="1373187"/>
            <a:ext cx="2555875" cy="4572001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/>
          </a:p>
        </p:txBody>
      </p:sp>
      <p:sp>
        <p:nvSpPr>
          <p:cNvPr id="428" name="Google Shape;288;p65"/>
          <p:cNvSpPr txBox="1">
            <a:spLocks noGrp="1"/>
          </p:cNvSpPr>
          <p:nvPr>
            <p:ph type="body" sz="quarter" idx="22"/>
          </p:nvPr>
        </p:nvSpPr>
        <p:spPr>
          <a:xfrm>
            <a:off x="6129337" y="1373187"/>
            <a:ext cx="2557463" cy="4572001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/>
          </a:p>
        </p:txBody>
      </p:sp>
      <p:sp>
        <p:nvSpPr>
          <p:cNvPr id="42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430" name="Google Shape;291;p65" descr="Google Shape;291;p6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099" y="6217920"/>
            <a:ext cx="1577340" cy="44348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2nd Column W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Title Text"/>
          <p:cNvSpPr txBox="1">
            <a:spLocks noGrp="1"/>
          </p:cNvSpPr>
          <p:nvPr>
            <p:ph type="title"/>
          </p:nvPr>
        </p:nvSpPr>
        <p:spPr>
          <a:xfrm>
            <a:off x="457200" y="457200"/>
            <a:ext cx="8229600" cy="795528"/>
          </a:xfrm>
          <a:prstGeom prst="rect">
            <a:avLst/>
          </a:prstGeom>
        </p:spPr>
        <p:txBody>
          <a:bodyPr/>
          <a:lstStyle>
            <a:lvl1pPr>
              <a:defRPr sz="2600" b="1"/>
            </a:lvl1pPr>
          </a:lstStyle>
          <a:p>
            <a:r>
              <a:t>Title Text</a:t>
            </a:r>
          </a:p>
        </p:txBody>
      </p:sp>
      <p:sp>
        <p:nvSpPr>
          <p:cNvPr id="43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57200" y="1373187"/>
            <a:ext cx="2560321" cy="457200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39" name="Google Shape;295;p66"/>
          <p:cNvSpPr txBox="1">
            <a:spLocks noGrp="1"/>
          </p:cNvSpPr>
          <p:nvPr>
            <p:ph type="body" sz="half" idx="21"/>
          </p:nvPr>
        </p:nvSpPr>
        <p:spPr>
          <a:xfrm>
            <a:off x="3295650" y="1373187"/>
            <a:ext cx="5391150" cy="4572001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/>
          </a:p>
        </p:txBody>
      </p:sp>
      <p:sp>
        <p:nvSpPr>
          <p:cNvPr id="44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441" name="Google Shape;298;p66" descr="Google Shape;298;p6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099" y="6217920"/>
            <a:ext cx="1577340" cy="44348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2nd Column N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Title Text"/>
          <p:cNvSpPr txBox="1">
            <a:spLocks noGrp="1"/>
          </p:cNvSpPr>
          <p:nvPr>
            <p:ph type="title"/>
          </p:nvPr>
        </p:nvSpPr>
        <p:spPr>
          <a:xfrm>
            <a:off x="457200" y="457200"/>
            <a:ext cx="8229600" cy="795528"/>
          </a:xfrm>
          <a:prstGeom prst="rect">
            <a:avLst/>
          </a:prstGeom>
        </p:spPr>
        <p:txBody>
          <a:bodyPr/>
          <a:lstStyle>
            <a:lvl1pPr>
              <a:defRPr sz="2600" b="1"/>
            </a:lvl1pPr>
          </a:lstStyle>
          <a:p>
            <a:r>
              <a:t>Title Text</a:t>
            </a:r>
          </a:p>
        </p:txBody>
      </p:sp>
      <p:sp>
        <p:nvSpPr>
          <p:cNvPr id="44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57198" y="1373187"/>
            <a:ext cx="5394326" cy="457200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50" name="Google Shape;302;p67"/>
          <p:cNvSpPr txBox="1">
            <a:spLocks noGrp="1"/>
          </p:cNvSpPr>
          <p:nvPr>
            <p:ph type="body" sz="quarter" idx="21"/>
          </p:nvPr>
        </p:nvSpPr>
        <p:spPr>
          <a:xfrm>
            <a:off x="6129337" y="1373187"/>
            <a:ext cx="2557463" cy="4572001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/>
          </a:p>
        </p:txBody>
      </p:sp>
      <p:sp>
        <p:nvSpPr>
          <p:cNvPr id="45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452" name="Google Shape;305;p67" descr="Google Shape;305;p6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099" y="6217920"/>
            <a:ext cx="1577340" cy="44348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Full Pag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307;p68"/>
          <p:cNvSpPr>
            <a:spLocks noGrp="1"/>
          </p:cNvSpPr>
          <p:nvPr>
            <p:ph type="pic" idx="21"/>
          </p:nvPr>
        </p:nvSpPr>
        <p:spPr>
          <a:xfrm>
            <a:off x="1" y="0"/>
            <a:ext cx="9144000" cy="6858000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pic>
        <p:nvPicPr>
          <p:cNvPr id="460" name="Google Shape;308;p68" descr="Google Shape;308;p6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099" y="6217920"/>
            <a:ext cx="1577340" cy="443485"/>
          </a:xfrm>
          <a:prstGeom prst="rect">
            <a:avLst/>
          </a:prstGeom>
          <a:ln w="12700">
            <a:miter lim="400000"/>
          </a:ln>
        </p:spPr>
      </p:pic>
      <p:sp>
        <p:nvSpPr>
          <p:cNvPr id="46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Full Pag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36;p32"/>
          <p:cNvSpPr>
            <a:spLocks noGrp="1"/>
          </p:cNvSpPr>
          <p:nvPr>
            <p:ph type="pic" idx="21"/>
          </p:nvPr>
        </p:nvSpPr>
        <p:spPr>
          <a:xfrm>
            <a:off x="1" y="0"/>
            <a:ext cx="9144000" cy="6858000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pic>
        <p:nvPicPr>
          <p:cNvPr id="43" name="Google Shape;37;p32" descr="Google Shape;37;p3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099" y="6217920"/>
            <a:ext cx="1577340" cy="443485"/>
          </a:xfrm>
          <a:prstGeom prst="rect">
            <a:avLst/>
          </a:prstGeom>
          <a:ln w="12700">
            <a:miter lim="400000"/>
          </a:ln>
        </p:spPr>
      </p:pic>
      <p:sp>
        <p:nvSpPr>
          <p:cNvPr id="4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45" name="Google Shape;40;p32" descr="Google Shape;40;p3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099" y="6217920"/>
            <a:ext cx="1577340" cy="44348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8" name="Google Shape;312;p69" descr="Google Shape;312;p6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099" y="6217920"/>
            <a:ext cx="1577340" cy="443484"/>
          </a:xfrm>
          <a:prstGeom prst="rect">
            <a:avLst/>
          </a:prstGeom>
          <a:ln w="12700">
            <a:miter lim="400000"/>
          </a:ln>
        </p:spPr>
      </p:pic>
      <p:sp>
        <p:nvSpPr>
          <p:cNvPr id="469" name="Google Shape;313;p69"/>
          <p:cNvSpPr/>
          <p:nvPr/>
        </p:nvSpPr>
        <p:spPr>
          <a:xfrm>
            <a:off x="0" y="-3"/>
            <a:ext cx="9144000" cy="685800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47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71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58787" y="1373187"/>
            <a:ext cx="5392738" cy="45720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  <a:lvl2pPr marL="1016000" indent="-558800">
              <a:buSzPts val="4400"/>
              <a:defRPr sz="4400">
                <a:solidFill>
                  <a:srgbClr val="FFFFFF"/>
                </a:solidFill>
              </a:defRPr>
            </a:lvl2pPr>
            <a:lvl3pPr marL="1473200" indent="-558800">
              <a:buSzPts val="4400"/>
              <a:buChar char="•"/>
              <a:defRPr sz="4400">
                <a:solidFill>
                  <a:srgbClr val="FFFFFF"/>
                </a:solidFill>
              </a:defRPr>
            </a:lvl3pPr>
            <a:lvl4pPr marL="1930400" indent="-558800">
              <a:buSzPts val="4400"/>
              <a:defRPr sz="4400">
                <a:solidFill>
                  <a:srgbClr val="FFFFFF"/>
                </a:solidFill>
              </a:defRPr>
            </a:lvl4pPr>
            <a:lvl5pPr marL="2387600" indent="-558800">
              <a:buSzPts val="4400"/>
              <a:buChar char="•"/>
              <a:defRPr sz="4400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472" name="Google Shape;317;p69" descr="Google Shape;317;p6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23" y="6217920"/>
            <a:ext cx="1577340" cy="443484"/>
          </a:xfrm>
          <a:prstGeom prst="rect">
            <a:avLst/>
          </a:prstGeom>
          <a:ln w="12700">
            <a:miter lim="400000"/>
          </a:ln>
        </p:spPr>
      </p:pic>
      <p:pic>
        <p:nvPicPr>
          <p:cNvPr id="473" name="Google Shape;318;p69" descr="Google Shape;318;p6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1523" y="-2"/>
            <a:ext cx="3292476" cy="685799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-Column Stacked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Title Text"/>
          <p:cNvSpPr txBox="1">
            <a:spLocks noGrp="1"/>
          </p:cNvSpPr>
          <p:nvPr>
            <p:ph type="title"/>
          </p:nvPr>
        </p:nvSpPr>
        <p:spPr>
          <a:xfrm>
            <a:off x="457200" y="457200"/>
            <a:ext cx="8229600" cy="795528"/>
          </a:xfrm>
          <a:prstGeom prst="rect">
            <a:avLst/>
          </a:prstGeom>
        </p:spPr>
        <p:txBody>
          <a:bodyPr/>
          <a:lstStyle>
            <a:lvl1pPr>
              <a:defRPr sz="2600" b="1"/>
            </a:lvl1pPr>
          </a:lstStyle>
          <a:p>
            <a:r>
              <a:t>Title Text</a:t>
            </a:r>
          </a:p>
        </p:txBody>
      </p:sp>
      <p:sp>
        <p:nvSpPr>
          <p:cNvPr id="53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58787" y="1373187"/>
            <a:ext cx="3975101" cy="457200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4" name="Google Shape;44;p33"/>
          <p:cNvSpPr txBox="1">
            <a:spLocks noGrp="1"/>
          </p:cNvSpPr>
          <p:nvPr>
            <p:ph type="body" sz="quarter" idx="21"/>
          </p:nvPr>
        </p:nvSpPr>
        <p:spPr>
          <a:xfrm>
            <a:off x="4710112" y="1373187"/>
            <a:ext cx="3976688" cy="2144713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/>
          </a:p>
        </p:txBody>
      </p:sp>
      <p:sp>
        <p:nvSpPr>
          <p:cNvPr id="55" name="Google Shape;45;p33"/>
          <p:cNvSpPr txBox="1">
            <a:spLocks noGrp="1"/>
          </p:cNvSpPr>
          <p:nvPr>
            <p:ph type="body" sz="quarter" idx="22"/>
          </p:nvPr>
        </p:nvSpPr>
        <p:spPr>
          <a:xfrm>
            <a:off x="4710112" y="3794125"/>
            <a:ext cx="3976688" cy="2148840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/>
          </a:p>
        </p:txBody>
      </p:sp>
      <p:sp>
        <p:nvSpPr>
          <p:cNvPr id="5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51;p34" descr="Google Shape;51;p3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7" cy="6857998"/>
          </a:xfrm>
          <a:prstGeom prst="rect">
            <a:avLst/>
          </a:prstGeom>
          <a:ln w="12700">
            <a:miter lim="400000"/>
          </a:ln>
        </p:spPr>
      </p:pic>
      <p:sp>
        <p:nvSpPr>
          <p:cNvPr id="64" name="Title Text"/>
          <p:cNvSpPr txBox="1">
            <a:spLocks noGrp="1"/>
          </p:cNvSpPr>
          <p:nvPr>
            <p:ph type="title"/>
          </p:nvPr>
        </p:nvSpPr>
        <p:spPr>
          <a:xfrm>
            <a:off x="4710112" y="2103120"/>
            <a:ext cx="3976688" cy="1898430"/>
          </a:xfrm>
          <a:prstGeom prst="rect">
            <a:avLst/>
          </a:prstGeom>
        </p:spPr>
        <p:txBody>
          <a:bodyPr/>
          <a:lstStyle>
            <a:lvl1pPr>
              <a:defRPr sz="3000" b="1">
                <a:solidFill>
                  <a:srgbClr val="53565A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66" name="Google Shape;55;p34" descr="Google Shape;55;p3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7" cy="685799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Agena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Title Text"/>
          <p:cNvSpPr txBox="1">
            <a:spLocks noGrp="1"/>
          </p:cNvSpPr>
          <p:nvPr>
            <p:ph type="title"/>
          </p:nvPr>
        </p:nvSpPr>
        <p:spPr>
          <a:xfrm>
            <a:off x="458787" y="1373187"/>
            <a:ext cx="8229601" cy="796926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74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0" y="2286000"/>
            <a:ext cx="8229600" cy="3657600"/>
          </a:xfrm>
          <a:prstGeom prst="rect">
            <a:avLst/>
          </a:prstGeom>
        </p:spPr>
        <p:txBody>
          <a:bodyPr>
            <a:normAutofit/>
          </a:bodyPr>
          <a:lstStyle>
            <a:lvl1pPr marL="457200" indent="-406400">
              <a:buClr>
                <a:schemeClr val="accent1"/>
              </a:buClr>
              <a:buSzPts val="2800"/>
              <a:buAutoNum type="arabicPeriod"/>
              <a:defRPr sz="2800">
                <a:solidFill>
                  <a:schemeClr val="accent1"/>
                </a:solidFill>
              </a:defRPr>
            </a:lvl1pPr>
            <a:lvl2pPr indent="-406400">
              <a:buClr>
                <a:schemeClr val="accent1"/>
              </a:buClr>
              <a:buSzPts val="2800"/>
              <a:defRPr sz="2800">
                <a:solidFill>
                  <a:schemeClr val="accent1"/>
                </a:solidFill>
              </a:defRPr>
            </a:lvl2pPr>
            <a:lvl3pPr indent="-406400">
              <a:buClr>
                <a:schemeClr val="accent1"/>
              </a:buClr>
              <a:buSzPts val="2800"/>
              <a:buChar char="•"/>
              <a:defRPr sz="2800">
                <a:solidFill>
                  <a:schemeClr val="accent1"/>
                </a:solidFill>
              </a:defRPr>
            </a:lvl3pPr>
            <a:lvl4pPr marL="1828800" indent="-406400">
              <a:buClr>
                <a:schemeClr val="accent1"/>
              </a:buClr>
              <a:buSzPts val="2800"/>
              <a:defRPr sz="2800">
                <a:solidFill>
                  <a:schemeClr val="accent1"/>
                </a:solidFill>
              </a:defRPr>
            </a:lvl4pPr>
            <a:lvl5pPr marL="2286000" indent="-406400">
              <a:buClr>
                <a:schemeClr val="accent1"/>
              </a:buClr>
              <a:buSzPts val="2800"/>
              <a:buChar char="•"/>
              <a:defRPr sz="2800">
                <a:solidFill>
                  <a:schemeClr val="accent1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75" name="Google Shape;59;p35" descr="Google Shape;59;p3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099" y="6217920"/>
            <a:ext cx="1577340" cy="443485"/>
          </a:xfrm>
          <a:prstGeom prst="rect">
            <a:avLst/>
          </a:prstGeom>
          <a:ln w="12700">
            <a:miter lim="400000"/>
          </a:ln>
        </p:spPr>
      </p:pic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77" name="Google Shape;62;p35" descr="Google Shape;62;p3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099" y="6217920"/>
            <a:ext cx="1577340" cy="44348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64;p36" descr="Google Shape;64;p3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099" y="6217920"/>
            <a:ext cx="1577340" cy="443484"/>
          </a:xfrm>
          <a:prstGeom prst="rect">
            <a:avLst/>
          </a:prstGeom>
          <a:ln w="12700">
            <a:miter lim="400000"/>
          </a:ln>
        </p:spPr>
      </p:pic>
      <p:sp>
        <p:nvSpPr>
          <p:cNvPr id="85" name="Google Shape;65;p36"/>
          <p:cNvSpPr/>
          <p:nvPr/>
        </p:nvSpPr>
        <p:spPr>
          <a:xfrm>
            <a:off x="0" y="-3"/>
            <a:ext cx="9144000" cy="685800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86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58787" y="1373187"/>
            <a:ext cx="5392738" cy="45720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  <a:lvl2pPr marL="1016000" indent="-558800">
              <a:buSzPts val="4400"/>
              <a:buChar char="-"/>
              <a:defRPr sz="4400">
                <a:solidFill>
                  <a:srgbClr val="FFFFFF"/>
                </a:solidFill>
              </a:defRPr>
            </a:lvl2pPr>
            <a:lvl3pPr marL="1473200" indent="-558800">
              <a:buSzPts val="4400"/>
              <a:defRPr sz="4400">
                <a:solidFill>
                  <a:srgbClr val="FFFFFF"/>
                </a:solidFill>
              </a:defRPr>
            </a:lvl3pPr>
            <a:lvl4pPr marL="1930400" indent="-558800">
              <a:buSzPts val="4400"/>
              <a:buChar char="-"/>
              <a:defRPr sz="4400">
                <a:solidFill>
                  <a:srgbClr val="FFFFFF"/>
                </a:solidFill>
              </a:defRPr>
            </a:lvl4pPr>
            <a:lvl5pPr marL="2387600" indent="-558800">
              <a:buSzPts val="4400"/>
              <a:defRPr sz="4400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88" name="Google Shape;69;p36" descr="Google Shape;69;p3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1523" y="-2"/>
            <a:ext cx="3292476" cy="6857999"/>
          </a:xfrm>
          <a:prstGeom prst="rect">
            <a:avLst/>
          </a:prstGeom>
          <a:ln w="12700">
            <a:miter lim="400000"/>
          </a:ln>
        </p:spPr>
      </p:pic>
      <p:pic>
        <p:nvPicPr>
          <p:cNvPr id="89" name="Google Shape;70;p36" descr="Google Shape;70;p3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099" y="6217920"/>
            <a:ext cx="1577340" cy="443484"/>
          </a:xfrm>
          <a:prstGeom prst="rect">
            <a:avLst/>
          </a:prstGeom>
          <a:ln w="12700">
            <a:miter lim="400000"/>
          </a:ln>
        </p:spPr>
      </p:pic>
      <p:pic>
        <p:nvPicPr>
          <p:cNvPr id="90" name="Google Shape;71;p36" descr="Google Shape;71;p3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099" y="6217920"/>
            <a:ext cx="1577340" cy="443484"/>
          </a:xfrm>
          <a:prstGeom prst="rect">
            <a:avLst/>
          </a:prstGeom>
          <a:ln w="12700">
            <a:miter lim="400000"/>
          </a:ln>
        </p:spPr>
      </p:pic>
      <p:sp>
        <p:nvSpPr>
          <p:cNvPr id="91" name="Google Shape;72;p36"/>
          <p:cNvSpPr/>
          <p:nvPr/>
        </p:nvSpPr>
        <p:spPr>
          <a:xfrm>
            <a:off x="0" y="-3"/>
            <a:ext cx="9144000" cy="685800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92" name="Google Shape;73;p36" descr="Google Shape;73;p3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1523" y="-2"/>
            <a:ext cx="3292476" cy="6857999"/>
          </a:xfrm>
          <a:prstGeom prst="rect">
            <a:avLst/>
          </a:prstGeom>
          <a:ln w="12700">
            <a:miter lim="400000"/>
          </a:ln>
        </p:spPr>
      </p:pic>
      <p:pic>
        <p:nvPicPr>
          <p:cNvPr id="93" name="Google Shape;74;p36" descr="Google Shape;74;p3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099" y="6217920"/>
            <a:ext cx="1577340" cy="44348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ivider Slide Altern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Google Shape;76;p37" descr="Google Shape;76;p3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1523" y="1"/>
            <a:ext cx="3292476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0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102" name="Google Shape;79;p37" descr="Google Shape;79;p3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099" y="6217920"/>
            <a:ext cx="1577340" cy="443485"/>
          </a:xfrm>
          <a:prstGeom prst="rect">
            <a:avLst/>
          </a:prstGeom>
          <a:ln w="12700">
            <a:miter lim="400000"/>
          </a:ln>
        </p:spPr>
      </p:pic>
      <p:sp>
        <p:nvSpPr>
          <p:cNvPr id="103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58787" y="1373187"/>
            <a:ext cx="5392738" cy="45720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chemeClr val="accent1"/>
                </a:solidFill>
              </a:defRPr>
            </a:lvl1pPr>
            <a:lvl2pPr marL="1016000" indent="-558800">
              <a:buSzPts val="4400"/>
              <a:buChar char="-"/>
              <a:defRPr sz="4400">
                <a:solidFill>
                  <a:schemeClr val="accent1"/>
                </a:solidFill>
              </a:defRPr>
            </a:lvl2pPr>
            <a:lvl3pPr marL="1473200" indent="-558800">
              <a:buSzPts val="4400"/>
              <a:defRPr sz="4400">
                <a:solidFill>
                  <a:schemeClr val="accent1"/>
                </a:solidFill>
              </a:defRPr>
            </a:lvl3pPr>
            <a:lvl4pPr marL="1930400" indent="-558800">
              <a:buSzPts val="4400"/>
              <a:buChar char="-"/>
              <a:defRPr sz="4400">
                <a:solidFill>
                  <a:schemeClr val="accent1"/>
                </a:solidFill>
              </a:defRPr>
            </a:lvl4pPr>
            <a:lvl5pPr marL="2387600" indent="-558800">
              <a:buSzPts val="4400"/>
              <a:defRPr sz="4400">
                <a:solidFill>
                  <a:schemeClr val="accent1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104" name="Google Shape;81;p37" descr="Google Shape;81;p3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1523" y="1"/>
            <a:ext cx="3292476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5" name="Google Shape;82;p37" descr="Google Shape;82;p3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099" y="6217920"/>
            <a:ext cx="1577340" cy="44348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458787" y="1373187"/>
            <a:ext cx="8229601" cy="45688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0" tIns="0" rIns="0" bIns="0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559799" y="6526211"/>
            <a:ext cx="127001" cy="12700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b">
            <a:spAutoFit/>
          </a:bodyPr>
          <a:lstStyle>
            <a:lvl1pPr algn="r">
              <a:defRPr sz="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4" name="Google Shape;18;p29" descr="Google Shape;18;p29"/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>
            <a:off x="423099" y="6217920"/>
            <a:ext cx="1577340" cy="443485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Google Shape;19;p29" descr="Google Shape;19;p29"/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>
            <a:off x="423099" y="6217920"/>
            <a:ext cx="1577340" cy="443485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0" tIns="0" rIns="0" bIns="0"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3" r:id="rId24"/>
    <p:sldLayoutId id="2147483674" r:id="rId25"/>
    <p:sldLayoutId id="2147483675" r:id="rId26"/>
    <p:sldLayoutId id="2147483676" r:id="rId27"/>
    <p:sldLayoutId id="2147483677" r:id="rId28"/>
    <p:sldLayoutId id="2147483678" r:id="rId29"/>
    <p:sldLayoutId id="2147483679" r:id="rId30"/>
    <p:sldLayoutId id="2147483680" r:id="rId31"/>
    <p:sldLayoutId id="2147483681" r:id="rId32"/>
    <p:sldLayoutId id="2147483682" r:id="rId33"/>
    <p:sldLayoutId id="2147483683" r:id="rId34"/>
    <p:sldLayoutId id="2147483684" r:id="rId35"/>
    <p:sldLayoutId id="2147483685" r:id="rId36"/>
    <p:sldLayoutId id="2147483686" r:id="rId37"/>
    <p:sldLayoutId id="2147483687" r:id="rId38"/>
    <p:sldLayoutId id="2147483688" r:id="rId39"/>
    <p:sldLayoutId id="2147483689" r:id="rId40"/>
  </p:sldLayoutIdLst>
  <p:transition spd="med"/>
  <p:txStyles>
    <p:title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chemeClr val="accent1"/>
          </a:solidFill>
          <a:uFillTx/>
          <a:latin typeface="Calibri"/>
          <a:ea typeface="Calibri"/>
          <a:cs typeface="Calibri"/>
          <a:sym typeface="Calibri"/>
        </a:defRPr>
      </a:lvl1pPr>
      <a:lvl2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chemeClr val="accent1"/>
          </a:solidFill>
          <a:uFillTx/>
          <a:latin typeface="Calibri"/>
          <a:ea typeface="Calibri"/>
          <a:cs typeface="Calibri"/>
          <a:sym typeface="Calibri"/>
        </a:defRPr>
      </a:lvl2pPr>
      <a:lvl3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chemeClr val="accent1"/>
          </a:solidFill>
          <a:uFillTx/>
          <a:latin typeface="Calibri"/>
          <a:ea typeface="Calibri"/>
          <a:cs typeface="Calibri"/>
          <a:sym typeface="Calibri"/>
        </a:defRPr>
      </a:lvl3pPr>
      <a:lvl4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chemeClr val="accent1"/>
          </a:solidFill>
          <a:uFillTx/>
          <a:latin typeface="Calibri"/>
          <a:ea typeface="Calibri"/>
          <a:cs typeface="Calibri"/>
          <a:sym typeface="Calibri"/>
        </a:defRPr>
      </a:lvl4pPr>
      <a:lvl5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chemeClr val="accent1"/>
          </a:solidFill>
          <a:uFillTx/>
          <a:latin typeface="Calibri"/>
          <a:ea typeface="Calibri"/>
          <a:cs typeface="Calibri"/>
          <a:sym typeface="Calibri"/>
        </a:defRPr>
      </a:lvl5pPr>
      <a:lvl6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chemeClr val="accent1"/>
          </a:solidFill>
          <a:uFillTx/>
          <a:latin typeface="Calibri"/>
          <a:ea typeface="Calibri"/>
          <a:cs typeface="Calibri"/>
          <a:sym typeface="Calibri"/>
        </a:defRPr>
      </a:lvl6pPr>
      <a:lvl7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chemeClr val="accent1"/>
          </a:solidFill>
          <a:uFillTx/>
          <a:latin typeface="Calibri"/>
          <a:ea typeface="Calibri"/>
          <a:cs typeface="Calibri"/>
          <a:sym typeface="Calibri"/>
        </a:defRPr>
      </a:lvl7pPr>
      <a:lvl8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chemeClr val="accent1"/>
          </a:solidFill>
          <a:uFillTx/>
          <a:latin typeface="Calibri"/>
          <a:ea typeface="Calibri"/>
          <a:cs typeface="Calibri"/>
          <a:sym typeface="Calibri"/>
        </a:defRPr>
      </a:lvl8pPr>
      <a:lvl9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chemeClr val="accent1"/>
          </a:solidFill>
          <a:uFillTx/>
          <a:latin typeface="Calibri"/>
          <a:ea typeface="Calibri"/>
          <a:cs typeface="Calibri"/>
          <a:sym typeface="Calibri"/>
        </a:defRPr>
      </a:lvl9pPr>
    </p:titleStyle>
    <p:bodyStyle>
      <a:lvl1pPr marL="22860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rgbClr val="53565A"/>
          </a:solidFill>
          <a:uFillTx/>
          <a:latin typeface="Calibri"/>
          <a:ea typeface="Calibri"/>
          <a:cs typeface="Calibri"/>
          <a:sym typeface="Calibri"/>
        </a:defRPr>
      </a:lvl1pPr>
      <a:lvl2pPr marL="914400" marR="0" indent="-3429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Pts val="1800"/>
        <a:buFontTx/>
        <a:buChar char="•"/>
        <a:tabLst/>
        <a:defRPr sz="1800" b="0" i="0" u="none" strike="noStrike" cap="none" spc="0" baseline="0">
          <a:solidFill>
            <a:srgbClr val="53565A"/>
          </a:solidFill>
          <a:uFillTx/>
          <a:latin typeface="Calibri"/>
          <a:ea typeface="Calibri"/>
          <a:cs typeface="Calibri"/>
          <a:sym typeface="Calibri"/>
        </a:defRPr>
      </a:lvl2pPr>
      <a:lvl3pPr marL="1371600" marR="0" indent="-3429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Pts val="1800"/>
        <a:buFontTx/>
        <a:buChar char="-"/>
        <a:tabLst/>
        <a:defRPr sz="1800" b="0" i="0" u="none" strike="noStrike" cap="none" spc="0" baseline="0">
          <a:solidFill>
            <a:srgbClr val="53565A"/>
          </a:solidFill>
          <a:uFillTx/>
          <a:latin typeface="Calibri"/>
          <a:ea typeface="Calibri"/>
          <a:cs typeface="Calibri"/>
          <a:sym typeface="Calibri"/>
        </a:defRPr>
      </a:lvl3pPr>
      <a:lvl4pPr marL="1919514" marR="0" indent="-408214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Pts val="1800"/>
        <a:buFontTx/>
        <a:buChar char="•"/>
        <a:tabLst/>
        <a:defRPr sz="1800" b="0" i="0" u="none" strike="noStrike" cap="none" spc="0" baseline="0">
          <a:solidFill>
            <a:srgbClr val="53565A"/>
          </a:solidFill>
          <a:uFillTx/>
          <a:latin typeface="Calibri"/>
          <a:ea typeface="Calibri"/>
          <a:cs typeface="Calibri"/>
          <a:sym typeface="Calibri"/>
        </a:defRPr>
      </a:lvl4pPr>
      <a:lvl5pPr marL="2376714" marR="0" indent="-408214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Pts val="1800"/>
        <a:buFontTx/>
        <a:buChar char="-"/>
        <a:tabLst/>
        <a:defRPr sz="1800" b="0" i="0" u="none" strike="noStrike" cap="none" spc="0" baseline="0">
          <a:solidFill>
            <a:srgbClr val="53565A"/>
          </a:solidFill>
          <a:uFillTx/>
          <a:latin typeface="Calibri"/>
          <a:ea typeface="Calibri"/>
          <a:cs typeface="Calibri"/>
          <a:sym typeface="Calibri"/>
        </a:defRPr>
      </a:lvl5pPr>
      <a:lvl6pPr marL="2833914" marR="0" indent="-408214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Pts val="1800"/>
        <a:buFontTx/>
        <a:buChar char="•"/>
        <a:tabLst/>
        <a:defRPr sz="1800" b="0" i="0" u="none" strike="noStrike" cap="none" spc="0" baseline="0">
          <a:solidFill>
            <a:srgbClr val="53565A"/>
          </a:solidFill>
          <a:uFillTx/>
          <a:latin typeface="Calibri"/>
          <a:ea typeface="Calibri"/>
          <a:cs typeface="Calibri"/>
          <a:sym typeface="Calibri"/>
        </a:defRPr>
      </a:lvl6pPr>
      <a:lvl7pPr marL="3291114" marR="0" indent="-408214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Pts val="1800"/>
        <a:buFontTx/>
        <a:buChar char="-"/>
        <a:tabLst/>
        <a:defRPr sz="1800" b="0" i="0" u="none" strike="noStrike" cap="none" spc="0" baseline="0">
          <a:solidFill>
            <a:srgbClr val="53565A"/>
          </a:solidFill>
          <a:uFillTx/>
          <a:latin typeface="Calibri"/>
          <a:ea typeface="Calibri"/>
          <a:cs typeface="Calibri"/>
          <a:sym typeface="Calibri"/>
        </a:defRPr>
      </a:lvl7pPr>
      <a:lvl8pPr marL="3748314" marR="0" indent="-408214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Pts val="1800"/>
        <a:buFontTx/>
        <a:buChar char="•"/>
        <a:tabLst/>
        <a:defRPr sz="1800" b="0" i="0" u="none" strike="noStrike" cap="none" spc="0" baseline="0">
          <a:solidFill>
            <a:srgbClr val="53565A"/>
          </a:solidFill>
          <a:uFillTx/>
          <a:latin typeface="Calibri"/>
          <a:ea typeface="Calibri"/>
          <a:cs typeface="Calibri"/>
          <a:sym typeface="Calibri"/>
        </a:defRPr>
      </a:lvl8pPr>
      <a:lvl9pPr marL="4205514" marR="0" indent="-408214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Pts val="1800"/>
        <a:buFontTx/>
        <a:buChar char="-"/>
        <a:tabLst/>
        <a:defRPr sz="1800" b="0" i="0" u="none" strike="noStrike" cap="none" spc="0" baseline="0">
          <a:solidFill>
            <a:srgbClr val="53565A"/>
          </a:solidFill>
          <a:uFillTx/>
          <a:latin typeface="Calibri"/>
          <a:ea typeface="Calibri"/>
          <a:cs typeface="Calibri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2.jpeg"/><Relationship Id="rId3" Type="http://schemas.openxmlformats.org/officeDocument/2006/relationships/image" Target="../media/image44.jpeg"/><Relationship Id="rId7" Type="http://schemas.openxmlformats.org/officeDocument/2006/relationships/image" Target="../media/image47.png"/><Relationship Id="rId12" Type="http://schemas.microsoft.com/office/2007/relationships/hdphoto" Target="../media/hdphoto2.wdp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5.xml"/><Relationship Id="rId6" Type="http://schemas.microsoft.com/office/2007/relationships/hdphoto" Target="../media/hdphoto1.wdp"/><Relationship Id="rId11" Type="http://schemas.openxmlformats.org/officeDocument/2006/relationships/image" Target="../media/image51.png"/><Relationship Id="rId5" Type="http://schemas.openxmlformats.org/officeDocument/2006/relationships/image" Target="../media/image46.png"/><Relationship Id="rId10" Type="http://schemas.openxmlformats.org/officeDocument/2006/relationships/image" Target="../media/image50.jpeg"/><Relationship Id="rId4" Type="http://schemas.openxmlformats.org/officeDocument/2006/relationships/image" Target="../media/image45.png"/><Relationship Id="rId9" Type="http://schemas.openxmlformats.org/officeDocument/2006/relationships/image" Target="../media/image4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13" Type="http://schemas.openxmlformats.org/officeDocument/2006/relationships/image" Target="../media/image66.jpeg"/><Relationship Id="rId3" Type="http://schemas.openxmlformats.org/officeDocument/2006/relationships/image" Target="../media/image56.jpeg"/><Relationship Id="rId7" Type="http://schemas.openxmlformats.org/officeDocument/2006/relationships/image" Target="../media/image60.jpeg"/><Relationship Id="rId12" Type="http://schemas.openxmlformats.org/officeDocument/2006/relationships/image" Target="../media/image65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11" Type="http://schemas.openxmlformats.org/officeDocument/2006/relationships/image" Target="../media/image64.png"/><Relationship Id="rId5" Type="http://schemas.openxmlformats.org/officeDocument/2006/relationships/image" Target="../media/image58.jpeg"/><Relationship Id="rId10" Type="http://schemas.openxmlformats.org/officeDocument/2006/relationships/image" Target="../media/image63.png"/><Relationship Id="rId4" Type="http://schemas.openxmlformats.org/officeDocument/2006/relationships/image" Target="../media/image57.jpeg"/><Relationship Id="rId9" Type="http://schemas.openxmlformats.org/officeDocument/2006/relationships/image" Target="../media/image62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78.png"/><Relationship Id="rId18" Type="http://schemas.openxmlformats.org/officeDocument/2006/relationships/image" Target="../media/image83.png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12" Type="http://schemas.openxmlformats.org/officeDocument/2006/relationships/image" Target="../media/image77.png"/><Relationship Id="rId17" Type="http://schemas.openxmlformats.org/officeDocument/2006/relationships/image" Target="../media/image82.png"/><Relationship Id="rId2" Type="http://schemas.openxmlformats.org/officeDocument/2006/relationships/image" Target="../media/image67.png"/><Relationship Id="rId16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11" Type="http://schemas.openxmlformats.org/officeDocument/2006/relationships/image" Target="../media/image76.png"/><Relationship Id="rId5" Type="http://schemas.openxmlformats.org/officeDocument/2006/relationships/image" Target="../media/image70.png"/><Relationship Id="rId15" Type="http://schemas.openxmlformats.org/officeDocument/2006/relationships/image" Target="../media/image80.png"/><Relationship Id="rId10" Type="http://schemas.openxmlformats.org/officeDocument/2006/relationships/image" Target="../media/image75.png"/><Relationship Id="rId19" Type="http://schemas.openxmlformats.org/officeDocument/2006/relationships/image" Target="../media/image84.png"/><Relationship Id="rId4" Type="http://schemas.openxmlformats.org/officeDocument/2006/relationships/image" Target="../media/image69.png"/><Relationship Id="rId9" Type="http://schemas.openxmlformats.org/officeDocument/2006/relationships/image" Target="../media/image74.png"/><Relationship Id="rId14" Type="http://schemas.openxmlformats.org/officeDocument/2006/relationships/image" Target="../media/image7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8.png"/><Relationship Id="rId4" Type="http://schemas.openxmlformats.org/officeDocument/2006/relationships/image" Target="../media/image87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13" Type="http://schemas.openxmlformats.org/officeDocument/2006/relationships/image" Target="../media/image104.jpeg"/><Relationship Id="rId18" Type="http://schemas.openxmlformats.org/officeDocument/2006/relationships/image" Target="../media/image109.png"/><Relationship Id="rId3" Type="http://schemas.openxmlformats.org/officeDocument/2006/relationships/image" Target="../media/image94.png"/><Relationship Id="rId7" Type="http://schemas.openxmlformats.org/officeDocument/2006/relationships/image" Target="../media/image98.png"/><Relationship Id="rId12" Type="http://schemas.openxmlformats.org/officeDocument/2006/relationships/image" Target="../media/image103.jpg"/><Relationship Id="rId17" Type="http://schemas.openxmlformats.org/officeDocument/2006/relationships/image" Target="../media/image108.jpeg"/><Relationship Id="rId2" Type="http://schemas.openxmlformats.org/officeDocument/2006/relationships/image" Target="../media/image93.png"/><Relationship Id="rId16" Type="http://schemas.openxmlformats.org/officeDocument/2006/relationships/image" Target="../media/image107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7.png"/><Relationship Id="rId11" Type="http://schemas.openxmlformats.org/officeDocument/2006/relationships/image" Target="../media/image102.jpg"/><Relationship Id="rId5" Type="http://schemas.openxmlformats.org/officeDocument/2006/relationships/image" Target="../media/image96.png"/><Relationship Id="rId15" Type="http://schemas.openxmlformats.org/officeDocument/2006/relationships/image" Target="../media/image106.JPG"/><Relationship Id="rId10" Type="http://schemas.openxmlformats.org/officeDocument/2006/relationships/image" Target="../media/image101.jpg"/><Relationship Id="rId4" Type="http://schemas.openxmlformats.org/officeDocument/2006/relationships/image" Target="../media/image95.png"/><Relationship Id="rId9" Type="http://schemas.openxmlformats.org/officeDocument/2006/relationships/image" Target="../media/image100.png"/><Relationship Id="rId14" Type="http://schemas.openxmlformats.org/officeDocument/2006/relationships/image" Target="../media/image105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7" Type="http://schemas.openxmlformats.org/officeDocument/2006/relationships/image" Target="../media/image1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jpeg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fi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jfif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18" Type="http://schemas.openxmlformats.org/officeDocument/2006/relationships/image" Target="../media/image33.jpeg"/><Relationship Id="rId26" Type="http://schemas.openxmlformats.org/officeDocument/2006/relationships/image" Target="../media/image41.jpeg"/><Relationship Id="rId3" Type="http://schemas.openxmlformats.org/officeDocument/2006/relationships/image" Target="../media/image18.png"/><Relationship Id="rId21" Type="http://schemas.openxmlformats.org/officeDocument/2006/relationships/image" Target="../media/image36.jpe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17" Type="http://schemas.openxmlformats.org/officeDocument/2006/relationships/image" Target="../media/image32.jpeg"/><Relationship Id="rId25" Type="http://schemas.openxmlformats.org/officeDocument/2006/relationships/image" Target="../media/image40.jpeg"/><Relationship Id="rId2" Type="http://schemas.openxmlformats.org/officeDocument/2006/relationships/image" Target="../media/image17.png"/><Relationship Id="rId16" Type="http://schemas.openxmlformats.org/officeDocument/2006/relationships/image" Target="../media/image31.jpeg"/><Relationship Id="rId20" Type="http://schemas.openxmlformats.org/officeDocument/2006/relationships/image" Target="../media/image35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png"/><Relationship Id="rId11" Type="http://schemas.openxmlformats.org/officeDocument/2006/relationships/image" Target="../media/image26.jpeg"/><Relationship Id="rId24" Type="http://schemas.openxmlformats.org/officeDocument/2006/relationships/image" Target="../media/image39.jpeg"/><Relationship Id="rId5" Type="http://schemas.openxmlformats.org/officeDocument/2006/relationships/image" Target="../media/image20.png"/><Relationship Id="rId15" Type="http://schemas.openxmlformats.org/officeDocument/2006/relationships/image" Target="../media/image30.jpeg"/><Relationship Id="rId23" Type="http://schemas.openxmlformats.org/officeDocument/2006/relationships/image" Target="../media/image38.png"/><Relationship Id="rId10" Type="http://schemas.openxmlformats.org/officeDocument/2006/relationships/image" Target="../media/image25.png"/><Relationship Id="rId19" Type="http://schemas.openxmlformats.org/officeDocument/2006/relationships/image" Target="../media/image34.jpeg"/><Relationship Id="rId4" Type="http://schemas.openxmlformats.org/officeDocument/2006/relationships/image" Target="../media/image19.jpeg"/><Relationship Id="rId9" Type="http://schemas.openxmlformats.org/officeDocument/2006/relationships/image" Target="../media/image24.png"/><Relationship Id="rId14" Type="http://schemas.openxmlformats.org/officeDocument/2006/relationships/image" Target="../media/image29.png"/><Relationship Id="rId22" Type="http://schemas.openxmlformats.org/officeDocument/2006/relationships/image" Target="../media/image37.jpeg"/><Relationship Id="rId27" Type="http://schemas.openxmlformats.org/officeDocument/2006/relationships/image" Target="../media/image4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4" name="Google Shape;323;p1"/>
          <p:cNvGrpSpPr/>
          <p:nvPr/>
        </p:nvGrpSpPr>
        <p:grpSpPr>
          <a:xfrm>
            <a:off x="26347" y="-2"/>
            <a:ext cx="9071925" cy="6802619"/>
            <a:chOff x="-45728" y="-3"/>
            <a:chExt cx="9144004" cy="7326697"/>
          </a:xfrm>
        </p:grpSpPr>
        <p:sp>
          <p:nvSpPr>
            <p:cNvPr id="482" name="Shape"/>
            <p:cNvSpPr/>
            <p:nvPr/>
          </p:nvSpPr>
          <p:spPr>
            <a:xfrm>
              <a:off x="-45728" y="-3"/>
              <a:ext cx="9144004" cy="73266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0" h="21356" extrusionOk="0">
                  <a:moveTo>
                    <a:pt x="20882" y="21179"/>
                  </a:moveTo>
                  <a:cubicBezTo>
                    <a:pt x="21281" y="21087"/>
                    <a:pt x="21235" y="18986"/>
                    <a:pt x="21238" y="18389"/>
                  </a:cubicBezTo>
                  <a:cubicBezTo>
                    <a:pt x="21242" y="15011"/>
                    <a:pt x="21261" y="4724"/>
                    <a:pt x="21238" y="1630"/>
                  </a:cubicBezTo>
                  <a:cubicBezTo>
                    <a:pt x="21177" y="1148"/>
                    <a:pt x="21384" y="570"/>
                    <a:pt x="21055" y="184"/>
                  </a:cubicBezTo>
                  <a:cubicBezTo>
                    <a:pt x="20758" y="-69"/>
                    <a:pt x="19881" y="61"/>
                    <a:pt x="19294" y="0"/>
                  </a:cubicBezTo>
                  <a:lnTo>
                    <a:pt x="2449" y="4"/>
                  </a:lnTo>
                  <a:cubicBezTo>
                    <a:pt x="1996" y="22"/>
                    <a:pt x="1825" y="-28"/>
                    <a:pt x="1588" y="292"/>
                  </a:cubicBezTo>
                  <a:cubicBezTo>
                    <a:pt x="1375" y="709"/>
                    <a:pt x="-216" y="8496"/>
                    <a:pt x="24" y="8820"/>
                  </a:cubicBezTo>
                  <a:lnTo>
                    <a:pt x="9404" y="21097"/>
                  </a:lnTo>
                  <a:cubicBezTo>
                    <a:pt x="9964" y="21531"/>
                    <a:pt x="20457" y="21320"/>
                    <a:pt x="20882" y="21179"/>
                  </a:cubicBezTo>
                  <a:close/>
                </a:path>
              </a:pathLst>
            </a:custGeom>
            <a:blipFill rotWithShape="1">
              <a:blip r:embed="rId2"/>
              <a:srcRect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>
                  <a:solidFill>
                    <a:srgbClr val="000000"/>
                  </a:solidFill>
                </a:defRPr>
              </a:pPr>
              <a:endParaRPr dirty="0"/>
            </a:p>
          </p:txBody>
        </p:sp>
        <p:sp>
          <p:nvSpPr>
            <p:cNvPr id="483" name="Text"/>
            <p:cNvSpPr txBox="1"/>
            <p:nvPr/>
          </p:nvSpPr>
          <p:spPr>
            <a:xfrm>
              <a:off x="45723" y="3488250"/>
              <a:ext cx="9052553" cy="370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699" tIns="45699" rIns="45699" bIns="45699" numCol="1" anchor="ctr">
              <a:spAutoFit/>
            </a:bodyPr>
            <a:lstStyle>
              <a:lvl1pPr algn="ctr">
                <a:defRPr sz="1800" b="1">
                  <a:solidFill>
                    <a:srgbClr val="FFFFFF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1pPr>
            </a:lstStyle>
            <a:p>
              <a:r>
                <a:t> </a:t>
              </a:r>
            </a:p>
          </p:txBody>
        </p:sp>
      </p:grpSp>
      <p:sp>
        <p:nvSpPr>
          <p:cNvPr id="485" name="Google Shape;324;p1"/>
          <p:cNvSpPr/>
          <p:nvPr/>
        </p:nvSpPr>
        <p:spPr>
          <a:xfrm flipH="1">
            <a:off x="137195" y="-1"/>
            <a:ext cx="8980458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09" h="21401" extrusionOk="0">
                <a:moveTo>
                  <a:pt x="396" y="21388"/>
                </a:moveTo>
                <a:cubicBezTo>
                  <a:pt x="-34" y="21295"/>
                  <a:pt x="16" y="19173"/>
                  <a:pt x="12" y="18570"/>
                </a:cubicBezTo>
                <a:cubicBezTo>
                  <a:pt x="9" y="15159"/>
                  <a:pt x="-13" y="4771"/>
                  <a:pt x="12" y="1646"/>
                </a:cubicBezTo>
                <a:cubicBezTo>
                  <a:pt x="78" y="1159"/>
                  <a:pt x="-145" y="576"/>
                  <a:pt x="211" y="186"/>
                </a:cubicBezTo>
                <a:cubicBezTo>
                  <a:pt x="530" y="-70"/>
                  <a:pt x="1478" y="62"/>
                  <a:pt x="2111" y="0"/>
                </a:cubicBezTo>
                <a:lnTo>
                  <a:pt x="20296" y="3"/>
                </a:lnTo>
                <a:cubicBezTo>
                  <a:pt x="20784" y="22"/>
                  <a:pt x="20969" y="-29"/>
                  <a:pt x="21224" y="295"/>
                </a:cubicBezTo>
                <a:cubicBezTo>
                  <a:pt x="21455" y="716"/>
                  <a:pt x="21172" y="1038"/>
                  <a:pt x="20913" y="1366"/>
                </a:cubicBezTo>
                <a:lnTo>
                  <a:pt x="2208" y="20072"/>
                </a:lnTo>
                <a:cubicBezTo>
                  <a:pt x="1604" y="20510"/>
                  <a:pt x="855" y="21530"/>
                  <a:pt x="396" y="21388"/>
                </a:cubicBezTo>
                <a:close/>
              </a:path>
            </a:pathLst>
          </a:custGeom>
          <a:solidFill>
            <a:srgbClr val="0073A7">
              <a:alpha val="85882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1800" b="1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defRPr>
            </a:pPr>
            <a:endParaRPr/>
          </a:p>
        </p:txBody>
      </p:sp>
      <p:sp>
        <p:nvSpPr>
          <p:cNvPr id="486" name="Google Shape;325;p1"/>
          <p:cNvSpPr/>
          <p:nvPr/>
        </p:nvSpPr>
        <p:spPr>
          <a:xfrm flipH="1">
            <a:off x="45728" y="55383"/>
            <a:ext cx="3833814" cy="33736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09" h="21401" extrusionOk="0">
                <a:moveTo>
                  <a:pt x="396" y="21388"/>
                </a:moveTo>
                <a:cubicBezTo>
                  <a:pt x="-34" y="21295"/>
                  <a:pt x="16" y="19173"/>
                  <a:pt x="12" y="18570"/>
                </a:cubicBezTo>
                <a:cubicBezTo>
                  <a:pt x="9" y="15159"/>
                  <a:pt x="-13" y="4771"/>
                  <a:pt x="12" y="1646"/>
                </a:cubicBezTo>
                <a:cubicBezTo>
                  <a:pt x="78" y="1159"/>
                  <a:pt x="-145" y="576"/>
                  <a:pt x="211" y="186"/>
                </a:cubicBezTo>
                <a:cubicBezTo>
                  <a:pt x="530" y="-70"/>
                  <a:pt x="1478" y="62"/>
                  <a:pt x="2111" y="0"/>
                </a:cubicBezTo>
                <a:lnTo>
                  <a:pt x="20296" y="3"/>
                </a:lnTo>
                <a:cubicBezTo>
                  <a:pt x="20784" y="22"/>
                  <a:pt x="20969" y="-29"/>
                  <a:pt x="21224" y="295"/>
                </a:cubicBezTo>
                <a:cubicBezTo>
                  <a:pt x="21455" y="716"/>
                  <a:pt x="21172" y="1038"/>
                  <a:pt x="20913" y="1366"/>
                </a:cubicBezTo>
                <a:lnTo>
                  <a:pt x="2208" y="20072"/>
                </a:lnTo>
                <a:cubicBezTo>
                  <a:pt x="1604" y="20510"/>
                  <a:pt x="855" y="21530"/>
                  <a:pt x="396" y="21388"/>
                </a:cubicBezTo>
                <a:close/>
              </a:path>
            </a:pathLst>
          </a:custGeom>
          <a:solidFill>
            <a:schemeClr val="accent1">
              <a:alpha val="85882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1800" b="1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defRPr>
            </a:pPr>
            <a:endParaRPr/>
          </a:p>
        </p:txBody>
      </p:sp>
      <p:sp>
        <p:nvSpPr>
          <p:cNvPr id="487" name="Google Shape;326;p1"/>
          <p:cNvSpPr txBox="1">
            <a:spLocks noGrp="1"/>
          </p:cNvSpPr>
          <p:nvPr>
            <p:ph type="title"/>
          </p:nvPr>
        </p:nvSpPr>
        <p:spPr>
          <a:xfrm>
            <a:off x="-65114" y="903201"/>
            <a:ext cx="8690810" cy="4344628"/>
          </a:xfrm>
          <a:prstGeom prst="rect">
            <a:avLst/>
          </a:prstGeom>
        </p:spPr>
        <p:txBody>
          <a:bodyPr/>
          <a:lstStyle/>
          <a:p>
            <a:pPr algn="r" defTabSz="886968">
              <a:defRPr sz="3492">
                <a:solidFill>
                  <a:srgbClr val="FFFFFF"/>
                </a:solidFill>
              </a:defRPr>
            </a:pPr>
            <a:br>
              <a:rPr dirty="0"/>
            </a:br>
            <a:r>
              <a:rPr dirty="0"/>
              <a:t>Northwell Neuroscience Institute</a:t>
            </a:r>
            <a:br>
              <a:rPr dirty="0"/>
            </a:br>
            <a:r>
              <a:rPr dirty="0"/>
              <a:t>Donald and Barbara Zucker </a:t>
            </a:r>
            <a:br>
              <a:rPr dirty="0"/>
            </a:br>
            <a:r>
              <a:rPr dirty="0"/>
              <a:t>School of Medicine </a:t>
            </a:r>
            <a:br>
              <a:rPr dirty="0"/>
            </a:br>
            <a:r>
              <a:rPr dirty="0"/>
              <a:t>at Hofstra/Northwell</a:t>
            </a:r>
            <a:br>
              <a:rPr dirty="0"/>
            </a:br>
            <a:br>
              <a:rPr dirty="0"/>
            </a:br>
            <a:br>
              <a:rPr dirty="0"/>
            </a:br>
            <a:endParaRPr dirty="0"/>
          </a:p>
        </p:txBody>
      </p:sp>
      <p:sp>
        <p:nvSpPr>
          <p:cNvPr id="488" name="Google Shape;327;p1"/>
          <p:cNvSpPr/>
          <p:nvPr/>
        </p:nvSpPr>
        <p:spPr>
          <a:xfrm flipH="1">
            <a:off x="518303" y="1190196"/>
            <a:ext cx="1816523" cy="15441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09" h="21401" extrusionOk="0">
                <a:moveTo>
                  <a:pt x="396" y="21388"/>
                </a:moveTo>
                <a:cubicBezTo>
                  <a:pt x="-34" y="21295"/>
                  <a:pt x="16" y="19173"/>
                  <a:pt x="12" y="18570"/>
                </a:cubicBezTo>
                <a:cubicBezTo>
                  <a:pt x="9" y="15159"/>
                  <a:pt x="-13" y="4771"/>
                  <a:pt x="12" y="1646"/>
                </a:cubicBezTo>
                <a:cubicBezTo>
                  <a:pt x="78" y="1159"/>
                  <a:pt x="-145" y="576"/>
                  <a:pt x="211" y="186"/>
                </a:cubicBezTo>
                <a:cubicBezTo>
                  <a:pt x="530" y="-70"/>
                  <a:pt x="1478" y="62"/>
                  <a:pt x="2111" y="0"/>
                </a:cubicBezTo>
                <a:lnTo>
                  <a:pt x="20296" y="3"/>
                </a:lnTo>
                <a:cubicBezTo>
                  <a:pt x="20784" y="22"/>
                  <a:pt x="20969" y="-29"/>
                  <a:pt x="21224" y="295"/>
                </a:cubicBezTo>
                <a:cubicBezTo>
                  <a:pt x="21455" y="716"/>
                  <a:pt x="21172" y="1038"/>
                  <a:pt x="20913" y="1366"/>
                </a:cubicBezTo>
                <a:lnTo>
                  <a:pt x="2208" y="20072"/>
                </a:lnTo>
                <a:cubicBezTo>
                  <a:pt x="1604" y="20510"/>
                  <a:pt x="855" y="21530"/>
                  <a:pt x="396" y="21388"/>
                </a:cubicBezTo>
                <a:close/>
              </a:path>
            </a:pathLst>
          </a:custGeom>
          <a:solidFill>
            <a:srgbClr val="009ADF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1800" b="1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defRPr>
            </a:pPr>
            <a:endParaRPr/>
          </a:p>
        </p:txBody>
      </p:sp>
      <p:sp>
        <p:nvSpPr>
          <p:cNvPr id="489" name="Google Shape;328;p1"/>
          <p:cNvSpPr txBox="1"/>
          <p:nvPr/>
        </p:nvSpPr>
        <p:spPr>
          <a:xfrm>
            <a:off x="6205491" y="4287914"/>
            <a:ext cx="2801314" cy="7386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algn="r">
              <a:defRPr sz="32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sz="2400" dirty="0"/>
              <a:t>Michael Schulder, MD</a:t>
            </a:r>
            <a:endParaRPr lang="en-US" sz="2400" dirty="0"/>
          </a:p>
          <a:p>
            <a:pPr>
              <a:defRPr sz="32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en-US" sz="2400" dirty="0"/>
              <a:t>Program Director  </a:t>
            </a:r>
            <a:endParaRPr sz="2400" dirty="0"/>
          </a:p>
        </p:txBody>
      </p:sp>
    </p:spTree>
    <p:extLst>
      <p:ext uri="{BB962C8B-B14F-4D97-AF65-F5344CB8AC3E}">
        <p14:creationId xmlns:p14="http://schemas.microsoft.com/office/powerpoint/2010/main" val="1074549358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446;p10"/>
          <p:cNvSpPr txBox="1">
            <a:spLocks noGrp="1"/>
          </p:cNvSpPr>
          <p:nvPr>
            <p:ph type="title"/>
          </p:nvPr>
        </p:nvSpPr>
        <p:spPr>
          <a:xfrm>
            <a:off x="1251327" y="680703"/>
            <a:ext cx="6172200" cy="59664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r>
              <a:rPr dirty="0"/>
              <a:t>Neurointensivists</a:t>
            </a:r>
          </a:p>
        </p:txBody>
      </p:sp>
      <p:pic>
        <p:nvPicPr>
          <p:cNvPr id="589" name="Google Shape;455;p10" descr="Google Shape;455;p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2464" y="3536276"/>
            <a:ext cx="814287" cy="1146260"/>
          </a:xfrm>
          <a:prstGeom prst="rect">
            <a:avLst/>
          </a:prstGeom>
          <a:ln w="12700">
            <a:miter lim="400000"/>
          </a:ln>
        </p:spPr>
      </p:pic>
      <p:sp>
        <p:nvSpPr>
          <p:cNvPr id="590" name="Google Shape;456;p10"/>
          <p:cNvSpPr txBox="1"/>
          <p:nvPr/>
        </p:nvSpPr>
        <p:spPr>
          <a:xfrm>
            <a:off x="1082831" y="4746284"/>
            <a:ext cx="754750" cy="218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>
            <a:lvl1pPr algn="ctr">
              <a:defRPr sz="800" b="1">
                <a:solidFill>
                  <a:srgbClr val="292B2C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dirty="0"/>
              <a:t>Tanya Rebeiz</a:t>
            </a:r>
          </a:p>
        </p:txBody>
      </p:sp>
      <p:pic>
        <p:nvPicPr>
          <p:cNvPr id="591" name="Google Shape;457;p10" descr="Google Shape;457;p10"/>
          <p:cNvPicPr>
            <a:picLocks noChangeAspect="1"/>
          </p:cNvPicPr>
          <p:nvPr/>
        </p:nvPicPr>
        <p:blipFill>
          <a:blip r:embed="rId3"/>
          <a:srcRect l="5421" r="4015" b="18801"/>
          <a:stretch>
            <a:fillRect/>
          </a:stretch>
        </p:blipFill>
        <p:spPr>
          <a:xfrm>
            <a:off x="5131888" y="3540606"/>
            <a:ext cx="816793" cy="1137977"/>
          </a:xfrm>
          <a:prstGeom prst="rect">
            <a:avLst/>
          </a:prstGeom>
          <a:ln w="12700">
            <a:miter lim="400000"/>
          </a:ln>
        </p:spPr>
      </p:pic>
      <p:sp>
        <p:nvSpPr>
          <p:cNvPr id="592" name="Google Shape;458;p10"/>
          <p:cNvSpPr txBox="1"/>
          <p:nvPr/>
        </p:nvSpPr>
        <p:spPr>
          <a:xfrm>
            <a:off x="5205821" y="4770444"/>
            <a:ext cx="611396" cy="218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>
            <a:lvl1pPr algn="ctr">
              <a:defRPr sz="800" b="1">
                <a:solidFill>
                  <a:srgbClr val="292B2C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err="1"/>
              <a:t>Heustein</a:t>
            </a:r>
            <a:r>
              <a:t> Sy</a:t>
            </a:r>
          </a:p>
        </p:txBody>
      </p:sp>
      <p:pic>
        <p:nvPicPr>
          <p:cNvPr id="593" name="Google Shape;459;p10" descr="Google Shape;459;p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5420" y="3543488"/>
            <a:ext cx="816794" cy="1111355"/>
          </a:xfrm>
          <a:prstGeom prst="rect">
            <a:avLst/>
          </a:prstGeom>
          <a:ln w="12700">
            <a:miter lim="400000"/>
          </a:ln>
        </p:spPr>
      </p:pic>
      <p:sp>
        <p:nvSpPr>
          <p:cNvPr id="594" name="Google Shape;460;p10"/>
          <p:cNvSpPr txBox="1"/>
          <p:nvPr/>
        </p:nvSpPr>
        <p:spPr>
          <a:xfrm>
            <a:off x="6184348" y="4818482"/>
            <a:ext cx="1420348" cy="4616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699" tIns="45699" rIns="45699" bIns="45699" anchor="t">
            <a:spAutoFit/>
          </a:bodyPr>
          <a:lstStyle>
            <a:lvl1pPr algn="ctr">
              <a:defRPr sz="800" b="1">
                <a:solidFill>
                  <a:srgbClr val="292B2C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dirty="0"/>
              <a:t>Richard E. Temes</a:t>
            </a:r>
            <a:endParaRPr lang="en-US" dirty="0"/>
          </a:p>
          <a:p>
            <a:r>
              <a:rPr lang="en-US" dirty="0"/>
              <a:t>Director, Neurocritical Care</a:t>
            </a:r>
          </a:p>
          <a:p>
            <a:r>
              <a:rPr lang="en-US" dirty="0"/>
              <a:t>Northwell Health</a:t>
            </a:r>
            <a:endParaRPr dirty="0"/>
          </a:p>
        </p:txBody>
      </p:sp>
      <p:pic>
        <p:nvPicPr>
          <p:cNvPr id="599" name="Google Shape;465;p10" descr="Google Shape;465;p10"/>
          <p:cNvPicPr>
            <a:picLocks noChangeAspect="1"/>
          </p:cNvPicPr>
          <p:nvPr/>
        </p:nvPicPr>
        <p:blipFill>
          <a:blip r:embed="rId5">
            <a:alphaModFix amt="8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5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09070" y="1731286"/>
            <a:ext cx="835777" cy="1223035"/>
          </a:xfrm>
          <a:prstGeom prst="rect">
            <a:avLst/>
          </a:prstGeom>
          <a:ln w="12700">
            <a:miter lim="400000"/>
          </a:ln>
        </p:spPr>
      </p:pic>
      <p:sp>
        <p:nvSpPr>
          <p:cNvPr id="600" name="Google Shape;466;p10"/>
          <p:cNvSpPr txBox="1"/>
          <p:nvPr/>
        </p:nvSpPr>
        <p:spPr>
          <a:xfrm>
            <a:off x="6470931" y="2995627"/>
            <a:ext cx="804061" cy="218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800" b="1">
                <a:solidFill>
                  <a:srgbClr val="00091A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Krista Lim-Hing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C300EE0-5F01-4D5E-846E-D28DAA63E19A}"/>
              </a:ext>
            </a:extLst>
          </p:cNvPr>
          <p:cNvGrpSpPr/>
          <p:nvPr/>
        </p:nvGrpSpPr>
        <p:grpSpPr>
          <a:xfrm>
            <a:off x="791936" y="1776644"/>
            <a:ext cx="5454546" cy="1475895"/>
            <a:chOff x="2903159" y="1776207"/>
            <a:chExt cx="3107820" cy="1475895"/>
          </a:xfrm>
        </p:grpSpPr>
        <p:pic>
          <p:nvPicPr>
            <p:cNvPr id="583" name="Google Shape;449;p10" descr="Google Shape;449;p1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118337" y="1808451"/>
              <a:ext cx="457559" cy="1177677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584" name="Google Shape;450;p10"/>
            <p:cNvSpPr txBox="1"/>
            <p:nvPr/>
          </p:nvSpPr>
          <p:spPr>
            <a:xfrm>
              <a:off x="2903159" y="3036701"/>
              <a:ext cx="859865" cy="2154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699" tIns="45699" rIns="45699" bIns="45699">
              <a:spAutoFit/>
            </a:bodyPr>
            <a:lstStyle/>
            <a:p>
              <a:pPr algn="ctr">
                <a:defRPr sz="800" b="1">
                  <a:solidFill>
                    <a:srgbClr val="292B2C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dirty="0"/>
                <a:t>Celine DeMatteo</a:t>
              </a:r>
            </a:p>
          </p:txBody>
        </p:sp>
        <p:pic>
          <p:nvPicPr>
            <p:cNvPr id="587" name="Google Shape;453;p10" descr="Google Shape;453;p10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354410" y="1776207"/>
              <a:ext cx="486883" cy="1195219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588" name="Google Shape;454;p10"/>
            <p:cNvSpPr txBox="1"/>
            <p:nvPr/>
          </p:nvSpPr>
          <p:spPr>
            <a:xfrm>
              <a:off x="5195700" y="3020909"/>
              <a:ext cx="815279" cy="2184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45699" tIns="45699" rIns="45699" bIns="45699">
              <a:spAutoFit/>
            </a:bodyPr>
            <a:lstStyle>
              <a:lvl1pPr algn="ctr">
                <a:defRPr sz="800" b="1">
                  <a:solidFill>
                    <a:srgbClr val="292B2C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rPr dirty="0"/>
                <a:t>Zachary D. Levy</a:t>
              </a:r>
            </a:p>
          </p:txBody>
        </p:sp>
        <p:pic>
          <p:nvPicPr>
            <p:cNvPr id="595" name="Google Shape;461;p10" descr="Google Shape;461;p10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34508" y="1776207"/>
              <a:ext cx="468702" cy="1202216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596" name="Google Shape;462;p10"/>
            <p:cNvSpPr txBox="1"/>
            <p:nvPr/>
          </p:nvSpPr>
          <p:spPr>
            <a:xfrm>
              <a:off x="3647836" y="3017909"/>
              <a:ext cx="747224" cy="2184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45699" tIns="45699" rIns="45699" bIns="45699">
              <a:spAutoFit/>
            </a:bodyPr>
            <a:lstStyle>
              <a:lvl1pPr algn="ctr">
                <a:defRPr sz="800" b="1">
                  <a:solidFill>
                    <a:srgbClr val="292B2C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rPr dirty="0"/>
                <a:t>  Jung Min Kim</a:t>
              </a:r>
            </a:p>
          </p:txBody>
        </p:sp>
      </p:grpSp>
      <p:pic>
        <p:nvPicPr>
          <p:cNvPr id="5122" name="Picture 2" descr="profile image for Tagir Sabirov, MD">
            <a:extLst>
              <a:ext uri="{FF2B5EF4-FFF2-40B4-BE49-F238E27FC236}">
                <a16:creationId xmlns:a16="http://schemas.microsoft.com/office/drawing/2014/main" id="{E29EB853-31BC-4FA6-B5C5-E6CDCBCD06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5184" y="3544684"/>
            <a:ext cx="814287" cy="1137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Google Shape;468;p10">
            <a:extLst>
              <a:ext uri="{FF2B5EF4-FFF2-40B4-BE49-F238E27FC236}">
                <a16:creationId xmlns:a16="http://schemas.microsoft.com/office/drawing/2014/main" id="{DB5B9204-536F-4C11-B4EF-D0D88DA0A8C5}"/>
              </a:ext>
            </a:extLst>
          </p:cNvPr>
          <p:cNvSpPr txBox="1"/>
          <p:nvPr/>
        </p:nvSpPr>
        <p:spPr>
          <a:xfrm>
            <a:off x="3846447" y="4767285"/>
            <a:ext cx="699059" cy="218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800" b="1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lang="en-US"/>
              <a:t>Tagir Sabirov</a:t>
            </a:r>
            <a:endParaRPr/>
          </a:p>
        </p:txBody>
      </p:sp>
      <p:pic>
        <p:nvPicPr>
          <p:cNvPr id="26" name="Picture 25" descr="A person with blonde hair&#10;&#10;Description automatically generated with low confidence">
            <a:extLst>
              <a:ext uri="{FF2B5EF4-FFF2-40B4-BE49-F238E27FC236}">
                <a16:creationId xmlns:a16="http://schemas.microsoft.com/office/drawing/2014/main" id="{2F663C3A-0B62-4087-95D5-1229EEFD5D9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70374" y="1761067"/>
            <a:ext cx="929097" cy="1185764"/>
          </a:xfrm>
          <a:prstGeom prst="rect">
            <a:avLst/>
          </a:prstGeom>
        </p:spPr>
      </p:pic>
      <p:sp>
        <p:nvSpPr>
          <p:cNvPr id="27" name="Google Shape;452;p10">
            <a:extLst>
              <a:ext uri="{FF2B5EF4-FFF2-40B4-BE49-F238E27FC236}">
                <a16:creationId xmlns:a16="http://schemas.microsoft.com/office/drawing/2014/main" id="{F7A7E6EF-BDA9-4329-83E9-8414738B11AB}"/>
              </a:ext>
            </a:extLst>
          </p:cNvPr>
          <p:cNvSpPr txBox="1"/>
          <p:nvPr/>
        </p:nvSpPr>
        <p:spPr>
          <a:xfrm>
            <a:off x="3692026" y="2992381"/>
            <a:ext cx="921876" cy="218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>
            <a:lvl1pPr algn="ctr">
              <a:defRPr sz="800" b="1">
                <a:solidFill>
                  <a:srgbClr val="292B2C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dirty="0"/>
              <a:t>Da</a:t>
            </a:r>
            <a:r>
              <a:rPr lang="en-US" dirty="0"/>
              <a:t>rya Khazanova</a:t>
            </a:r>
            <a:endParaRPr dirty="0"/>
          </a:p>
        </p:txBody>
      </p:sp>
      <p:pic>
        <p:nvPicPr>
          <p:cNvPr id="3" name="Picture 2" descr="A person smiling at the camera&#10;&#10;Description automatically generated">
            <a:extLst>
              <a:ext uri="{FF2B5EF4-FFF2-40B4-BE49-F238E27FC236}">
                <a16:creationId xmlns:a16="http://schemas.microsoft.com/office/drawing/2014/main" id="{075DDB9D-7913-6267-B286-AA442573398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5404" y="3544683"/>
            <a:ext cx="863780" cy="1137979"/>
          </a:xfrm>
          <a:prstGeom prst="rect">
            <a:avLst/>
          </a:prstGeom>
        </p:spPr>
      </p:pic>
      <p:sp>
        <p:nvSpPr>
          <p:cNvPr id="4" name="Google Shape;456;p10">
            <a:extLst>
              <a:ext uri="{FF2B5EF4-FFF2-40B4-BE49-F238E27FC236}">
                <a16:creationId xmlns:a16="http://schemas.microsoft.com/office/drawing/2014/main" id="{6B54C1FD-D3D6-7B58-F25E-FF5819546C1E}"/>
              </a:ext>
            </a:extLst>
          </p:cNvPr>
          <p:cNvSpPr txBox="1"/>
          <p:nvPr/>
        </p:nvSpPr>
        <p:spPr>
          <a:xfrm>
            <a:off x="2450264" y="4767285"/>
            <a:ext cx="754750" cy="218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>
            <a:lvl1pPr algn="ctr">
              <a:defRPr sz="800" b="1">
                <a:solidFill>
                  <a:srgbClr val="292B2C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lang="en-US" dirty="0"/>
              <a:t>Kenia Samuel</a:t>
            </a:r>
            <a:endParaRPr dirty="0"/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473;p11"/>
          <p:cNvSpPr txBox="1">
            <a:spLocks noGrp="1"/>
          </p:cNvSpPr>
          <p:nvPr>
            <p:ph type="title"/>
          </p:nvPr>
        </p:nvSpPr>
        <p:spPr>
          <a:xfrm>
            <a:off x="283757" y="273829"/>
            <a:ext cx="4097745" cy="914401"/>
          </a:xfrm>
          <a:prstGeom prst="rect">
            <a:avLst/>
          </a:prstGeom>
        </p:spPr>
        <p:txBody>
          <a:bodyPr/>
          <a:lstStyle/>
          <a:p>
            <a:r>
              <a:t>Feinstein Institutes for Medical Research</a:t>
            </a:r>
          </a:p>
        </p:txBody>
      </p:sp>
      <p:sp>
        <p:nvSpPr>
          <p:cNvPr id="606" name="Google Shape;474;p11"/>
          <p:cNvSpPr txBox="1"/>
          <p:nvPr/>
        </p:nvSpPr>
        <p:spPr>
          <a:xfrm>
            <a:off x="135982" y="1960322"/>
            <a:ext cx="4265677" cy="36551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marL="571450" indent="-571450">
              <a:lnSpc>
                <a:spcPct val="130000"/>
              </a:lnSpc>
              <a:buClr>
                <a:srgbClr val="767171"/>
              </a:buClr>
              <a:buSzPts val="1600"/>
              <a:buFont typeface="Arial"/>
              <a:buChar char="•"/>
              <a:defRPr sz="1600">
                <a:solidFill>
                  <a:srgbClr val="030303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b="1" dirty="0"/>
              <a:t>Established in 1999</a:t>
            </a:r>
          </a:p>
          <a:p>
            <a:pPr marL="571450" indent="-571450">
              <a:spcBef>
                <a:spcPts val="300"/>
              </a:spcBef>
              <a:buClr>
                <a:srgbClr val="767171"/>
              </a:buClr>
              <a:buSzPts val="1600"/>
              <a:buFont typeface="Arial"/>
              <a:buChar char="•"/>
              <a:defRPr sz="1600">
                <a:solidFill>
                  <a:srgbClr val="030303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b="1" dirty="0"/>
              <a:t>Research campus for the Northwell Health System</a:t>
            </a:r>
          </a:p>
          <a:p>
            <a:pPr marL="571450" indent="-571450">
              <a:lnSpc>
                <a:spcPct val="130000"/>
              </a:lnSpc>
              <a:spcBef>
                <a:spcPts val="300"/>
              </a:spcBef>
              <a:buClr>
                <a:srgbClr val="767171"/>
              </a:buClr>
              <a:buSzPts val="1600"/>
              <a:buFont typeface="Arial"/>
              <a:buChar char="•"/>
              <a:defRPr sz="1600">
                <a:solidFill>
                  <a:srgbClr val="030303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b="1" dirty="0" err="1"/>
              <a:t>Elmezzi</a:t>
            </a:r>
            <a:r>
              <a:rPr b="1" dirty="0"/>
              <a:t> Graduate School of Molecular Medicine</a:t>
            </a:r>
          </a:p>
          <a:p>
            <a:pPr marL="571450" indent="-571450">
              <a:lnSpc>
                <a:spcPct val="130000"/>
              </a:lnSpc>
              <a:spcBef>
                <a:spcPts val="300"/>
              </a:spcBef>
              <a:buClr>
                <a:srgbClr val="767171"/>
              </a:buClr>
              <a:buSzPts val="1600"/>
              <a:buFont typeface="Arial"/>
              <a:buChar char="•"/>
              <a:defRPr sz="1600">
                <a:solidFill>
                  <a:srgbClr val="030303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b="1" dirty="0"/>
              <a:t>Ranks in top 6</a:t>
            </a:r>
            <a:r>
              <a:rPr b="1" baseline="30000" dirty="0"/>
              <a:t>th</a:t>
            </a:r>
            <a:r>
              <a:rPr b="1" dirty="0"/>
              <a:t> percentile of NIH grants</a:t>
            </a:r>
          </a:p>
          <a:p>
            <a:pPr marL="571450" indent="-571450">
              <a:lnSpc>
                <a:spcPct val="130000"/>
              </a:lnSpc>
              <a:spcBef>
                <a:spcPts val="300"/>
              </a:spcBef>
              <a:buClr>
                <a:srgbClr val="767171"/>
              </a:buClr>
              <a:buSzPts val="1600"/>
              <a:buFont typeface="Arial"/>
              <a:buChar char="•"/>
              <a:defRPr sz="1600">
                <a:solidFill>
                  <a:srgbClr val="030303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b="1" dirty="0"/>
              <a:t>Neurosciences </a:t>
            </a:r>
            <a:endParaRPr lang="en-US" b="1" dirty="0"/>
          </a:p>
          <a:p>
            <a:pPr marL="571450" indent="-571450">
              <a:lnSpc>
                <a:spcPct val="130000"/>
              </a:lnSpc>
              <a:spcBef>
                <a:spcPts val="300"/>
              </a:spcBef>
              <a:buClr>
                <a:srgbClr val="767171"/>
              </a:buClr>
              <a:buSzPts val="1600"/>
              <a:buFont typeface="Arial"/>
              <a:buChar char="•"/>
              <a:defRPr sz="1600">
                <a:solidFill>
                  <a:srgbClr val="030303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b="1" dirty="0"/>
              <a:t>Psychiatry</a:t>
            </a:r>
          </a:p>
          <a:p>
            <a:pPr marL="571450" indent="-571450">
              <a:lnSpc>
                <a:spcPct val="130000"/>
              </a:lnSpc>
              <a:spcBef>
                <a:spcPts val="300"/>
              </a:spcBef>
              <a:buClr>
                <a:srgbClr val="767171"/>
              </a:buClr>
              <a:buSzPts val="1600"/>
              <a:buFont typeface="Arial"/>
              <a:buChar char="•"/>
              <a:defRPr sz="1600">
                <a:solidFill>
                  <a:srgbClr val="030303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b="1" dirty="0"/>
              <a:t>Immunology and Autoimmune</a:t>
            </a:r>
          </a:p>
          <a:p>
            <a:pPr marL="571450" indent="-571450">
              <a:lnSpc>
                <a:spcPct val="130000"/>
              </a:lnSpc>
              <a:spcBef>
                <a:spcPts val="300"/>
              </a:spcBef>
              <a:buClr>
                <a:srgbClr val="767171"/>
              </a:buClr>
              <a:buSzPts val="1600"/>
              <a:buFont typeface="Arial"/>
              <a:buChar char="•"/>
              <a:defRPr sz="1600">
                <a:solidFill>
                  <a:srgbClr val="030303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b="1" dirty="0"/>
              <a:t>Genetics</a:t>
            </a:r>
          </a:p>
          <a:p>
            <a:pPr marL="571450" indent="-571450">
              <a:lnSpc>
                <a:spcPct val="130000"/>
              </a:lnSpc>
              <a:spcBef>
                <a:spcPts val="300"/>
              </a:spcBef>
              <a:buClr>
                <a:srgbClr val="767171"/>
              </a:buClr>
              <a:buSzPts val="1600"/>
              <a:buFont typeface="Arial"/>
              <a:buChar char="•"/>
              <a:defRPr sz="1600">
                <a:solidFill>
                  <a:srgbClr val="030303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b="1" dirty="0"/>
              <a:t>Oncology &amp; Hematology</a:t>
            </a:r>
          </a:p>
        </p:txBody>
      </p:sp>
      <p:pic>
        <p:nvPicPr>
          <p:cNvPr id="607" name="Google Shape;475;p11" descr="Google Shape;475;p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1448008"/>
            <a:ext cx="4436018" cy="350499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528;p1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Cold Spring Harbor Laboratory</a:t>
            </a:r>
          </a:p>
        </p:txBody>
      </p:sp>
      <p:sp>
        <p:nvSpPr>
          <p:cNvPr id="653" name="Google Shape;529;p15"/>
          <p:cNvSpPr txBox="1">
            <a:spLocks noGrp="1"/>
          </p:cNvSpPr>
          <p:nvPr>
            <p:ph type="body" idx="1"/>
          </p:nvPr>
        </p:nvSpPr>
        <p:spPr>
          <a:xfrm>
            <a:off x="102093" y="990244"/>
            <a:ext cx="8229601" cy="4572001"/>
          </a:xfrm>
          <a:prstGeom prst="rect">
            <a:avLst/>
          </a:prstGeom>
        </p:spPr>
        <p:txBody>
          <a:bodyPr/>
          <a:lstStyle/>
          <a:p>
            <a:pPr marL="285750" indent="-285750">
              <a:buClr>
                <a:srgbClr val="002060"/>
              </a:buClr>
              <a:buSzPts val="1800"/>
              <a:buFont typeface="Arial"/>
              <a:buChar char="•"/>
              <a:defRPr b="1">
                <a:solidFill>
                  <a:srgbClr val="002060"/>
                </a:solidFill>
              </a:defRPr>
            </a:pPr>
            <a:r>
              <a:rPr dirty="0"/>
              <a:t>Established in 1890</a:t>
            </a:r>
          </a:p>
          <a:p>
            <a:pPr marL="285750" indent="-285750">
              <a:spcBef>
                <a:spcPts val="300"/>
              </a:spcBef>
              <a:buClr>
                <a:srgbClr val="002060"/>
              </a:buClr>
              <a:buSzPts val="1800"/>
              <a:buFont typeface="Arial"/>
              <a:buChar char="•"/>
              <a:defRPr b="1">
                <a:solidFill>
                  <a:srgbClr val="002060"/>
                </a:solidFill>
              </a:defRPr>
            </a:pPr>
            <a:r>
              <a:rPr dirty="0"/>
              <a:t>&gt;600 Researchers and Technicians</a:t>
            </a:r>
          </a:p>
          <a:p>
            <a:pPr marL="285750" indent="-285750">
              <a:spcBef>
                <a:spcPts val="300"/>
              </a:spcBef>
              <a:buClr>
                <a:srgbClr val="002060"/>
              </a:buClr>
              <a:buSzPts val="1800"/>
              <a:buFont typeface="Arial"/>
              <a:buChar char="•"/>
              <a:defRPr b="1">
                <a:solidFill>
                  <a:srgbClr val="002060"/>
                </a:solidFill>
              </a:defRPr>
            </a:pPr>
            <a:r>
              <a:rPr dirty="0"/>
              <a:t>15 in Neuroscience and 38 in Cancer, including Brain Tumor Biology</a:t>
            </a:r>
          </a:p>
          <a:p>
            <a:pPr marL="285750" indent="-285750">
              <a:spcBef>
                <a:spcPts val="300"/>
              </a:spcBef>
              <a:buClr>
                <a:srgbClr val="002060"/>
              </a:buClr>
              <a:buSzPts val="1800"/>
              <a:buFont typeface="Arial"/>
              <a:buChar char="•"/>
              <a:defRPr b="1">
                <a:solidFill>
                  <a:srgbClr val="002060"/>
                </a:solidFill>
              </a:defRPr>
            </a:pPr>
            <a:r>
              <a:rPr dirty="0"/>
              <a:t>8 Nobel Laureates</a:t>
            </a:r>
          </a:p>
          <a:p>
            <a:pPr marL="285750" indent="-285750">
              <a:spcBef>
                <a:spcPts val="300"/>
              </a:spcBef>
              <a:buClr>
                <a:srgbClr val="002060"/>
              </a:buClr>
              <a:buSzPts val="1800"/>
              <a:buFont typeface="Arial"/>
              <a:buChar char="•"/>
              <a:defRPr b="1">
                <a:solidFill>
                  <a:srgbClr val="002060"/>
                </a:solidFill>
              </a:defRPr>
            </a:pPr>
            <a:r>
              <a:rPr dirty="0"/>
              <a:t>NCI-designated Cancer Center</a:t>
            </a:r>
          </a:p>
          <a:p>
            <a:pPr marL="285750" indent="-285750">
              <a:spcBef>
                <a:spcPts val="300"/>
              </a:spcBef>
              <a:buClr>
                <a:srgbClr val="002060"/>
              </a:buClr>
              <a:buSzPts val="1800"/>
              <a:buFont typeface="Arial"/>
              <a:buChar char="•"/>
              <a:defRPr b="1">
                <a:solidFill>
                  <a:srgbClr val="002060"/>
                </a:solidFill>
              </a:defRPr>
            </a:pPr>
            <a:r>
              <a:rPr lang="en-US" dirty="0"/>
              <a:t>School of Biological Sciences </a:t>
            </a:r>
            <a:r>
              <a:rPr dirty="0"/>
              <a:t>PhD Program</a:t>
            </a:r>
          </a:p>
          <a:p>
            <a:pPr marL="285750" indent="-285750">
              <a:spcBef>
                <a:spcPts val="300"/>
              </a:spcBef>
              <a:buClr>
                <a:srgbClr val="002060"/>
              </a:buClr>
              <a:buSzPts val="1800"/>
              <a:buFont typeface="Arial"/>
              <a:buChar char="•"/>
              <a:defRPr b="1">
                <a:solidFill>
                  <a:srgbClr val="002060"/>
                </a:solidFill>
              </a:defRPr>
            </a:pPr>
            <a:r>
              <a:rPr dirty="0"/>
              <a:t>$1</a:t>
            </a:r>
            <a:r>
              <a:rPr lang="en-US" dirty="0"/>
              <a:t>77</a:t>
            </a:r>
            <a:r>
              <a:rPr dirty="0"/>
              <a:t> million Operating Budget, </a:t>
            </a:r>
            <a:r>
              <a:rPr lang="en-US" dirty="0"/>
              <a:t>Endowment $810 million, Annual Research Budget $125 million</a:t>
            </a:r>
            <a:endParaRPr dirty="0"/>
          </a:p>
          <a:p>
            <a:pPr marL="285750" indent="-285750">
              <a:spcBef>
                <a:spcPts val="300"/>
              </a:spcBef>
              <a:buClr>
                <a:srgbClr val="002060"/>
              </a:buClr>
              <a:buSzPts val="1800"/>
              <a:buFont typeface="Arial"/>
              <a:buChar char="•"/>
              <a:defRPr b="1">
                <a:solidFill>
                  <a:srgbClr val="002060"/>
                </a:solidFill>
              </a:defRPr>
            </a:pPr>
            <a:r>
              <a:rPr dirty="0"/>
              <a:t>30 Minutes from NSUH Campus</a:t>
            </a:r>
          </a:p>
          <a:p>
            <a:pPr marL="285750" indent="-285750">
              <a:lnSpc>
                <a:spcPct val="120000"/>
              </a:lnSpc>
              <a:spcBef>
                <a:spcPts val="300"/>
              </a:spcBef>
              <a:buClr>
                <a:srgbClr val="002060"/>
              </a:buClr>
              <a:buSzPts val="1800"/>
              <a:buFont typeface="Arial"/>
              <a:buChar char="•"/>
              <a:defRPr b="1">
                <a:solidFill>
                  <a:srgbClr val="002060"/>
                </a:solidFill>
              </a:defRPr>
            </a:pPr>
            <a:r>
              <a:rPr lang="en-US" dirty="0"/>
              <a:t>3</a:t>
            </a:r>
            <a:r>
              <a:rPr dirty="0"/>
              <a:t> residents recently completed 2-year projects at CSHL</a:t>
            </a:r>
          </a:p>
          <a:p>
            <a:pPr marL="285750" indent="-285750">
              <a:lnSpc>
                <a:spcPct val="120000"/>
              </a:lnSpc>
              <a:spcBef>
                <a:spcPts val="300"/>
              </a:spcBef>
              <a:buClr>
                <a:srgbClr val="002060"/>
              </a:buClr>
              <a:buSzPts val="1800"/>
              <a:buFont typeface="Arial"/>
              <a:buChar char="•"/>
              <a:defRPr b="1">
                <a:solidFill>
                  <a:srgbClr val="002060"/>
                </a:solidFill>
              </a:defRPr>
            </a:pPr>
            <a:r>
              <a:rPr dirty="0"/>
              <a:t>Other labs dedicated to genetics/epigenetics of brain tumor biology</a:t>
            </a:r>
          </a:p>
          <a:p>
            <a:pPr marL="285750" indent="-285750">
              <a:lnSpc>
                <a:spcPct val="120000"/>
              </a:lnSpc>
              <a:spcBef>
                <a:spcPts val="300"/>
              </a:spcBef>
              <a:buClr>
                <a:srgbClr val="002060"/>
              </a:buClr>
              <a:buSzPts val="1800"/>
              <a:buFont typeface="Arial"/>
              <a:buChar char="•"/>
              <a:defRPr b="1">
                <a:solidFill>
                  <a:srgbClr val="002060"/>
                </a:solidFill>
              </a:defRPr>
            </a:pPr>
            <a:r>
              <a:rPr dirty="0"/>
              <a:t>Oncology labs being expanded</a:t>
            </a:r>
          </a:p>
        </p:txBody>
      </p:sp>
      <p:pic>
        <p:nvPicPr>
          <p:cNvPr id="654" name="Google Shape;530;p15" descr="Google Shape;530;p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7279" y="4594678"/>
            <a:ext cx="3329516" cy="207761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531005174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Google Shape;481;p12"/>
          <p:cNvSpPr txBox="1">
            <a:spLocks noGrp="1"/>
          </p:cNvSpPr>
          <p:nvPr>
            <p:ph type="title"/>
          </p:nvPr>
        </p:nvSpPr>
        <p:spPr>
          <a:xfrm>
            <a:off x="457200" y="22191"/>
            <a:ext cx="8229600" cy="795528"/>
          </a:xfrm>
          <a:prstGeom prst="rect">
            <a:avLst/>
          </a:prstGeom>
        </p:spPr>
        <p:txBody>
          <a:bodyPr/>
          <a:lstStyle/>
          <a:p>
            <a:r>
              <a:rPr dirty="0"/>
              <a:t>Division of Clinical Research</a:t>
            </a:r>
          </a:p>
        </p:txBody>
      </p:sp>
      <p:pic>
        <p:nvPicPr>
          <p:cNvPr id="611" name="Google Shape;483;p12" descr="Google Shape;483;p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877" y="817719"/>
            <a:ext cx="981539" cy="1226924"/>
          </a:xfrm>
          <a:prstGeom prst="rect">
            <a:avLst/>
          </a:prstGeom>
          <a:ln w="12700">
            <a:miter lim="400000"/>
          </a:ln>
        </p:spPr>
      </p:pic>
      <p:sp>
        <p:nvSpPr>
          <p:cNvPr id="612" name="Google Shape;484;p12"/>
          <p:cNvSpPr txBox="1"/>
          <p:nvPr/>
        </p:nvSpPr>
        <p:spPr>
          <a:xfrm>
            <a:off x="435056" y="3978916"/>
            <a:ext cx="2051672" cy="2538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699" tIns="45699" rIns="45699" bIns="45699">
            <a:spAutoFit/>
          </a:bodyPr>
          <a:lstStyle>
            <a:lvl1pPr>
              <a:defRPr sz="1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sz="1050" b="1" dirty="0"/>
              <a:t>Brain Tumor Research</a:t>
            </a:r>
            <a:r>
              <a:rPr lang="en-US" sz="1050" b="1" dirty="0"/>
              <a:t> at NSUH/LIJ </a:t>
            </a:r>
            <a:endParaRPr sz="1050" b="1" dirty="0">
              <a:solidFill>
                <a:srgbClr val="000000"/>
              </a:solidFill>
            </a:endParaRPr>
          </a:p>
        </p:txBody>
      </p:sp>
      <p:sp>
        <p:nvSpPr>
          <p:cNvPr id="613" name="Google Shape;485;p12"/>
          <p:cNvSpPr txBox="1"/>
          <p:nvPr/>
        </p:nvSpPr>
        <p:spPr>
          <a:xfrm>
            <a:off x="1905443" y="952509"/>
            <a:ext cx="1830566" cy="5539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/>
          <a:p>
            <a:pPr>
              <a:defRPr sz="1000">
                <a:latin typeface="Calibri"/>
                <a:ea typeface="Calibri"/>
                <a:cs typeface="Calibri"/>
                <a:sym typeface="Calibri"/>
              </a:defRPr>
            </a:pPr>
            <a:r>
              <a:rPr b="1" dirty="0"/>
              <a:t>Betsy Moclair, RN, Director</a:t>
            </a:r>
            <a:endParaRPr b="1" dirty="0">
              <a:solidFill>
                <a:srgbClr val="000000"/>
              </a:solidFill>
            </a:endParaRPr>
          </a:p>
          <a:p>
            <a:pPr>
              <a:defRPr sz="1000">
                <a:latin typeface="Calibri"/>
                <a:ea typeface="Calibri"/>
                <a:cs typeface="Calibri"/>
                <a:sym typeface="Calibri"/>
              </a:defRPr>
            </a:pPr>
            <a:r>
              <a:rPr b="1" dirty="0"/>
              <a:t>Clinical Research Programs</a:t>
            </a:r>
            <a:endParaRPr b="1" dirty="0">
              <a:solidFill>
                <a:srgbClr val="000000"/>
              </a:solidFill>
            </a:endParaRPr>
          </a:p>
          <a:p>
            <a:pPr>
              <a:defRPr sz="1000">
                <a:latin typeface="Calibri"/>
                <a:ea typeface="Calibri"/>
                <a:cs typeface="Calibri"/>
                <a:sym typeface="Calibri"/>
              </a:defRPr>
            </a:pPr>
            <a:r>
              <a:rPr b="1" dirty="0"/>
              <a:t>North Shore University Hospital</a:t>
            </a:r>
          </a:p>
        </p:txBody>
      </p:sp>
      <p:pic>
        <p:nvPicPr>
          <p:cNvPr id="614" name="Google Shape;486;p12" descr="Google Shape;486;p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2559" y="856138"/>
            <a:ext cx="877933" cy="1226924"/>
          </a:xfrm>
          <a:prstGeom prst="rect">
            <a:avLst/>
          </a:prstGeom>
          <a:ln w="12700">
            <a:miter lim="400000"/>
          </a:ln>
        </p:spPr>
      </p:pic>
      <p:sp>
        <p:nvSpPr>
          <p:cNvPr id="615" name="Google Shape;487;p12"/>
          <p:cNvSpPr txBox="1"/>
          <p:nvPr/>
        </p:nvSpPr>
        <p:spPr>
          <a:xfrm>
            <a:off x="7204039" y="1560860"/>
            <a:ext cx="1646677" cy="5539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/>
          <a:p>
            <a:pPr>
              <a:defRPr sz="1000">
                <a:latin typeface="Calibri"/>
                <a:ea typeface="Calibri"/>
                <a:cs typeface="Calibri"/>
                <a:sym typeface="Calibri"/>
              </a:defRPr>
            </a:pPr>
            <a:r>
              <a:rPr b="1" dirty="0"/>
              <a:t>Tamika Wong, Director</a:t>
            </a:r>
            <a:endParaRPr b="1" dirty="0">
              <a:solidFill>
                <a:srgbClr val="000000"/>
              </a:solidFill>
            </a:endParaRPr>
          </a:p>
          <a:p>
            <a:pPr>
              <a:defRPr sz="1000">
                <a:latin typeface="Calibri"/>
                <a:ea typeface="Calibri"/>
                <a:cs typeface="Calibri"/>
                <a:sym typeface="Calibri"/>
              </a:defRPr>
            </a:pPr>
            <a:r>
              <a:rPr b="1" dirty="0"/>
              <a:t>Clinical Research Programs</a:t>
            </a:r>
            <a:endParaRPr b="1" dirty="0">
              <a:solidFill>
                <a:srgbClr val="000000"/>
              </a:solidFill>
            </a:endParaRPr>
          </a:p>
          <a:p>
            <a:pPr>
              <a:defRPr sz="1000">
                <a:latin typeface="Calibri"/>
                <a:ea typeface="Calibri"/>
                <a:cs typeface="Calibri"/>
                <a:sym typeface="Calibri"/>
              </a:defRPr>
            </a:pPr>
            <a:r>
              <a:rPr b="1" dirty="0"/>
              <a:t>Lenox Hill Hospital</a:t>
            </a:r>
          </a:p>
        </p:txBody>
      </p:sp>
      <p:sp>
        <p:nvSpPr>
          <p:cNvPr id="620" name="Google Shape;492;p12"/>
          <p:cNvSpPr txBox="1"/>
          <p:nvPr/>
        </p:nvSpPr>
        <p:spPr>
          <a:xfrm>
            <a:off x="799764" y="411619"/>
            <a:ext cx="2636804" cy="3385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1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b="1" dirty="0"/>
              <a:t>NSUH Research Team</a:t>
            </a:r>
          </a:p>
        </p:txBody>
      </p:sp>
      <p:pic>
        <p:nvPicPr>
          <p:cNvPr id="5" name="Picture 4" descr="A person with long hair&#10;&#10;Description automatically generated with low confidence">
            <a:extLst>
              <a:ext uri="{FF2B5EF4-FFF2-40B4-BE49-F238E27FC236}">
                <a16:creationId xmlns:a16="http://schemas.microsoft.com/office/drawing/2014/main" id="{C70E336C-9CBE-4582-9F64-3A950E8483F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947" y="2231036"/>
            <a:ext cx="702198" cy="983011"/>
          </a:xfrm>
          <a:prstGeom prst="rect">
            <a:avLst/>
          </a:prstGeom>
        </p:spPr>
      </p:pic>
      <p:sp>
        <p:nvSpPr>
          <p:cNvPr id="24" name="Google Shape;501;p12">
            <a:extLst>
              <a:ext uri="{FF2B5EF4-FFF2-40B4-BE49-F238E27FC236}">
                <a16:creationId xmlns:a16="http://schemas.microsoft.com/office/drawing/2014/main" id="{3F6D7799-7BC8-4027-B791-2876D3586B91}"/>
              </a:ext>
            </a:extLst>
          </p:cNvPr>
          <p:cNvSpPr txBox="1"/>
          <p:nvPr/>
        </p:nvSpPr>
        <p:spPr>
          <a:xfrm>
            <a:off x="1082279" y="3231802"/>
            <a:ext cx="1035390" cy="4847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699" tIns="45699" rIns="45699" bIns="45699">
            <a:spAutoFit/>
          </a:bodyPr>
          <a:lstStyle/>
          <a:p>
            <a:pPr>
              <a:defRPr sz="900">
                <a:latin typeface="Calibri"/>
                <a:ea typeface="Calibri"/>
                <a:cs typeface="Calibri"/>
                <a:sym typeface="Calibri"/>
              </a:defRPr>
            </a:pPr>
            <a:r>
              <a:rPr lang="en-US" sz="850" dirty="0"/>
              <a:t>Patricia </a:t>
            </a:r>
            <a:r>
              <a:rPr lang="en-US" sz="850" dirty="0" err="1"/>
              <a:t>Kozikowski</a:t>
            </a:r>
            <a:endParaRPr lang="en-US" sz="850" dirty="0"/>
          </a:p>
          <a:p>
            <a:pPr>
              <a:defRPr sz="900">
                <a:latin typeface="Calibri"/>
                <a:ea typeface="Calibri"/>
                <a:cs typeface="Calibri"/>
                <a:sym typeface="Calibri"/>
              </a:defRPr>
            </a:pPr>
            <a:r>
              <a:rPr lang="en-US" sz="850" dirty="0"/>
              <a:t>Clinical Research Coordinator</a:t>
            </a:r>
            <a:endParaRPr sz="850" dirty="0"/>
          </a:p>
        </p:txBody>
      </p:sp>
      <p:sp>
        <p:nvSpPr>
          <p:cNvPr id="26" name="Google Shape;492;p12">
            <a:extLst>
              <a:ext uri="{FF2B5EF4-FFF2-40B4-BE49-F238E27FC236}">
                <a16:creationId xmlns:a16="http://schemas.microsoft.com/office/drawing/2014/main" id="{A930F2F3-FC22-4DFE-A563-0D3EAD047252}"/>
              </a:ext>
            </a:extLst>
          </p:cNvPr>
          <p:cNvSpPr txBox="1"/>
          <p:nvPr/>
        </p:nvSpPr>
        <p:spPr>
          <a:xfrm>
            <a:off x="5966637" y="443625"/>
            <a:ext cx="1922725" cy="3385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699" tIns="45699" rIns="45699" bIns="45699">
            <a:spAutoFit/>
          </a:bodyPr>
          <a:lstStyle>
            <a:lvl1pPr>
              <a:defRPr sz="1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lang="en-US" b="1" dirty="0"/>
              <a:t>LHH</a:t>
            </a:r>
            <a:r>
              <a:rPr b="1" dirty="0"/>
              <a:t> Research Team</a:t>
            </a:r>
          </a:p>
        </p:txBody>
      </p:sp>
      <p:pic>
        <p:nvPicPr>
          <p:cNvPr id="4" name="Picture 3" descr="A person wearing glasses and a suit&#10;&#10;Description automatically generated with medium confidence">
            <a:extLst>
              <a:ext uri="{FF2B5EF4-FFF2-40B4-BE49-F238E27FC236}">
                <a16:creationId xmlns:a16="http://schemas.microsoft.com/office/drawing/2014/main" id="{F983399F-C26C-42A3-93AF-19C8AE86D0A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597" y="2231036"/>
            <a:ext cx="702198" cy="983141"/>
          </a:xfrm>
          <a:prstGeom prst="rect">
            <a:avLst/>
          </a:prstGeom>
        </p:spPr>
      </p:pic>
      <p:sp>
        <p:nvSpPr>
          <p:cNvPr id="20" name="Google Shape;501;p12">
            <a:extLst>
              <a:ext uri="{FF2B5EF4-FFF2-40B4-BE49-F238E27FC236}">
                <a16:creationId xmlns:a16="http://schemas.microsoft.com/office/drawing/2014/main" id="{682E6982-61E5-484D-B907-8A2523EED189}"/>
              </a:ext>
            </a:extLst>
          </p:cNvPr>
          <p:cNvSpPr txBox="1"/>
          <p:nvPr/>
        </p:nvSpPr>
        <p:spPr>
          <a:xfrm>
            <a:off x="107215" y="3233279"/>
            <a:ext cx="1035390" cy="4847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699" tIns="45699" rIns="45699" bIns="45699">
            <a:spAutoFit/>
          </a:bodyPr>
          <a:lstStyle/>
          <a:p>
            <a:pPr>
              <a:defRPr sz="900">
                <a:latin typeface="Calibri"/>
                <a:ea typeface="Calibri"/>
                <a:cs typeface="Calibri"/>
                <a:sym typeface="Calibri"/>
              </a:defRPr>
            </a:pPr>
            <a:r>
              <a:rPr lang="en-US" sz="850" dirty="0"/>
              <a:t>Ajith </a:t>
            </a:r>
            <a:r>
              <a:rPr lang="en-US" sz="850" dirty="0" err="1"/>
              <a:t>Vellat</a:t>
            </a:r>
            <a:endParaRPr lang="en-US" sz="850" dirty="0"/>
          </a:p>
          <a:p>
            <a:pPr>
              <a:defRPr sz="900">
                <a:latin typeface="Calibri"/>
                <a:ea typeface="Calibri"/>
                <a:cs typeface="Calibri"/>
                <a:sym typeface="Calibri"/>
              </a:defRPr>
            </a:pPr>
            <a:r>
              <a:rPr lang="en-US" sz="850" dirty="0"/>
              <a:t>Clinical Research Coordinator</a:t>
            </a:r>
            <a:endParaRPr sz="850" dirty="0"/>
          </a:p>
        </p:txBody>
      </p:sp>
      <p:pic>
        <p:nvPicPr>
          <p:cNvPr id="10" name="Picture 9" descr="A person in a suit and tie&#10;&#10;Description automatically generated with medium confidence">
            <a:extLst>
              <a:ext uri="{FF2B5EF4-FFF2-40B4-BE49-F238E27FC236}">
                <a16:creationId xmlns:a16="http://schemas.microsoft.com/office/drawing/2014/main" id="{C16D78E6-F8AB-40F4-B663-C1D9E6BB437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7669" y="2198438"/>
            <a:ext cx="731681" cy="1024145"/>
          </a:xfrm>
          <a:prstGeom prst="rect">
            <a:avLst/>
          </a:prstGeom>
        </p:spPr>
      </p:pic>
      <p:sp>
        <p:nvSpPr>
          <p:cNvPr id="28" name="Google Shape;501;p12">
            <a:extLst>
              <a:ext uri="{FF2B5EF4-FFF2-40B4-BE49-F238E27FC236}">
                <a16:creationId xmlns:a16="http://schemas.microsoft.com/office/drawing/2014/main" id="{C1AFD03E-BB96-4C78-956E-4F5965E3E9B6}"/>
              </a:ext>
            </a:extLst>
          </p:cNvPr>
          <p:cNvSpPr txBox="1"/>
          <p:nvPr/>
        </p:nvSpPr>
        <p:spPr>
          <a:xfrm>
            <a:off x="2126241" y="3245537"/>
            <a:ext cx="963248" cy="3692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699" tIns="45699" rIns="45699" bIns="45699">
            <a:spAutoFit/>
          </a:bodyPr>
          <a:lstStyle/>
          <a:p>
            <a:pPr>
              <a:defRPr sz="900">
                <a:latin typeface="Calibri"/>
                <a:ea typeface="Calibri"/>
                <a:cs typeface="Calibri"/>
                <a:sym typeface="Calibri"/>
              </a:defRPr>
            </a:pPr>
            <a:r>
              <a:rPr lang="en-US" dirty="0"/>
              <a:t>Stan Ostrovskiy</a:t>
            </a:r>
            <a:endParaRPr dirty="0"/>
          </a:p>
          <a:p>
            <a:pPr>
              <a:defRPr sz="900">
                <a:latin typeface="Calibri"/>
                <a:ea typeface="Calibri"/>
                <a:cs typeface="Calibri"/>
                <a:sym typeface="Calibri"/>
              </a:defRPr>
            </a:pPr>
            <a:r>
              <a:rPr dirty="0"/>
              <a:t>Research Assistant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B0FB87E-7521-4B8F-A259-95D774C55952}"/>
              </a:ext>
            </a:extLst>
          </p:cNvPr>
          <p:cNvSpPr txBox="1"/>
          <p:nvPr/>
        </p:nvSpPr>
        <p:spPr>
          <a:xfrm>
            <a:off x="6142359" y="3291204"/>
            <a:ext cx="1646677" cy="507789"/>
          </a:xfrm>
          <a:prstGeom prst="rect">
            <a:avLst/>
          </a:prstGeom>
          <a:ln w="12700">
            <a:miter lim="400000"/>
          </a:ln>
        </p:spPr>
        <p:txBody>
          <a:bodyPr wrap="square" lIns="45699" tIns="45699" rIns="45699" bIns="45699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>
              <a:defRPr sz="900">
                <a:latin typeface="Calibri"/>
                <a:ea typeface="Calibri"/>
                <a:cs typeface="Calibri"/>
              </a:defRPr>
            </a:lvl1pPr>
          </a:lstStyle>
          <a:p>
            <a:r>
              <a:rPr lang="en-US" dirty="0" err="1"/>
              <a:t>Sanskruti</a:t>
            </a:r>
            <a:r>
              <a:rPr lang="en-US" dirty="0"/>
              <a:t> Bokil</a:t>
            </a:r>
          </a:p>
          <a:p>
            <a:r>
              <a:rPr lang="en-US" dirty="0"/>
              <a:t>Clinical Research Project Manager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EE0925F-CC0E-4C94-B837-606F3CB1AC38}"/>
              </a:ext>
            </a:extLst>
          </p:cNvPr>
          <p:cNvSpPr txBox="1"/>
          <p:nvPr/>
        </p:nvSpPr>
        <p:spPr>
          <a:xfrm>
            <a:off x="7438382" y="3312703"/>
            <a:ext cx="1426762" cy="507789"/>
          </a:xfrm>
          <a:prstGeom prst="rect">
            <a:avLst/>
          </a:prstGeom>
          <a:ln w="12700">
            <a:miter lim="400000"/>
          </a:ln>
        </p:spPr>
        <p:txBody>
          <a:bodyPr wrap="square" lIns="45699" tIns="45699" rIns="45699" bIns="45699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>
              <a:defRPr sz="900">
                <a:latin typeface="Calibri"/>
                <a:ea typeface="Calibri"/>
                <a:cs typeface="Calibri"/>
              </a:defRPr>
            </a:lvl1pPr>
          </a:lstStyle>
          <a:p>
            <a:r>
              <a:rPr lang="en-US" dirty="0"/>
              <a:t>Olivia Albers</a:t>
            </a:r>
          </a:p>
          <a:p>
            <a:r>
              <a:rPr lang="en-US" dirty="0"/>
              <a:t>Nurse Practitioner Clinical Research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22A536DB-FF4D-4405-BD7F-962C0F5110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2559" y="2219805"/>
            <a:ext cx="732939" cy="1024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4DF0CB69-F967-4B0B-B019-454884CDAC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8381" y="2231036"/>
            <a:ext cx="746061" cy="1039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Google Shape;491;p12">
            <a:extLst>
              <a:ext uri="{FF2B5EF4-FFF2-40B4-BE49-F238E27FC236}">
                <a16:creationId xmlns:a16="http://schemas.microsoft.com/office/drawing/2014/main" id="{9C006F01-A7CE-4465-9682-88B82C866FE5}"/>
              </a:ext>
            </a:extLst>
          </p:cNvPr>
          <p:cNvSpPr txBox="1"/>
          <p:nvPr/>
        </p:nvSpPr>
        <p:spPr>
          <a:xfrm>
            <a:off x="463195" y="5555447"/>
            <a:ext cx="1158073" cy="3385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 anchor="t">
            <a:spAutoFit/>
          </a:bodyPr>
          <a:lstStyle/>
          <a:p>
            <a:pPr>
              <a:defRPr sz="1000">
                <a:latin typeface="Calibri"/>
                <a:ea typeface="Calibri"/>
                <a:cs typeface="Calibri"/>
                <a:sym typeface="Calibri"/>
              </a:defRPr>
            </a:pPr>
            <a:r>
              <a:rPr lang="en-US" sz="800" dirty="0"/>
              <a:t>Joann Barthelemy, NP</a:t>
            </a:r>
            <a:endParaRPr sz="800" dirty="0">
              <a:solidFill>
                <a:srgbClr val="000000"/>
              </a:solidFill>
            </a:endParaRPr>
          </a:p>
          <a:p>
            <a:pPr>
              <a:defRPr sz="1000">
                <a:latin typeface="Calibri"/>
                <a:ea typeface="Calibri"/>
                <a:cs typeface="Calibri"/>
                <a:sym typeface="Calibri"/>
              </a:defRPr>
            </a:pPr>
            <a:r>
              <a:rPr sz="800" dirty="0"/>
              <a:t>Research</a:t>
            </a:r>
            <a:r>
              <a:rPr lang="en-US" sz="800" dirty="0"/>
              <a:t> Coordinator</a:t>
            </a:r>
            <a:endParaRPr sz="800" dirty="0"/>
          </a:p>
        </p:txBody>
      </p:sp>
      <p:pic>
        <p:nvPicPr>
          <p:cNvPr id="11" name="Picture 10" descr="A picture containing person, wall, indoor, smiling&#10;&#10;Description automatically generated">
            <a:extLst>
              <a:ext uri="{FF2B5EF4-FFF2-40B4-BE49-F238E27FC236}">
                <a16:creationId xmlns:a16="http://schemas.microsoft.com/office/drawing/2014/main" id="{59BCAFA1-AD49-296A-F25F-219E7F99FBB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127" y="4284574"/>
            <a:ext cx="824660" cy="1157271"/>
          </a:xfrm>
          <a:prstGeom prst="rect">
            <a:avLst/>
          </a:prstGeom>
        </p:spPr>
      </p:pic>
      <p:pic>
        <p:nvPicPr>
          <p:cNvPr id="15" name="Picture 14" descr="Text&#10;&#10;Description automatically generated">
            <a:extLst>
              <a:ext uri="{FF2B5EF4-FFF2-40B4-BE49-F238E27FC236}">
                <a16:creationId xmlns:a16="http://schemas.microsoft.com/office/drawing/2014/main" id="{C0A4F556-6805-3E32-ADA2-60F51DC61C5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9965" y="3854729"/>
            <a:ext cx="2575895" cy="1296421"/>
          </a:xfrm>
          <a:prstGeom prst="rect">
            <a:avLst/>
          </a:prstGeom>
        </p:spPr>
      </p:pic>
      <p:pic>
        <p:nvPicPr>
          <p:cNvPr id="17" name="Picture 16" descr="Text&#10;&#10;Description automatically generated">
            <a:extLst>
              <a:ext uri="{FF2B5EF4-FFF2-40B4-BE49-F238E27FC236}">
                <a16:creationId xmlns:a16="http://schemas.microsoft.com/office/drawing/2014/main" id="{51673A24-4D4E-8004-7944-17AA844D686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6588" y="5018380"/>
            <a:ext cx="6186398" cy="1779002"/>
          </a:xfrm>
          <a:prstGeom prst="rect">
            <a:avLst/>
          </a:prstGeom>
        </p:spPr>
      </p:pic>
      <p:pic>
        <p:nvPicPr>
          <p:cNvPr id="18" name="Picture 17" descr="Table&#10;&#10;Description automatically generated with low confidence">
            <a:extLst>
              <a:ext uri="{FF2B5EF4-FFF2-40B4-BE49-F238E27FC236}">
                <a16:creationId xmlns:a16="http://schemas.microsoft.com/office/drawing/2014/main" id="{F5904799-46FD-CF42-FDB6-8A7565A53AD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5957" y="3835702"/>
            <a:ext cx="3455788" cy="1816504"/>
          </a:xfrm>
          <a:prstGeom prst="rect">
            <a:avLst/>
          </a:prstGeom>
        </p:spPr>
      </p:pic>
      <p:sp>
        <p:nvSpPr>
          <p:cNvPr id="7" name="Google Shape;631;p24">
            <a:extLst>
              <a:ext uri="{FF2B5EF4-FFF2-40B4-BE49-F238E27FC236}">
                <a16:creationId xmlns:a16="http://schemas.microsoft.com/office/drawing/2014/main" id="{4BAB2B2D-8176-1118-22DF-9B4B8805BC39}"/>
              </a:ext>
            </a:extLst>
          </p:cNvPr>
          <p:cNvSpPr txBox="1"/>
          <p:nvPr/>
        </p:nvSpPr>
        <p:spPr>
          <a:xfrm>
            <a:off x="3278436" y="3214047"/>
            <a:ext cx="963247" cy="5077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699" tIns="45699" rIns="45699" bIns="45699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>
              <a:defRPr sz="900">
                <a:latin typeface="Calibri"/>
                <a:ea typeface="Calibri"/>
                <a:cs typeface="Calibri"/>
              </a:defRPr>
            </a:lvl1pPr>
          </a:lstStyle>
          <a:p>
            <a:r>
              <a:rPr lang="en-US" dirty="0"/>
              <a:t>Imran Ali</a:t>
            </a:r>
          </a:p>
          <a:p>
            <a:r>
              <a:rPr lang="en-US" dirty="0"/>
              <a:t>Clinical Research Coordinator</a:t>
            </a:r>
            <a:endParaRPr dirty="0"/>
          </a:p>
        </p:txBody>
      </p:sp>
      <p:pic>
        <p:nvPicPr>
          <p:cNvPr id="6" name="Picture 5" descr="A person in a suit and tie&#10;&#10;Description automatically generated with medium confidence">
            <a:extLst>
              <a:ext uri="{FF2B5EF4-FFF2-40B4-BE49-F238E27FC236}">
                <a16:creationId xmlns:a16="http://schemas.microsoft.com/office/drawing/2014/main" id="{881343E7-B113-293C-BC1F-39E5E453688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8698" y="2198290"/>
            <a:ext cx="963247" cy="1024293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Google Shape;523;p14"/>
          <p:cNvSpPr txBox="1">
            <a:spLocks noGrp="1"/>
          </p:cNvSpPr>
          <p:nvPr>
            <p:ph type="body" idx="1"/>
          </p:nvPr>
        </p:nvSpPr>
        <p:spPr>
          <a:xfrm>
            <a:off x="17632" y="1502548"/>
            <a:ext cx="8738890" cy="3044072"/>
          </a:xfrm>
          <a:prstGeom prst="rect">
            <a:avLst/>
          </a:prstGeom>
        </p:spPr>
        <p:txBody>
          <a:bodyPr/>
          <a:lstStyle/>
          <a:p>
            <a:pPr marL="890508" indent="-571450">
              <a:lnSpc>
                <a:spcPct val="150000"/>
              </a:lnSpc>
              <a:buClr>
                <a:schemeClr val="accent1"/>
              </a:buClr>
              <a:buSzPts val="1800"/>
              <a:buFont typeface="Arial"/>
              <a:buChar char="•"/>
              <a:defRPr b="1">
                <a:solidFill>
                  <a:schemeClr val="accent1"/>
                </a:solidFill>
              </a:defRPr>
            </a:pPr>
            <a:endParaRPr dirty="0">
              <a:solidFill>
                <a:srgbClr val="53565A"/>
              </a:solidFill>
            </a:endParaRPr>
          </a:p>
        </p:txBody>
      </p:sp>
      <p:pic>
        <p:nvPicPr>
          <p:cNvPr id="648" name="Screen Shot 2020-12-06 at 12.55.22 PM.png" descr="Screen Shot 2020-12-06 at 12.55.22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620136"/>
            <a:ext cx="3116067" cy="1218888"/>
          </a:xfrm>
          <a:prstGeom prst="rect">
            <a:avLst/>
          </a:prstGeom>
          <a:ln w="12700">
            <a:solidFill>
              <a:srgbClr val="FF0000"/>
            </a:solidFill>
          </a:ln>
        </p:spPr>
      </p:pic>
      <p:pic>
        <p:nvPicPr>
          <p:cNvPr id="3" name="Picture 2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4DF4A411-769B-1643-9543-4130B5607C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3926"/>
            <a:ext cx="3256465" cy="1512846"/>
          </a:xfrm>
          <a:prstGeom prst="rect">
            <a:avLst/>
          </a:prstGeom>
          <a:ln>
            <a:solidFill>
              <a:srgbClr val="92D050"/>
            </a:solidFill>
          </a:ln>
        </p:spPr>
      </p:pic>
      <p:pic>
        <p:nvPicPr>
          <p:cNvPr id="13" name="Picture 12" descr="A picture containing logo&#10;&#10;Description automatically generated">
            <a:extLst>
              <a:ext uri="{FF2B5EF4-FFF2-40B4-BE49-F238E27FC236}">
                <a16:creationId xmlns:a16="http://schemas.microsoft.com/office/drawing/2014/main" id="{39ECD4F7-F8A3-B14B-B42E-53C966C9C48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2282" y="911664"/>
            <a:ext cx="3459928" cy="664559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15" name="Picture 1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5B7FCA8F-62C2-5848-AB58-4F0EE8191F5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69" y="3825137"/>
            <a:ext cx="2732451" cy="941692"/>
          </a:xfrm>
          <a:prstGeom prst="rect">
            <a:avLst/>
          </a:prstGeom>
          <a:ln>
            <a:solidFill>
              <a:srgbClr val="00B050"/>
            </a:solidFill>
          </a:ln>
        </p:spPr>
      </p:pic>
      <p:pic>
        <p:nvPicPr>
          <p:cNvPr id="31" name="Picture 30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FA82ABEC-2E36-8344-9941-46330C5730F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6683" y="992560"/>
            <a:ext cx="3913490" cy="1088900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32" name="Google Shape;517;p13" descr="Google Shape;517;p13">
            <a:extLst>
              <a:ext uri="{FF2B5EF4-FFF2-40B4-BE49-F238E27FC236}">
                <a16:creationId xmlns:a16="http://schemas.microsoft.com/office/drawing/2014/main" id="{3A1BA906-CC0D-EA44-B9FB-1E62003790A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56465" y="4509002"/>
            <a:ext cx="5887535" cy="1172014"/>
          </a:xfrm>
          <a:prstGeom prst="rect">
            <a:avLst/>
          </a:prstGeom>
          <a:ln w="9525">
            <a:solidFill>
              <a:srgbClr val="7030A0"/>
            </a:solidFill>
          </a:ln>
        </p:spPr>
      </p:pic>
      <p:pic>
        <p:nvPicPr>
          <p:cNvPr id="34" name="Google Shape;516;p13" descr="Google Shape;516;p13">
            <a:extLst>
              <a:ext uri="{FF2B5EF4-FFF2-40B4-BE49-F238E27FC236}">
                <a16:creationId xmlns:a16="http://schemas.microsoft.com/office/drawing/2014/main" id="{7F6C3DB8-DD41-394A-AAA2-7EE5C86A8C3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94359" y="3903663"/>
            <a:ext cx="5146764" cy="694303"/>
          </a:xfrm>
          <a:prstGeom prst="rect">
            <a:avLst/>
          </a:prstGeom>
          <a:ln w="9525">
            <a:solidFill>
              <a:srgbClr val="61DBAF"/>
            </a:solidFill>
          </a:ln>
        </p:spPr>
      </p:pic>
      <p:pic>
        <p:nvPicPr>
          <p:cNvPr id="35" name="Picture 3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D14EEF79-BC5A-A24F-BE8F-9ADBA7E8940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8032" y="4155979"/>
            <a:ext cx="3431969" cy="1512449"/>
          </a:xfrm>
          <a:prstGeom prst="rect">
            <a:avLst/>
          </a:prstGeom>
          <a:ln>
            <a:solidFill>
              <a:srgbClr val="7030A0"/>
            </a:solidFill>
          </a:ln>
        </p:spPr>
      </p:pic>
      <p:pic>
        <p:nvPicPr>
          <p:cNvPr id="38" name="Picture 37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D46ADC8E-C023-4E48-B358-21824DA80D8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17082"/>
            <a:ext cx="4803467" cy="1779941"/>
          </a:xfrm>
          <a:prstGeom prst="rect">
            <a:avLst/>
          </a:prstGeom>
          <a:ln>
            <a:solidFill>
              <a:srgbClr val="FFC000"/>
            </a:solidFill>
          </a:ln>
        </p:spPr>
      </p:pic>
      <p:pic>
        <p:nvPicPr>
          <p:cNvPr id="40" name="Google Shape;511;p13" descr="Google Shape;511;p13">
            <a:extLst>
              <a:ext uri="{FF2B5EF4-FFF2-40B4-BE49-F238E27FC236}">
                <a16:creationId xmlns:a16="http://schemas.microsoft.com/office/drawing/2014/main" id="{8CD6F7C5-2BE0-7043-952A-F75636FBADD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446174" y="2601964"/>
            <a:ext cx="4667641" cy="1527897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4" name="Picture 3" descr="Text&#10;&#10;Description automatically generated with medium confidence">
            <a:extLst>
              <a:ext uri="{FF2B5EF4-FFF2-40B4-BE49-F238E27FC236}">
                <a16:creationId xmlns:a16="http://schemas.microsoft.com/office/drawing/2014/main" id="{F436CD35-663C-5C27-AD72-9482F3D0110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2191" y="23438"/>
            <a:ext cx="6804650" cy="1016078"/>
          </a:xfrm>
          <a:prstGeom prst="rect">
            <a:avLst/>
          </a:prstGeom>
        </p:spPr>
      </p:pic>
      <p:pic>
        <p:nvPicPr>
          <p:cNvPr id="8" name="Picture 7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B5EC2C53-0232-6D47-6352-2804251BD2D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59082"/>
            <a:ext cx="3568217" cy="838377"/>
          </a:xfrm>
          <a:prstGeom prst="rect">
            <a:avLst/>
          </a:prstGeom>
        </p:spPr>
      </p:pic>
      <p:pic>
        <p:nvPicPr>
          <p:cNvPr id="10" name="Picture 9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899A7E45-991D-28FD-B41B-9F006DD6F407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218" y="1967286"/>
            <a:ext cx="3873017" cy="952381"/>
          </a:xfrm>
          <a:prstGeom prst="rect">
            <a:avLst/>
          </a:prstGeom>
        </p:spPr>
      </p:pic>
      <p:pic>
        <p:nvPicPr>
          <p:cNvPr id="12" name="Picture 11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583A3A34-189C-4C27-AB5A-7505B1D1387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2349" y="2023099"/>
            <a:ext cx="4391466" cy="1222301"/>
          </a:xfrm>
          <a:prstGeom prst="rect">
            <a:avLst/>
          </a:prstGeom>
        </p:spPr>
      </p:pic>
      <p:pic>
        <p:nvPicPr>
          <p:cNvPr id="16" name="Picture 15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A9F0D9A3-EB64-A13D-99AE-58C81DAEE1CB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218" y="28864"/>
            <a:ext cx="3459928" cy="966884"/>
          </a:xfrm>
          <a:prstGeom prst="rect">
            <a:avLst/>
          </a:prstGeom>
        </p:spPr>
      </p:pic>
      <p:pic>
        <p:nvPicPr>
          <p:cNvPr id="18" name="Picture 17" descr="Text&#10;&#10;Description automatically generated">
            <a:extLst>
              <a:ext uri="{FF2B5EF4-FFF2-40B4-BE49-F238E27FC236}">
                <a16:creationId xmlns:a16="http://schemas.microsoft.com/office/drawing/2014/main" id="{D9C60B34-F3B4-6AA4-5606-36669435CD87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9998" y="1537010"/>
            <a:ext cx="2861137" cy="1013607"/>
          </a:xfrm>
          <a:prstGeom prst="rect">
            <a:avLst/>
          </a:prstGeom>
        </p:spPr>
      </p:pic>
      <p:pic>
        <p:nvPicPr>
          <p:cNvPr id="20" name="Picture 19" descr="Text&#10;&#10;Description automatically generated">
            <a:extLst>
              <a:ext uri="{FF2B5EF4-FFF2-40B4-BE49-F238E27FC236}">
                <a16:creationId xmlns:a16="http://schemas.microsoft.com/office/drawing/2014/main" id="{E2BB1BA1-FFD7-AB6F-51BF-8825C46985F1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6048" y="5634851"/>
            <a:ext cx="4029265" cy="1194285"/>
          </a:xfrm>
          <a:prstGeom prst="rect">
            <a:avLst/>
          </a:prstGeom>
        </p:spPr>
      </p:pic>
      <p:pic>
        <p:nvPicPr>
          <p:cNvPr id="21" name="Picture 20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6E888BD8-C620-678A-CFE1-34B46A8D24C7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5661" y="5693604"/>
            <a:ext cx="4488340" cy="1164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492872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Google Shape;556;p18"/>
          <p:cNvSpPr txBox="1">
            <a:spLocks noGrp="1"/>
          </p:cNvSpPr>
          <p:nvPr>
            <p:ph type="title"/>
          </p:nvPr>
        </p:nvSpPr>
        <p:spPr>
          <a:xfrm>
            <a:off x="-1" y="138643"/>
            <a:ext cx="8819262" cy="795528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r>
              <a:t>Donald and Barbara Zucker School of Medicine at Hofstra/Northwell</a:t>
            </a:r>
          </a:p>
        </p:txBody>
      </p:sp>
      <p:sp>
        <p:nvSpPr>
          <p:cNvPr id="675" name="Google Shape;557;p18"/>
          <p:cNvSpPr txBox="1">
            <a:spLocks noGrp="1"/>
          </p:cNvSpPr>
          <p:nvPr>
            <p:ph type="body" sz="quarter" idx="1"/>
          </p:nvPr>
        </p:nvSpPr>
        <p:spPr>
          <a:xfrm>
            <a:off x="543968" y="850512"/>
            <a:ext cx="5402970" cy="1808259"/>
          </a:xfrm>
          <a:prstGeom prst="rect">
            <a:avLst/>
          </a:prstGeom>
        </p:spPr>
        <p:txBody>
          <a:bodyPr/>
          <a:lstStyle/>
          <a:p>
            <a:pPr marL="285750" indent="-285750">
              <a:buClr>
                <a:srgbClr val="002060"/>
              </a:buClr>
              <a:buSzPts val="1400"/>
              <a:buFont typeface="Arial"/>
              <a:buChar char="•"/>
              <a:defRPr sz="1400" b="1">
                <a:solidFill>
                  <a:srgbClr val="002060"/>
                </a:solidFill>
              </a:defRPr>
            </a:pPr>
            <a:r>
              <a:rPr dirty="0"/>
              <a:t>Established March 27, 2008</a:t>
            </a:r>
          </a:p>
          <a:p>
            <a:pPr marL="285750" indent="-285750">
              <a:spcBef>
                <a:spcPts val="300"/>
              </a:spcBef>
              <a:buClr>
                <a:srgbClr val="002060"/>
              </a:buClr>
              <a:buSzPts val="1400"/>
              <a:buFont typeface="Arial"/>
              <a:buChar char="•"/>
              <a:defRPr sz="1400" b="1">
                <a:solidFill>
                  <a:srgbClr val="002060"/>
                </a:solidFill>
              </a:defRPr>
            </a:pPr>
            <a:r>
              <a:rPr dirty="0"/>
              <a:t>Accredited by the Liaison Committee on Medical Education </a:t>
            </a:r>
          </a:p>
          <a:p>
            <a:pPr marL="285750" indent="-285750">
              <a:spcBef>
                <a:spcPts val="300"/>
              </a:spcBef>
              <a:buClr>
                <a:srgbClr val="002060"/>
              </a:buClr>
              <a:buSzPts val="1400"/>
              <a:buFont typeface="Arial"/>
              <a:buChar char="•"/>
              <a:defRPr sz="1400" b="1">
                <a:solidFill>
                  <a:srgbClr val="002060"/>
                </a:solidFill>
              </a:defRPr>
            </a:pPr>
            <a:r>
              <a:rPr dirty="0"/>
              <a:t>First allopathic medical school in Nassau County and the first new medical school in the New York metropolitan area in more than 35 years </a:t>
            </a:r>
          </a:p>
          <a:p>
            <a:pPr marL="285750" indent="-285750">
              <a:spcBef>
                <a:spcPts val="300"/>
              </a:spcBef>
              <a:buClr>
                <a:srgbClr val="002060"/>
              </a:buClr>
              <a:buSzPts val="1400"/>
              <a:buFont typeface="Arial"/>
              <a:buChar char="•"/>
              <a:defRPr sz="1400" b="1">
                <a:solidFill>
                  <a:srgbClr val="002060"/>
                </a:solidFill>
              </a:defRPr>
            </a:pPr>
            <a:r>
              <a:rPr dirty="0"/>
              <a:t>100% of </a:t>
            </a:r>
            <a:r>
              <a:rPr lang="en-US" dirty="0"/>
              <a:t>research</a:t>
            </a:r>
            <a:r>
              <a:rPr dirty="0"/>
              <a:t> projects receive funding from the School of Medicine</a:t>
            </a:r>
          </a:p>
        </p:txBody>
      </p:sp>
      <p:pic>
        <p:nvPicPr>
          <p:cNvPr id="676" name="Google Shape;559;p18" descr="Google Shape;559;p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780" y="2825674"/>
            <a:ext cx="4488760" cy="3048641"/>
          </a:xfrm>
          <a:prstGeom prst="rect">
            <a:avLst/>
          </a:prstGeom>
          <a:ln w="12700">
            <a:miter lim="400000"/>
          </a:ln>
        </p:spPr>
      </p:pic>
      <p:pic>
        <p:nvPicPr>
          <p:cNvPr id="677" name="Google Shape;560;p18" descr="Google Shape;560;p18"/>
          <p:cNvPicPr>
            <a:picLocks noChangeAspect="1"/>
          </p:cNvPicPr>
          <p:nvPr/>
        </p:nvPicPr>
        <p:blipFill>
          <a:blip r:embed="rId3"/>
          <a:srcRect r="4"/>
          <a:stretch>
            <a:fillRect/>
          </a:stretch>
        </p:blipFill>
        <p:spPr>
          <a:xfrm>
            <a:off x="6054347" y="699183"/>
            <a:ext cx="2942830" cy="19619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1" y="0"/>
                </a:moveTo>
                <a:cubicBezTo>
                  <a:pt x="4837" y="0"/>
                  <a:pt x="0" y="4836"/>
                  <a:pt x="0" y="10800"/>
                </a:cubicBezTo>
                <a:cubicBezTo>
                  <a:pt x="0" y="16764"/>
                  <a:pt x="4837" y="21600"/>
                  <a:pt x="10801" y="21600"/>
                </a:cubicBezTo>
                <a:cubicBezTo>
                  <a:pt x="16766" y="21600"/>
                  <a:pt x="21600" y="16764"/>
                  <a:pt x="21600" y="10800"/>
                </a:cubicBezTo>
                <a:cubicBezTo>
                  <a:pt x="21600" y="4836"/>
                  <a:pt x="16766" y="0"/>
                  <a:pt x="10801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678" name="id-negea.jpg" descr="id-negea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1280" y="4726554"/>
            <a:ext cx="4264945" cy="2018740"/>
          </a:xfrm>
          <a:prstGeom prst="rect">
            <a:avLst/>
          </a:prstGeom>
          <a:ln w="12700">
            <a:miter lim="400000"/>
          </a:ln>
        </p:spPr>
      </p:pic>
      <p:pic>
        <p:nvPicPr>
          <p:cNvPr id="679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62429" y="2861819"/>
            <a:ext cx="2395943" cy="180825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939303138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Google Shape;566;p1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Department of Neurosurgery Scholarly Activity 201</a:t>
            </a:r>
            <a:r>
              <a:rPr lang="en-US" dirty="0"/>
              <a:t>7</a:t>
            </a:r>
            <a:r>
              <a:rPr dirty="0"/>
              <a:t>-20</a:t>
            </a:r>
            <a:r>
              <a:rPr lang="en-US" dirty="0"/>
              <a:t>21</a:t>
            </a:r>
            <a:endParaRPr dirty="0"/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D511CD0F-2A96-C55B-E8E6-DD4275526A1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61464847"/>
              </p:ext>
            </p:extLst>
          </p:nvPr>
        </p:nvGraphicFramePr>
        <p:xfrm>
          <a:off x="2286000" y="205740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929508487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90533938-FF69-43E1-85F9-16E78E2D1D6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19882804"/>
              </p:ext>
            </p:extLst>
          </p:nvPr>
        </p:nvGraphicFramePr>
        <p:xfrm>
          <a:off x="1138647" y="827296"/>
          <a:ext cx="6589058" cy="49464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99077656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Google Shape;581;p2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896111">
              <a:defRPr sz="2548"/>
            </a:pPr>
            <a:r>
              <a:rPr dirty="0"/>
              <a:t>IR Neuro Statistics</a:t>
            </a:r>
            <a:br>
              <a:rPr dirty="0"/>
            </a:br>
            <a:r>
              <a:rPr dirty="0"/>
              <a:t>North Shore University Hospital </a:t>
            </a:r>
            <a:r>
              <a:rPr lang="en-US" dirty="0"/>
              <a:t>2022</a:t>
            </a:r>
            <a:endParaRPr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CE57E45-2B85-4F2C-9D4C-55A6759C5AFA}"/>
              </a:ext>
            </a:extLst>
          </p:cNvPr>
          <p:cNvSpPr txBox="1"/>
          <p:nvPr/>
        </p:nvSpPr>
        <p:spPr>
          <a:xfrm>
            <a:off x="4953740" y="1984159"/>
            <a:ext cx="3817398" cy="55399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spc="0" normalizeH="0" baseline="0" dirty="0">
                <a:ln>
                  <a:noFill/>
                </a:ln>
                <a:solidFill>
                  <a:srgbClr val="53565A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Total # of procedures in 2022 </a:t>
            </a:r>
            <a:r>
              <a:rPr lang="en-US" sz="1800" b="1" dirty="0"/>
              <a:t>= 1522</a:t>
            </a: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1236DC00-6187-48A9-8FF4-1C7C953F4A1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07879565"/>
              </p:ext>
            </p:extLst>
          </p:nvPr>
        </p:nvGraphicFramePr>
        <p:xfrm>
          <a:off x="257452" y="1411550"/>
          <a:ext cx="4696288" cy="35777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E414D687-E55E-B9E2-0D1F-A60659809F7F}"/>
              </a:ext>
            </a:extLst>
          </p:cNvPr>
          <p:cNvSpPr txBox="1"/>
          <p:nvPr/>
        </p:nvSpPr>
        <p:spPr>
          <a:xfrm>
            <a:off x="523782" y="5495279"/>
            <a:ext cx="7927760" cy="3077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spc="0" normalizeH="0" baseline="0" dirty="0">
                <a:ln>
                  <a:noFill/>
                </a:ln>
                <a:solidFill>
                  <a:srgbClr val="53565A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Stereotactic Radiosurgery 2022 = more than 300 patients treated</a:t>
            </a:r>
          </a:p>
        </p:txBody>
      </p:sp>
    </p:spTree>
    <p:extLst>
      <p:ext uri="{BB962C8B-B14F-4D97-AF65-F5344CB8AC3E}">
        <p14:creationId xmlns:p14="http://schemas.microsoft.com/office/powerpoint/2010/main" val="3104819196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" name="Google Shape;596;p2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3100"/>
            </a:lvl1pPr>
          </a:lstStyle>
          <a:p>
            <a:r>
              <a:t>Neurosurgery Residency Program</a:t>
            </a:r>
          </a:p>
        </p:txBody>
      </p:sp>
      <p:sp>
        <p:nvSpPr>
          <p:cNvPr id="695" name="Google Shape;597;p23"/>
          <p:cNvSpPr txBox="1">
            <a:spLocks noGrp="1"/>
          </p:cNvSpPr>
          <p:nvPr>
            <p:ph type="body" sz="quarter" idx="1"/>
          </p:nvPr>
        </p:nvSpPr>
        <p:spPr>
          <a:xfrm>
            <a:off x="-9377" y="1225507"/>
            <a:ext cx="3884844" cy="2593605"/>
          </a:xfrm>
          <a:prstGeom prst="rect">
            <a:avLst/>
          </a:prstGeom>
        </p:spPr>
        <p:txBody>
          <a:bodyPr>
            <a:normAutofit fontScale="85000" lnSpcReduction="10000"/>
          </a:bodyPr>
          <a:lstStyle/>
          <a:p>
            <a:pPr marL="338691" indent="-160020" defTabSz="512063">
              <a:lnSpc>
                <a:spcPct val="140000"/>
              </a:lnSpc>
              <a:buClr>
                <a:srgbClr val="002060"/>
              </a:buClr>
              <a:buSzPts val="1500"/>
              <a:buFont typeface="Arial"/>
              <a:buChar char="•"/>
              <a:defRPr sz="1512" b="1">
                <a:solidFill>
                  <a:srgbClr val="002060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dirty="0"/>
              <a:t>ACGME Accredited July 9, 2010</a:t>
            </a:r>
          </a:p>
          <a:p>
            <a:pPr marL="338691" indent="-160020" defTabSz="512063">
              <a:lnSpc>
                <a:spcPct val="140000"/>
              </a:lnSpc>
              <a:spcBef>
                <a:spcPts val="100"/>
              </a:spcBef>
              <a:buClr>
                <a:srgbClr val="002060"/>
              </a:buClr>
              <a:buSzPts val="1500"/>
              <a:buFont typeface="Arial"/>
              <a:buChar char="•"/>
              <a:defRPr sz="1512" b="1">
                <a:solidFill>
                  <a:srgbClr val="002060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dirty="0"/>
              <a:t>First resident started in July 2011</a:t>
            </a:r>
          </a:p>
          <a:p>
            <a:pPr marL="338691" indent="-160020" defTabSz="512063">
              <a:lnSpc>
                <a:spcPct val="140000"/>
              </a:lnSpc>
              <a:spcBef>
                <a:spcPts val="100"/>
              </a:spcBef>
              <a:buClr>
                <a:srgbClr val="002060"/>
              </a:buClr>
              <a:buSzPts val="1500"/>
              <a:buFont typeface="Arial"/>
              <a:buChar char="•"/>
              <a:defRPr sz="1512" b="1">
                <a:solidFill>
                  <a:srgbClr val="002060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dirty="0"/>
              <a:t>Received </a:t>
            </a:r>
            <a:r>
              <a:rPr lang="en-US" dirty="0"/>
              <a:t>first </a:t>
            </a:r>
            <a:r>
              <a:rPr dirty="0"/>
              <a:t>complement increase to 2 residents per year in 2015</a:t>
            </a:r>
            <a:endParaRPr lang="en-US" dirty="0"/>
          </a:p>
          <a:p>
            <a:pPr marL="338691" indent="-160020" defTabSz="512063">
              <a:lnSpc>
                <a:spcPct val="140000"/>
              </a:lnSpc>
              <a:spcBef>
                <a:spcPts val="100"/>
              </a:spcBef>
              <a:buClr>
                <a:srgbClr val="002060"/>
              </a:buClr>
              <a:buSzPts val="1500"/>
              <a:buFont typeface="Arial"/>
              <a:buChar char="•"/>
              <a:defRPr sz="1512" b="1">
                <a:solidFill>
                  <a:srgbClr val="002060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lang="en-US" dirty="0"/>
              <a:t>Received an additional complement increase in 2021 for a total of 18 residents.</a:t>
            </a:r>
          </a:p>
          <a:p>
            <a:pPr marL="338691" indent="-160020" defTabSz="512063">
              <a:lnSpc>
                <a:spcPct val="140000"/>
              </a:lnSpc>
              <a:spcBef>
                <a:spcPts val="100"/>
              </a:spcBef>
              <a:buClr>
                <a:srgbClr val="002060"/>
              </a:buClr>
              <a:buSzPts val="1500"/>
              <a:buFont typeface="Arial"/>
              <a:buChar char="•"/>
              <a:defRPr sz="1512" b="1">
                <a:solidFill>
                  <a:srgbClr val="002060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lang="en-US" dirty="0"/>
              <a:t>Based at North Shore University Hospital, Long Island Jewish Medical Center, Cohen Children’s MC, and Lenox Hill Hospital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AF86CA6-6CD4-437A-BC20-8FB6BFE268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7636" y="4121177"/>
            <a:ext cx="2003502" cy="2709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>
            <a:extLst>
              <a:ext uri="{FF2B5EF4-FFF2-40B4-BE49-F238E27FC236}">
                <a16:creationId xmlns:a16="http://schemas.microsoft.com/office/drawing/2014/main" id="{F5DB3F28-9E75-438C-91B1-6D696EAEF6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04" y="3819112"/>
            <a:ext cx="3184145" cy="2388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981201A0-F163-6407-F001-65C2367CA7F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881" y="1110680"/>
            <a:ext cx="4853621" cy="3230495"/>
          </a:xfrm>
          <a:prstGeom prst="rect">
            <a:avLst/>
          </a:prstGeom>
        </p:spPr>
      </p:pic>
      <p:pic>
        <p:nvPicPr>
          <p:cNvPr id="5" name="wellness.jpeg" descr="wellness.jpeg">
            <a:extLst>
              <a:ext uri="{FF2B5EF4-FFF2-40B4-BE49-F238E27FC236}">
                <a16:creationId xmlns:a16="http://schemas.microsoft.com/office/drawing/2014/main" id="{410D6D83-A3A2-03D3-0DA3-0387F20BE7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62485" y="4065216"/>
            <a:ext cx="3723711" cy="279278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996916756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" name="Google Shape;333;p2" descr="Google Shape;333;p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5621"/>
            <a:ext cx="9144000" cy="491823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097279691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0" name="Google Shape;605;p24" descr="Google Shape;605;p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7448" y="3826850"/>
            <a:ext cx="985275" cy="1292788"/>
          </a:xfrm>
          <a:prstGeom prst="rect">
            <a:avLst/>
          </a:prstGeom>
          <a:ln w="12700">
            <a:miter lim="400000"/>
          </a:ln>
        </p:spPr>
      </p:pic>
      <p:pic>
        <p:nvPicPr>
          <p:cNvPr id="703" name="Google Shape;608;p24" descr="Google Shape;608;p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4189" y="1526963"/>
            <a:ext cx="884237" cy="1235734"/>
          </a:xfrm>
          <a:prstGeom prst="rect">
            <a:avLst/>
          </a:prstGeom>
          <a:ln w="12700">
            <a:miter lim="400000"/>
          </a:ln>
        </p:spPr>
      </p:pic>
      <p:sp>
        <p:nvSpPr>
          <p:cNvPr id="705" name="Google Shape;610;p24"/>
          <p:cNvSpPr txBox="1"/>
          <p:nvPr/>
        </p:nvSpPr>
        <p:spPr>
          <a:xfrm>
            <a:off x="2001323" y="333711"/>
            <a:ext cx="4553468" cy="65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/>
          <a:p>
            <a:pPr algn="ctr">
              <a:defRPr sz="1800" b="1">
                <a:solidFill>
                  <a:srgbClr val="0073A7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dirty="0"/>
              <a:t>202</a:t>
            </a:r>
            <a:r>
              <a:rPr lang="en-US" dirty="0"/>
              <a:t>3</a:t>
            </a:r>
            <a:r>
              <a:rPr dirty="0"/>
              <a:t>-2</a:t>
            </a:r>
            <a:r>
              <a:rPr lang="en-US" dirty="0"/>
              <a:t>4</a:t>
            </a:r>
            <a:r>
              <a:rPr dirty="0"/>
              <a:t> Academic Year</a:t>
            </a:r>
            <a:endParaRPr dirty="0">
              <a:solidFill>
                <a:srgbClr val="000000"/>
              </a:solidFill>
            </a:endParaRPr>
          </a:p>
          <a:p>
            <a:pPr algn="ctr">
              <a:defRPr sz="1800" b="1">
                <a:solidFill>
                  <a:srgbClr val="0073A7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dirty="0"/>
              <a:t>Neurosurgery Residents</a:t>
            </a:r>
          </a:p>
        </p:txBody>
      </p:sp>
      <p:sp>
        <p:nvSpPr>
          <p:cNvPr id="708" name="Google Shape;613;p24"/>
          <p:cNvSpPr txBox="1"/>
          <p:nvPr/>
        </p:nvSpPr>
        <p:spPr>
          <a:xfrm>
            <a:off x="7929355" y="2822310"/>
            <a:ext cx="702810" cy="72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/>
          <a:p>
            <a:pPr algn="ctr">
              <a:defRPr sz="800" b="1">
                <a:solidFill>
                  <a:srgbClr val="0073A7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Jung Park</a:t>
            </a:r>
            <a:endParaRPr>
              <a:solidFill>
                <a:srgbClr val="000000"/>
              </a:solidFill>
            </a:endParaRPr>
          </a:p>
          <a:p>
            <a:pPr algn="ctr">
              <a:defRPr sz="800" b="1">
                <a:solidFill>
                  <a:srgbClr val="0073A7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University of Iowa Carver College of Medicine</a:t>
            </a:r>
          </a:p>
        </p:txBody>
      </p:sp>
      <p:sp>
        <p:nvSpPr>
          <p:cNvPr id="713" name="Google Shape;618;p24"/>
          <p:cNvSpPr txBox="1"/>
          <p:nvPr/>
        </p:nvSpPr>
        <p:spPr>
          <a:xfrm>
            <a:off x="7840586" y="5157999"/>
            <a:ext cx="978048" cy="59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/>
          <a:p>
            <a:pPr algn="ctr">
              <a:defRPr sz="800" b="1">
                <a:solidFill>
                  <a:srgbClr val="0073A7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Timothy White</a:t>
            </a:r>
            <a:endParaRPr>
              <a:solidFill>
                <a:srgbClr val="000000"/>
              </a:solidFill>
            </a:endParaRPr>
          </a:p>
          <a:p>
            <a:pPr algn="ctr">
              <a:defRPr sz="800" b="1">
                <a:solidFill>
                  <a:srgbClr val="0073A7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Zucker School of Medicine at Hofstra/Northwell</a:t>
            </a:r>
          </a:p>
        </p:txBody>
      </p:sp>
      <p:pic>
        <p:nvPicPr>
          <p:cNvPr id="714" name="Google Shape;619;p24" descr="Google Shape;619;p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837" y="6154325"/>
            <a:ext cx="1593340" cy="549619"/>
          </a:xfrm>
          <a:prstGeom prst="rect">
            <a:avLst/>
          </a:prstGeom>
          <a:ln w="12700">
            <a:miter lim="400000"/>
          </a:ln>
        </p:spPr>
      </p:pic>
      <p:pic>
        <p:nvPicPr>
          <p:cNvPr id="716" name="Google Shape;621;p24" descr="Google Shape;621;p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9692" y="3826836"/>
            <a:ext cx="923491" cy="1290594"/>
          </a:xfrm>
          <a:prstGeom prst="rect">
            <a:avLst/>
          </a:prstGeom>
          <a:ln w="12700">
            <a:miter lim="400000"/>
          </a:ln>
        </p:spPr>
      </p:pic>
      <p:sp>
        <p:nvSpPr>
          <p:cNvPr id="717" name="Google Shape;622;p24"/>
          <p:cNvSpPr txBox="1"/>
          <p:nvPr/>
        </p:nvSpPr>
        <p:spPr>
          <a:xfrm>
            <a:off x="359162" y="5131531"/>
            <a:ext cx="799959" cy="6060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699" tIns="45699" rIns="45699" bIns="45699">
            <a:spAutoFit/>
          </a:bodyPr>
          <a:lstStyle/>
          <a:p>
            <a:pPr algn="ctr">
              <a:defRPr sz="800" b="1">
                <a:solidFill>
                  <a:srgbClr val="0073A7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dirty="0"/>
              <a:t>Daniel Schneider</a:t>
            </a:r>
            <a:endParaRPr dirty="0">
              <a:solidFill>
                <a:srgbClr val="000000"/>
              </a:solidFill>
            </a:endParaRPr>
          </a:p>
          <a:p>
            <a:pPr algn="ctr">
              <a:defRPr sz="800" b="1">
                <a:solidFill>
                  <a:srgbClr val="0073A7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dirty="0"/>
              <a:t>University at Buffalo School of Medicine</a:t>
            </a:r>
          </a:p>
        </p:txBody>
      </p:sp>
      <p:pic>
        <p:nvPicPr>
          <p:cNvPr id="719" name="Google Shape;624;p24" descr="Google Shape;624;p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37560" y="3844030"/>
            <a:ext cx="991944" cy="1296766"/>
          </a:xfrm>
          <a:prstGeom prst="rect">
            <a:avLst/>
          </a:prstGeom>
          <a:ln w="12700">
            <a:miter lim="400000"/>
          </a:ln>
        </p:spPr>
      </p:pic>
      <p:sp>
        <p:nvSpPr>
          <p:cNvPr id="720" name="Google Shape;625;p24"/>
          <p:cNvSpPr txBox="1"/>
          <p:nvPr/>
        </p:nvSpPr>
        <p:spPr>
          <a:xfrm>
            <a:off x="4479283" y="5160409"/>
            <a:ext cx="892901" cy="59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/>
          <a:p>
            <a:pPr algn="ctr">
              <a:defRPr sz="800" b="1">
                <a:solidFill>
                  <a:srgbClr val="0073A7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Prashin Unadkat</a:t>
            </a:r>
            <a:endParaRPr>
              <a:solidFill>
                <a:srgbClr val="000000"/>
              </a:solidFill>
            </a:endParaRPr>
          </a:p>
          <a:p>
            <a:pPr algn="ctr">
              <a:defRPr sz="800" b="1">
                <a:solidFill>
                  <a:srgbClr val="0073A7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K J Somaiya Medical College &amp; Research Center</a:t>
            </a:r>
          </a:p>
        </p:txBody>
      </p:sp>
      <p:pic>
        <p:nvPicPr>
          <p:cNvPr id="721" name="Google Shape;626;p24" descr="Google Shape;626;p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73522" y="3844030"/>
            <a:ext cx="931888" cy="1302327"/>
          </a:xfrm>
          <a:prstGeom prst="rect">
            <a:avLst/>
          </a:prstGeom>
          <a:ln w="12700">
            <a:miter lim="400000"/>
          </a:ln>
        </p:spPr>
      </p:pic>
      <p:sp>
        <p:nvSpPr>
          <p:cNvPr id="722" name="Google Shape;627;p24"/>
          <p:cNvSpPr txBox="1"/>
          <p:nvPr/>
        </p:nvSpPr>
        <p:spPr>
          <a:xfrm>
            <a:off x="3424309" y="5170761"/>
            <a:ext cx="892901" cy="72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/>
          <a:p>
            <a:pPr algn="ctr">
              <a:defRPr sz="800" b="1">
                <a:solidFill>
                  <a:srgbClr val="0073A7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Justin Turpin</a:t>
            </a:r>
            <a:endParaRPr>
              <a:solidFill>
                <a:srgbClr val="000000"/>
              </a:solidFill>
            </a:endParaRPr>
          </a:p>
          <a:p>
            <a:pPr algn="ctr">
              <a:defRPr sz="800" b="1">
                <a:solidFill>
                  <a:srgbClr val="0073A7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Sidney Kimmel College at Thomas Jefferson University</a:t>
            </a:r>
          </a:p>
        </p:txBody>
      </p:sp>
      <p:pic>
        <p:nvPicPr>
          <p:cNvPr id="723" name="Google Shape;628;p24" descr="Google Shape;628;p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35639" y="3844030"/>
            <a:ext cx="932216" cy="1302786"/>
          </a:xfrm>
          <a:prstGeom prst="rect">
            <a:avLst/>
          </a:prstGeom>
          <a:ln w="12700">
            <a:miter lim="400000"/>
          </a:ln>
        </p:spPr>
      </p:pic>
      <p:sp>
        <p:nvSpPr>
          <p:cNvPr id="724" name="Google Shape;629;p24"/>
          <p:cNvSpPr txBox="1"/>
          <p:nvPr/>
        </p:nvSpPr>
        <p:spPr>
          <a:xfrm>
            <a:off x="2307205" y="5181113"/>
            <a:ext cx="892901" cy="59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/>
          <a:p>
            <a:pPr algn="ctr">
              <a:defRPr sz="800" b="1">
                <a:solidFill>
                  <a:srgbClr val="0073A7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Daniel Toscano</a:t>
            </a:r>
            <a:endParaRPr>
              <a:solidFill>
                <a:srgbClr val="000000"/>
              </a:solidFill>
            </a:endParaRPr>
          </a:p>
          <a:p>
            <a:pPr algn="ctr">
              <a:defRPr sz="800" b="1">
                <a:solidFill>
                  <a:srgbClr val="0073A7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Georgetown University School of Medicine</a:t>
            </a:r>
          </a:p>
        </p:txBody>
      </p:sp>
      <p:pic>
        <p:nvPicPr>
          <p:cNvPr id="725" name="Google Shape;630;p24" descr="Google Shape;630;p2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19409" y="1556786"/>
            <a:ext cx="966755" cy="1241362"/>
          </a:xfrm>
          <a:prstGeom prst="rect">
            <a:avLst/>
          </a:prstGeom>
          <a:ln w="12700">
            <a:miter lim="400000"/>
          </a:ln>
        </p:spPr>
      </p:pic>
      <p:sp>
        <p:nvSpPr>
          <p:cNvPr id="726" name="Google Shape;631;p24"/>
          <p:cNvSpPr txBox="1"/>
          <p:nvPr/>
        </p:nvSpPr>
        <p:spPr>
          <a:xfrm>
            <a:off x="2542912" y="2836722"/>
            <a:ext cx="827991" cy="59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/>
          <a:p>
            <a:pPr algn="ctr">
              <a:defRPr sz="800" b="1">
                <a:solidFill>
                  <a:srgbClr val="0073A7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dirty="0"/>
              <a:t>Danielle Golub</a:t>
            </a:r>
            <a:endParaRPr dirty="0">
              <a:solidFill>
                <a:srgbClr val="000000"/>
              </a:solidFill>
            </a:endParaRPr>
          </a:p>
          <a:p>
            <a:pPr algn="ctr">
              <a:defRPr sz="800" b="1">
                <a:solidFill>
                  <a:srgbClr val="0073A7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dirty="0"/>
              <a:t>New York University School of Medicine</a:t>
            </a:r>
          </a:p>
        </p:txBody>
      </p:sp>
      <p:sp>
        <p:nvSpPr>
          <p:cNvPr id="728" name="Google Shape;633;p24"/>
          <p:cNvSpPr txBox="1"/>
          <p:nvPr/>
        </p:nvSpPr>
        <p:spPr>
          <a:xfrm>
            <a:off x="5600044" y="5198293"/>
            <a:ext cx="1092964" cy="472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/>
          <a:p>
            <a:pPr algn="ctr">
              <a:defRPr sz="800" b="1">
                <a:solidFill>
                  <a:srgbClr val="0073A7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Max Ward</a:t>
            </a:r>
            <a:endParaRPr>
              <a:solidFill>
                <a:srgbClr val="000000"/>
              </a:solidFill>
            </a:endParaRPr>
          </a:p>
          <a:p>
            <a:pPr algn="ctr">
              <a:defRPr sz="800" b="1">
                <a:solidFill>
                  <a:srgbClr val="0073A7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Rutgers New Jersey Medical School</a:t>
            </a:r>
          </a:p>
        </p:txBody>
      </p:sp>
      <p:pic>
        <p:nvPicPr>
          <p:cNvPr id="3" name="Picture 2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7EE8445E-D832-4EAD-BE20-DC359FC207C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698" y="3852908"/>
            <a:ext cx="910709" cy="1272729"/>
          </a:xfrm>
          <a:prstGeom prst="rect">
            <a:avLst/>
          </a:prstGeom>
        </p:spPr>
      </p:pic>
      <p:pic>
        <p:nvPicPr>
          <p:cNvPr id="5" name="Picture 4" descr="A person in a suit smiling&#10;&#10;Description automatically generated with low confidence">
            <a:extLst>
              <a:ext uri="{FF2B5EF4-FFF2-40B4-BE49-F238E27FC236}">
                <a16:creationId xmlns:a16="http://schemas.microsoft.com/office/drawing/2014/main" id="{89B04519-2175-40BB-8D31-19036741812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3473" y="3826849"/>
            <a:ext cx="920207" cy="1286003"/>
          </a:xfrm>
          <a:prstGeom prst="rect">
            <a:avLst/>
          </a:prstGeom>
        </p:spPr>
      </p:pic>
      <p:pic>
        <p:nvPicPr>
          <p:cNvPr id="7" name="Picture 6" descr="A person in a suit smiling&#10;&#10;Description automatically generated with low confidence">
            <a:extLst>
              <a:ext uri="{FF2B5EF4-FFF2-40B4-BE49-F238E27FC236}">
                <a16:creationId xmlns:a16="http://schemas.microsoft.com/office/drawing/2014/main" id="{B35DFA4B-B891-4961-9705-B2F336FE341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2914" y="1553597"/>
            <a:ext cx="874912" cy="1222704"/>
          </a:xfrm>
          <a:prstGeom prst="rect">
            <a:avLst/>
          </a:prstGeom>
        </p:spPr>
      </p:pic>
      <p:sp>
        <p:nvSpPr>
          <p:cNvPr id="43" name="Google Shape;616;p24">
            <a:extLst>
              <a:ext uri="{FF2B5EF4-FFF2-40B4-BE49-F238E27FC236}">
                <a16:creationId xmlns:a16="http://schemas.microsoft.com/office/drawing/2014/main" id="{E541F640-E58E-4461-B01F-02B330655EF8}"/>
              </a:ext>
            </a:extLst>
          </p:cNvPr>
          <p:cNvSpPr txBox="1"/>
          <p:nvPr/>
        </p:nvSpPr>
        <p:spPr>
          <a:xfrm>
            <a:off x="1331823" y="5155235"/>
            <a:ext cx="966533" cy="4616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699" tIns="45699" rIns="45699" bIns="45699">
            <a:spAutoFit/>
          </a:bodyPr>
          <a:lstStyle/>
          <a:p>
            <a:pPr algn="ctr">
              <a:defRPr sz="800" b="1">
                <a:solidFill>
                  <a:srgbClr val="0073A7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en-US" dirty="0"/>
              <a:t>Miriam Shao</a:t>
            </a:r>
          </a:p>
          <a:p>
            <a:pPr algn="ctr">
              <a:defRPr sz="800" b="1">
                <a:solidFill>
                  <a:srgbClr val="0073A7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en-US" dirty="0"/>
              <a:t>Albany Medical College</a:t>
            </a:r>
            <a:endParaRPr dirty="0"/>
          </a:p>
        </p:txBody>
      </p:sp>
      <p:sp>
        <p:nvSpPr>
          <p:cNvPr id="44" name="Google Shape;616;p24">
            <a:extLst>
              <a:ext uri="{FF2B5EF4-FFF2-40B4-BE49-F238E27FC236}">
                <a16:creationId xmlns:a16="http://schemas.microsoft.com/office/drawing/2014/main" id="{8709CC99-3A0D-443B-A3FE-ABDC5EA8A9B2}"/>
              </a:ext>
            </a:extLst>
          </p:cNvPr>
          <p:cNvSpPr txBox="1"/>
          <p:nvPr/>
        </p:nvSpPr>
        <p:spPr>
          <a:xfrm>
            <a:off x="6785612" y="5181864"/>
            <a:ext cx="762060" cy="7078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699" tIns="45699" rIns="45699" bIns="45699">
            <a:spAutoFit/>
          </a:bodyPr>
          <a:lstStyle/>
          <a:p>
            <a:pPr algn="ctr">
              <a:defRPr sz="800" b="1">
                <a:solidFill>
                  <a:srgbClr val="0073A7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en-US" dirty="0"/>
              <a:t>Cassidy Werner</a:t>
            </a:r>
          </a:p>
          <a:p>
            <a:pPr algn="ctr">
              <a:defRPr sz="800" b="1">
                <a:solidFill>
                  <a:srgbClr val="0073A7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en-US" dirty="0"/>
              <a:t>Tulane University School of Medicine</a:t>
            </a:r>
            <a:endParaRPr dirty="0"/>
          </a:p>
        </p:txBody>
      </p:sp>
      <p:sp>
        <p:nvSpPr>
          <p:cNvPr id="45" name="Google Shape;616;p24">
            <a:extLst>
              <a:ext uri="{FF2B5EF4-FFF2-40B4-BE49-F238E27FC236}">
                <a16:creationId xmlns:a16="http://schemas.microsoft.com/office/drawing/2014/main" id="{1AD11E5B-0CAA-40FD-B7DA-6C6DC1FB73F6}"/>
              </a:ext>
            </a:extLst>
          </p:cNvPr>
          <p:cNvSpPr txBox="1"/>
          <p:nvPr/>
        </p:nvSpPr>
        <p:spPr>
          <a:xfrm>
            <a:off x="6915878" y="2704997"/>
            <a:ext cx="811948" cy="8309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699" tIns="45699" rIns="45699" bIns="45699">
            <a:spAutoFit/>
          </a:bodyPr>
          <a:lstStyle/>
          <a:p>
            <a:pPr algn="ctr">
              <a:defRPr sz="800" b="1">
                <a:solidFill>
                  <a:srgbClr val="0073A7"/>
                </a:solidFill>
                <a:latin typeface="Calibri"/>
                <a:ea typeface="Calibri"/>
                <a:cs typeface="Calibri"/>
                <a:sym typeface="Calibri"/>
              </a:defRPr>
            </a:pPr>
            <a:br>
              <a:rPr lang="en-US" dirty="0"/>
            </a:br>
            <a:r>
              <a:rPr lang="en-US" dirty="0"/>
              <a:t>Shyle Mehta</a:t>
            </a:r>
          </a:p>
          <a:p>
            <a:pPr algn="ctr">
              <a:defRPr sz="800" b="1">
                <a:solidFill>
                  <a:srgbClr val="0073A7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en-US" dirty="0"/>
              <a:t>Drexel University College of Medicine</a:t>
            </a:r>
            <a:endParaRPr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18C825F-9DCE-4E3B-83DC-4DD7CF23D3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671" y="1534601"/>
            <a:ext cx="904138" cy="1263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Google Shape;631;p24">
            <a:extLst>
              <a:ext uri="{FF2B5EF4-FFF2-40B4-BE49-F238E27FC236}">
                <a16:creationId xmlns:a16="http://schemas.microsoft.com/office/drawing/2014/main" id="{38139AF3-B7A7-430A-BC6E-5D68793BB72E}"/>
              </a:ext>
            </a:extLst>
          </p:cNvPr>
          <p:cNvSpPr txBox="1"/>
          <p:nvPr/>
        </p:nvSpPr>
        <p:spPr>
          <a:xfrm>
            <a:off x="292221" y="2861641"/>
            <a:ext cx="827991" cy="5847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/>
          <a:p>
            <a:pPr algn="ctr">
              <a:defRPr sz="800" b="1">
                <a:solidFill>
                  <a:srgbClr val="0073A7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en-US" dirty="0"/>
              <a:t>Jacob Gluski</a:t>
            </a:r>
          </a:p>
          <a:p>
            <a:pPr algn="ctr">
              <a:defRPr sz="800" b="1">
                <a:solidFill>
                  <a:srgbClr val="0073A7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en-US" dirty="0"/>
              <a:t>Wayne State University School of Medicine</a:t>
            </a:r>
            <a:endParaRPr dirty="0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BBF90B3D-C323-4CA4-863F-6F4533B4B3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5984" y="1575362"/>
            <a:ext cx="868662" cy="1213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Google Shape;635;p24">
            <a:extLst>
              <a:ext uri="{FF2B5EF4-FFF2-40B4-BE49-F238E27FC236}">
                <a16:creationId xmlns:a16="http://schemas.microsoft.com/office/drawing/2014/main" id="{3A6641C5-F4D5-42DD-B549-B801284E998B}"/>
              </a:ext>
            </a:extLst>
          </p:cNvPr>
          <p:cNvSpPr txBox="1"/>
          <p:nvPr/>
        </p:nvSpPr>
        <p:spPr>
          <a:xfrm>
            <a:off x="5886648" y="2827606"/>
            <a:ext cx="827992" cy="8309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/>
          <a:p>
            <a:pPr algn="ctr">
              <a:defRPr sz="800" b="1">
                <a:solidFill>
                  <a:srgbClr val="0073A7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en-US" dirty="0"/>
              <a:t>Alon Kashanian</a:t>
            </a:r>
          </a:p>
          <a:p>
            <a:pPr algn="ctr">
              <a:defRPr sz="800" b="1">
                <a:solidFill>
                  <a:srgbClr val="0073A7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en-US" dirty="0"/>
              <a:t>American Program at Tel Aviv University Faculty of Medicine</a:t>
            </a:r>
            <a:endParaRPr dirty="0"/>
          </a:p>
        </p:txBody>
      </p:sp>
      <p:pic>
        <p:nvPicPr>
          <p:cNvPr id="8" name="Picture 7" descr="A picture containing human face, person, clothing, smile&#10;&#10;Description automatically generated">
            <a:extLst>
              <a:ext uri="{FF2B5EF4-FFF2-40B4-BE49-F238E27FC236}">
                <a16:creationId xmlns:a16="http://schemas.microsoft.com/office/drawing/2014/main" id="{88B7C870-6BFE-3BB4-6BD3-C9F3B64331A9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6578" y="1566961"/>
            <a:ext cx="868662" cy="1221011"/>
          </a:xfrm>
          <a:prstGeom prst="rect">
            <a:avLst/>
          </a:prstGeom>
        </p:spPr>
      </p:pic>
      <p:sp>
        <p:nvSpPr>
          <p:cNvPr id="9" name="Google Shape;631;p24">
            <a:extLst>
              <a:ext uri="{FF2B5EF4-FFF2-40B4-BE49-F238E27FC236}">
                <a16:creationId xmlns:a16="http://schemas.microsoft.com/office/drawing/2014/main" id="{DC624E20-4E59-72A7-0EE3-7CC425C92982}"/>
              </a:ext>
            </a:extLst>
          </p:cNvPr>
          <p:cNvSpPr txBox="1"/>
          <p:nvPr/>
        </p:nvSpPr>
        <p:spPr>
          <a:xfrm>
            <a:off x="3636347" y="2829318"/>
            <a:ext cx="827991" cy="4616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/>
          <a:p>
            <a:pPr algn="ctr">
              <a:defRPr sz="800" b="1">
                <a:solidFill>
                  <a:srgbClr val="0073A7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en-US" dirty="0"/>
              <a:t>Audrey Grossen</a:t>
            </a:r>
          </a:p>
          <a:p>
            <a:pPr algn="ctr">
              <a:defRPr sz="800" b="1">
                <a:solidFill>
                  <a:srgbClr val="0073A7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en-US" dirty="0">
                <a:solidFill>
                  <a:srgbClr val="0070C0"/>
                </a:solidFill>
              </a:rPr>
              <a:t>The University of Oklahoma</a:t>
            </a:r>
            <a:endParaRPr dirty="0">
              <a:solidFill>
                <a:srgbClr val="0070C0"/>
              </a:solidFill>
            </a:endParaRPr>
          </a:p>
        </p:txBody>
      </p:sp>
      <p:pic>
        <p:nvPicPr>
          <p:cNvPr id="11" name="Picture 10" descr="A person in a suit and tie&#10;&#10;Description automatically generated with medium confidence">
            <a:extLst>
              <a:ext uri="{FF2B5EF4-FFF2-40B4-BE49-F238E27FC236}">
                <a16:creationId xmlns:a16="http://schemas.microsoft.com/office/drawing/2014/main" id="{5623704D-22E0-5107-71AC-8CD706B201F3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772" y="1517565"/>
            <a:ext cx="897839" cy="1283146"/>
          </a:xfrm>
          <a:prstGeom prst="rect">
            <a:avLst/>
          </a:prstGeom>
        </p:spPr>
      </p:pic>
      <p:sp>
        <p:nvSpPr>
          <p:cNvPr id="12" name="Google Shape;631;p24">
            <a:extLst>
              <a:ext uri="{FF2B5EF4-FFF2-40B4-BE49-F238E27FC236}">
                <a16:creationId xmlns:a16="http://schemas.microsoft.com/office/drawing/2014/main" id="{09F3B10A-928B-49F5-EEBF-08AB935B90AB}"/>
              </a:ext>
            </a:extLst>
          </p:cNvPr>
          <p:cNvSpPr txBox="1"/>
          <p:nvPr/>
        </p:nvSpPr>
        <p:spPr>
          <a:xfrm>
            <a:off x="1385653" y="2863121"/>
            <a:ext cx="827991" cy="4616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/>
          <a:p>
            <a:pPr algn="ctr">
              <a:defRPr sz="800" b="1">
                <a:solidFill>
                  <a:srgbClr val="0073A7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en-US" dirty="0"/>
              <a:t>James Duehr</a:t>
            </a:r>
          </a:p>
          <a:p>
            <a:pPr algn="ctr">
              <a:defRPr sz="800" b="1">
                <a:solidFill>
                  <a:srgbClr val="0073A7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en-US" dirty="0"/>
              <a:t>University of Pittsburgh</a:t>
            </a:r>
            <a:endParaRPr dirty="0"/>
          </a:p>
        </p:txBody>
      </p:sp>
      <p:pic>
        <p:nvPicPr>
          <p:cNvPr id="14" name="Picture 13" descr="A person in a suit and tie&#10;&#10;Description automatically generated with medium confidence">
            <a:extLst>
              <a:ext uri="{FF2B5EF4-FFF2-40B4-BE49-F238E27FC236}">
                <a16:creationId xmlns:a16="http://schemas.microsoft.com/office/drawing/2014/main" id="{08D598F1-3F7B-EFBD-5B23-DD4DCF82CEBC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284" y="1575021"/>
            <a:ext cx="865172" cy="1221010"/>
          </a:xfrm>
          <a:prstGeom prst="rect">
            <a:avLst/>
          </a:prstGeom>
        </p:spPr>
      </p:pic>
      <p:sp>
        <p:nvSpPr>
          <p:cNvPr id="15" name="Google Shape;631;p24">
            <a:extLst>
              <a:ext uri="{FF2B5EF4-FFF2-40B4-BE49-F238E27FC236}">
                <a16:creationId xmlns:a16="http://schemas.microsoft.com/office/drawing/2014/main" id="{9947F387-C8FA-DE5A-1A42-DC8E2F9001CC}"/>
              </a:ext>
            </a:extLst>
          </p:cNvPr>
          <p:cNvSpPr txBox="1"/>
          <p:nvPr/>
        </p:nvSpPr>
        <p:spPr>
          <a:xfrm>
            <a:off x="4729389" y="2857426"/>
            <a:ext cx="986371" cy="4616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699" tIns="45699" rIns="45699" bIns="45699">
            <a:spAutoFit/>
          </a:bodyPr>
          <a:lstStyle/>
          <a:p>
            <a:pPr algn="ctr">
              <a:defRPr sz="800" b="1">
                <a:solidFill>
                  <a:srgbClr val="0073A7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en-US" dirty="0"/>
              <a:t>Sebastian </a:t>
            </a:r>
            <a:r>
              <a:rPr lang="en-US" dirty="0" err="1"/>
              <a:t>Hajtovic</a:t>
            </a:r>
            <a:endParaRPr lang="en-US" dirty="0"/>
          </a:p>
          <a:p>
            <a:pPr algn="ctr">
              <a:defRPr sz="800" b="1">
                <a:solidFill>
                  <a:srgbClr val="0073A7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en-US" dirty="0"/>
              <a:t>CUNY School of Medicine</a:t>
            </a: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5540E88D-D54F-4003-D47D-B2B8A6FD46B1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623309" y="3844031"/>
            <a:ext cx="920208" cy="1308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485735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32" name="Google Shape;641;p25"/>
          <p:cNvGraphicFramePr/>
          <p:nvPr>
            <p:extLst>
              <p:ext uri="{D42A27DB-BD31-4B8C-83A1-F6EECF244321}">
                <p14:modId xmlns:p14="http://schemas.microsoft.com/office/powerpoint/2010/main" val="1839614740"/>
              </p:ext>
            </p:extLst>
          </p:nvPr>
        </p:nvGraphicFramePr>
        <p:xfrm>
          <a:off x="287384" y="618309"/>
          <a:ext cx="8399425" cy="4894275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11843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136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01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94250"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 b="1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</a:rPr>
                        <a:t>Training Year</a:t>
                      </a:r>
                    </a:p>
                  </a:txBody>
                  <a:tcPr marL="6850" marR="6850" marT="6850" marB="6850" anchor="b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 b="1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</a:rPr>
                        <a:t>Months of Training</a:t>
                      </a:r>
                    </a:p>
                  </a:txBody>
                  <a:tcPr marL="6850" marR="6850" marT="6850" marB="6850" anchor="b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 b="1" dirty="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</a:rPr>
                        <a:t>Facility</a:t>
                      </a:r>
                    </a:p>
                  </a:txBody>
                  <a:tcPr marL="6850" marR="6850" marT="6850" marB="6850" anchor="b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solidFill>
                      <a:srgbClr val="4472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4250"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400" b="1">
                          <a:latin typeface="Calibri"/>
                          <a:ea typeface="Calibri"/>
                          <a:cs typeface="Calibri"/>
                        </a:rPr>
                        <a:t>PGY 7</a:t>
                      </a:r>
                    </a:p>
                  </a:txBody>
                  <a:tcPr marL="6850" marR="6850" marT="6850" marB="6850" anchor="b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100" b="1">
                          <a:latin typeface="Calibri"/>
                          <a:ea typeface="Calibri"/>
                          <a:cs typeface="Calibri"/>
                        </a:rPr>
                        <a:t>12 Months Neurological Surgery</a:t>
                      </a:r>
                    </a:p>
                  </a:txBody>
                  <a:tcPr marL="6850" marR="6850" marT="6850" marB="6850" anchor="b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100" b="1" dirty="0">
                          <a:latin typeface="Calibri"/>
                          <a:ea typeface="Calibri"/>
                          <a:cs typeface="Calibri"/>
                        </a:rPr>
                        <a:t>NSUH</a:t>
                      </a:r>
                      <a:r>
                        <a:rPr lang="en-US" sz="1100" b="1" dirty="0">
                          <a:latin typeface="Calibri"/>
                          <a:ea typeface="Calibri"/>
                          <a:cs typeface="Calibri"/>
                        </a:rPr>
                        <a:t>**</a:t>
                      </a:r>
                      <a:endParaRPr sz="1100" b="1" dirty="0"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0" marR="6850" marT="6850" marB="6850" anchor="b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94250"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400" b="1">
                          <a:latin typeface="Calibri"/>
                          <a:ea typeface="Calibri"/>
                          <a:cs typeface="Calibri"/>
                        </a:rPr>
                        <a:t>PGY 6</a:t>
                      </a:r>
                    </a:p>
                  </a:txBody>
                  <a:tcPr marL="6850" marR="6850" marT="6850" marB="6850" anchor="b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100" b="1">
                          <a:latin typeface="Calibri"/>
                          <a:ea typeface="Calibri"/>
                          <a:cs typeface="Calibri"/>
                        </a:rPr>
                        <a:t>12 Months Neurological Surgery</a:t>
                      </a:r>
                    </a:p>
                  </a:txBody>
                  <a:tcPr marL="6850" marR="6850" marT="6850" marB="6850" anchor="b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100" b="1" dirty="0">
                          <a:latin typeface="Calibri"/>
                          <a:ea typeface="Calibri"/>
                          <a:cs typeface="Calibri"/>
                        </a:rPr>
                        <a:t>6 Months NSUH/6 Months LHH</a:t>
                      </a:r>
                      <a:r>
                        <a:rPr lang="en-US" sz="1100" b="1" dirty="0">
                          <a:latin typeface="Calibri"/>
                          <a:ea typeface="Calibri"/>
                          <a:cs typeface="Calibri"/>
                        </a:rPr>
                        <a:t>**</a:t>
                      </a:r>
                      <a:endParaRPr sz="1100" b="1" dirty="0"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0" marR="6850" marT="6850" marB="6850" anchor="b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94250"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400" b="1">
                          <a:latin typeface="Calibri"/>
                          <a:ea typeface="Calibri"/>
                          <a:cs typeface="Calibri"/>
                        </a:rPr>
                        <a:t>PGY 5</a:t>
                      </a:r>
                    </a:p>
                  </a:txBody>
                  <a:tcPr marL="6850" marR="6850" marT="6850" marB="6850" anchor="b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100" b="1" dirty="0">
                          <a:latin typeface="Calibri"/>
                          <a:ea typeface="Calibri"/>
                          <a:cs typeface="Calibri"/>
                        </a:rPr>
                        <a:t>12 Months Research or
Advanced Training/Research Neurosurgery Subspecialty</a:t>
                      </a:r>
                    </a:p>
                  </a:txBody>
                  <a:tcPr marL="6850" marR="6850" marT="6850" marB="6850" anchor="b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100" b="1" dirty="0">
                          <a:latin typeface="Calibri"/>
                          <a:ea typeface="Calibri"/>
                          <a:cs typeface="Calibri"/>
                        </a:rPr>
                        <a:t>FIMR, CSHL, NSUH</a:t>
                      </a:r>
                    </a:p>
                  </a:txBody>
                  <a:tcPr marL="6850" marR="6850" marT="6850" marB="6850" anchor="b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94250"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400" b="1">
                          <a:latin typeface="Calibri"/>
                          <a:ea typeface="Calibri"/>
                          <a:cs typeface="Calibri"/>
                        </a:rPr>
                        <a:t>PGY 4</a:t>
                      </a:r>
                    </a:p>
                  </a:txBody>
                  <a:tcPr marL="6850" marR="6850" marT="6850" marB="6850" anchor="b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100" b="1" dirty="0">
                          <a:latin typeface="Calibri"/>
                          <a:ea typeface="Calibri"/>
                          <a:cs typeface="Calibri"/>
                        </a:rPr>
                        <a:t>12 Months Research</a:t>
                      </a:r>
                    </a:p>
                  </a:txBody>
                  <a:tcPr marL="6850" marR="6850" marT="6850" marB="6850" anchor="b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100" b="1" dirty="0">
                          <a:latin typeface="Calibri"/>
                          <a:ea typeface="Calibri"/>
                          <a:cs typeface="Calibri"/>
                        </a:rPr>
                        <a:t>FIMR, CSHL</a:t>
                      </a:r>
                      <a:r>
                        <a:rPr lang="en-US" sz="1100" b="1" dirty="0">
                          <a:latin typeface="Calibri"/>
                          <a:ea typeface="Calibri"/>
                          <a:cs typeface="Calibri"/>
                        </a:rPr>
                        <a:t>*</a:t>
                      </a:r>
                      <a:endParaRPr sz="1100" b="1" dirty="0"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0" marR="6850" marT="6850" marB="6850" anchor="b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94250"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400" b="1">
                          <a:latin typeface="Calibri"/>
                          <a:ea typeface="Calibri"/>
                          <a:cs typeface="Calibri"/>
                        </a:rPr>
                        <a:t>PGY 3</a:t>
                      </a:r>
                    </a:p>
                  </a:txBody>
                  <a:tcPr marL="6850" marR="6850" marT="6850" marB="6850" anchor="b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100" b="1">
                          <a:latin typeface="Calibri"/>
                          <a:ea typeface="Calibri"/>
                          <a:cs typeface="Calibri"/>
                        </a:rPr>
                        <a:t>3 Months Angio/9 Months Neurological Surgery</a:t>
                      </a:r>
                    </a:p>
                  </a:txBody>
                  <a:tcPr marL="6850" marR="6850" marT="6850" marB="6850" anchor="b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100" b="1">
                          <a:latin typeface="Calibri"/>
                          <a:ea typeface="Calibri"/>
                          <a:cs typeface="Calibri"/>
                        </a:rPr>
                        <a:t>6 Months NSUH/6 Months LIJMC</a:t>
                      </a:r>
                    </a:p>
                  </a:txBody>
                  <a:tcPr marL="6850" marR="6850" marT="6850" marB="6850" anchor="b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94250"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400" b="1">
                          <a:latin typeface="Calibri"/>
                          <a:ea typeface="Calibri"/>
                          <a:cs typeface="Calibri"/>
                        </a:rPr>
                        <a:t>PGY 2</a:t>
                      </a:r>
                    </a:p>
                  </a:txBody>
                  <a:tcPr marL="6850" marR="6850" marT="6850" marB="6850" anchor="b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100" b="1">
                          <a:latin typeface="Calibri"/>
                          <a:ea typeface="Calibri"/>
                          <a:cs typeface="Calibri"/>
                        </a:rPr>
                        <a:t>12 Months Neurological Surgery</a:t>
                      </a:r>
                    </a:p>
                  </a:txBody>
                  <a:tcPr marL="6850" marR="6850" marT="6850" marB="6850" anchor="b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1100" b="1" dirty="0">
                          <a:latin typeface="Calibri"/>
                          <a:ea typeface="Calibri"/>
                          <a:cs typeface="Calibri"/>
                        </a:rPr>
                        <a:t>8 Months </a:t>
                      </a:r>
                      <a:r>
                        <a:rPr sz="1100" b="1" dirty="0">
                          <a:latin typeface="Calibri"/>
                          <a:ea typeface="Calibri"/>
                          <a:cs typeface="Calibri"/>
                        </a:rPr>
                        <a:t>NSUH</a:t>
                      </a:r>
                      <a:r>
                        <a:rPr lang="en-US" sz="1100" b="1" dirty="0">
                          <a:latin typeface="Calibri"/>
                          <a:ea typeface="Calibri"/>
                          <a:cs typeface="Calibri"/>
                        </a:rPr>
                        <a:t>/4 Months LHH </a:t>
                      </a:r>
                      <a:endParaRPr sz="1100" b="1" dirty="0"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0" marR="6850" marT="6850" marB="6850" anchor="b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4525"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400" b="1">
                          <a:latin typeface="Calibri"/>
                          <a:ea typeface="Calibri"/>
                          <a:cs typeface="Calibri"/>
                        </a:rPr>
                        <a:t>PGY 1</a:t>
                      </a:r>
                    </a:p>
                  </a:txBody>
                  <a:tcPr marL="6850" marR="6850" marT="6850" marB="6850" anchor="b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100" b="1" dirty="0">
                          <a:latin typeface="Calibri"/>
                          <a:ea typeface="Calibri"/>
                          <a:cs typeface="Calibri"/>
                        </a:rPr>
                        <a:t>2 Months Neurology/1 Month Neuroradiology/3 Months ICU/1 Month ENT/1 Month Anesthesia/1 Month Neuropathology/1 Month Peripheral Nerve &amp; SRS/2 Months Neurological Surgery</a:t>
                      </a:r>
                    </a:p>
                  </a:txBody>
                  <a:tcPr marL="6850" marR="6850" marT="6850" marB="6850" anchor="b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100" b="1" dirty="0">
                          <a:latin typeface="Calibri"/>
                          <a:ea typeface="Calibri"/>
                          <a:cs typeface="Calibri"/>
                        </a:rPr>
                        <a:t>NSUH</a:t>
                      </a:r>
                    </a:p>
                  </a:txBody>
                  <a:tcPr marL="6850" marR="6850" marT="6850" marB="6850" anchor="b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733" name="Google Shape;642;p25"/>
          <p:cNvSpPr txBox="1"/>
          <p:nvPr/>
        </p:nvSpPr>
        <p:spPr>
          <a:xfrm>
            <a:off x="1404008" y="88776"/>
            <a:ext cx="5412707" cy="37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>
            <a:lvl1pPr algn="ctr">
              <a:defRPr sz="18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Training Program Rotations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C1B8BF3-30B9-CCBB-AE43-218F360B8429}"/>
              </a:ext>
            </a:extLst>
          </p:cNvPr>
          <p:cNvSpPr txBox="1"/>
          <p:nvPr/>
        </p:nvSpPr>
        <p:spPr>
          <a:xfrm flipH="1">
            <a:off x="660463" y="5872480"/>
            <a:ext cx="6492176" cy="40011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spc="0" normalizeH="0" baseline="0" dirty="0">
                <a:ln>
                  <a:noFill/>
                </a:ln>
                <a:solidFill>
                  <a:srgbClr val="53565A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*</a:t>
            </a:r>
            <a:r>
              <a:rPr kumimoji="0" lang="en-US" sz="1200" b="1" i="0" u="none" strike="noStrike" cap="none" spc="0" normalizeH="0" baseline="0" dirty="0">
                <a:ln>
                  <a:noFill/>
                </a:ln>
                <a:solidFill>
                  <a:srgbClr val="53565A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Option for getting a PhD in 3 years</a:t>
            </a:r>
            <a:endParaRPr lang="en-US" sz="1200" b="1" i="0" u="none" strike="noStrike" cap="none" spc="0" normalizeH="0" baseline="0" dirty="0">
              <a:ln>
                <a:noFill/>
              </a:ln>
              <a:solidFill>
                <a:srgbClr val="53565A"/>
              </a:solidFill>
              <a:effectLst/>
              <a:uFillTx/>
              <a:latin typeface="+mn-lt"/>
              <a:ea typeface="+mn-ea"/>
              <a:cs typeface="+mn-cs"/>
            </a:endParaRPr>
          </a:p>
          <a:p>
            <a:r>
              <a:rPr lang="en-US" sz="1200" b="1" dirty="0"/>
              <a:t>**</a:t>
            </a:r>
            <a:r>
              <a:rPr kumimoji="0" lang="en-US" sz="1200" b="1" i="0" u="none" strike="noStrike" cap="none" spc="0" normalizeH="0" baseline="0" dirty="0">
                <a:ln>
                  <a:noFill/>
                </a:ln>
                <a:solidFill>
                  <a:srgbClr val="53565A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Option for being Chief Resident as PGY6, with infolded fellowship as PGY7</a:t>
            </a:r>
            <a:r>
              <a:rPr lang="en-US" sz="1200" b="1" dirty="0"/>
              <a:t> </a:t>
            </a:r>
            <a:endParaRPr lang="en-US" sz="1200" b="1" i="0" u="none" strike="noStrike" cap="none" spc="0" normalizeH="0" baseline="0" dirty="0">
              <a:ln>
                <a:noFill/>
              </a:ln>
              <a:solidFill>
                <a:srgbClr val="53565A"/>
              </a:solidFill>
              <a:effectLst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8146698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647;p26"/>
          <p:cNvSpPr txBox="1">
            <a:spLocks noGrp="1"/>
          </p:cNvSpPr>
          <p:nvPr>
            <p:ph type="title"/>
          </p:nvPr>
        </p:nvSpPr>
        <p:spPr>
          <a:xfrm>
            <a:off x="1459543" y="100909"/>
            <a:ext cx="8229601" cy="795528"/>
          </a:xfrm>
          <a:prstGeom prst="rect">
            <a:avLst/>
          </a:prstGeom>
        </p:spPr>
        <p:txBody>
          <a:bodyPr/>
          <a:lstStyle/>
          <a:p>
            <a:r>
              <a:t>Fellowships at Northwell Neurosurgery</a:t>
            </a:r>
          </a:p>
        </p:txBody>
      </p:sp>
      <p:sp>
        <p:nvSpPr>
          <p:cNvPr id="736" name="Google Shape;649;p26"/>
          <p:cNvSpPr txBox="1">
            <a:spLocks noGrp="1"/>
          </p:cNvSpPr>
          <p:nvPr>
            <p:ph type="body" idx="1"/>
          </p:nvPr>
        </p:nvSpPr>
        <p:spPr>
          <a:xfrm>
            <a:off x="96388" y="620320"/>
            <a:ext cx="8229601" cy="4568811"/>
          </a:xfrm>
          <a:prstGeom prst="rect">
            <a:avLst/>
          </a:prstGeom>
        </p:spPr>
        <p:txBody>
          <a:bodyPr/>
          <a:lstStyle/>
          <a:p>
            <a:pPr marL="0" indent="319086">
              <a:lnSpc>
                <a:spcPct val="110000"/>
              </a:lnSpc>
              <a:defRPr sz="2000" b="1">
                <a:solidFill>
                  <a:srgbClr val="002060"/>
                </a:solidFill>
              </a:defRPr>
            </a:pPr>
            <a:r>
              <a:rPr dirty="0"/>
              <a:t>CAST Approved Fellowships at NSUH:</a:t>
            </a:r>
          </a:p>
          <a:p>
            <a:pPr marL="1289050" lvl="1" indent="-569912">
              <a:lnSpc>
                <a:spcPct val="110000"/>
              </a:lnSpc>
              <a:spcBef>
                <a:spcPts val="300"/>
              </a:spcBef>
              <a:buClr>
                <a:srgbClr val="002060"/>
              </a:buClr>
              <a:buSzPts val="2000"/>
              <a:buFont typeface="Arial"/>
              <a:buChar char="–"/>
              <a:defRPr sz="2000" b="1">
                <a:solidFill>
                  <a:srgbClr val="002060"/>
                </a:solidFill>
              </a:defRPr>
            </a:pPr>
            <a:r>
              <a:rPr lang="en-US" dirty="0"/>
              <a:t>Cerebrovascular Neurosurgery</a:t>
            </a:r>
          </a:p>
          <a:p>
            <a:pPr marL="1289050" lvl="1" indent="-569912">
              <a:lnSpc>
                <a:spcPct val="110000"/>
              </a:lnSpc>
              <a:spcBef>
                <a:spcPts val="300"/>
              </a:spcBef>
              <a:buClr>
                <a:srgbClr val="002060"/>
              </a:buClr>
              <a:buSzPts val="2000"/>
              <a:buFont typeface="Arial"/>
              <a:buChar char="–"/>
              <a:defRPr sz="2000" b="1">
                <a:solidFill>
                  <a:srgbClr val="002060"/>
                </a:solidFill>
              </a:defRPr>
            </a:pPr>
            <a:r>
              <a:rPr lang="en-US" dirty="0"/>
              <a:t>Endovascular Neurosurgery</a:t>
            </a:r>
          </a:p>
          <a:p>
            <a:pPr marL="1289050" lvl="1" indent="-569912">
              <a:lnSpc>
                <a:spcPct val="110000"/>
              </a:lnSpc>
              <a:spcBef>
                <a:spcPts val="300"/>
              </a:spcBef>
              <a:buClr>
                <a:srgbClr val="002060"/>
              </a:buClr>
              <a:buSzPts val="2000"/>
              <a:buFont typeface="Arial"/>
              <a:buChar char="–"/>
              <a:defRPr sz="2000" b="1">
                <a:solidFill>
                  <a:srgbClr val="002060"/>
                </a:solidFill>
              </a:defRPr>
            </a:pPr>
            <a:r>
              <a:rPr lang="en-US" dirty="0"/>
              <a:t>Neuro Critical Care</a:t>
            </a:r>
          </a:p>
          <a:p>
            <a:pPr marL="1289050" lvl="1" indent="-569912">
              <a:lnSpc>
                <a:spcPct val="110000"/>
              </a:lnSpc>
              <a:spcBef>
                <a:spcPts val="300"/>
              </a:spcBef>
              <a:buClr>
                <a:srgbClr val="002060"/>
              </a:buClr>
              <a:buSzPts val="2000"/>
              <a:buFont typeface="Arial"/>
              <a:buChar char="–"/>
              <a:defRPr sz="2000" b="1">
                <a:solidFill>
                  <a:srgbClr val="002060"/>
                </a:solidFill>
              </a:defRPr>
            </a:pPr>
            <a:r>
              <a:rPr dirty="0"/>
              <a:t>Neurosurgical Oncology</a:t>
            </a:r>
          </a:p>
          <a:p>
            <a:pPr marL="1289050" lvl="1" indent="-569912">
              <a:lnSpc>
                <a:spcPct val="110000"/>
              </a:lnSpc>
              <a:spcBef>
                <a:spcPts val="300"/>
              </a:spcBef>
              <a:buClr>
                <a:srgbClr val="002060"/>
              </a:buClr>
              <a:buSzPts val="2000"/>
              <a:buFont typeface="Arial"/>
              <a:buChar char="–"/>
              <a:defRPr sz="2000" b="1">
                <a:solidFill>
                  <a:srgbClr val="002060"/>
                </a:solidFill>
              </a:defRPr>
            </a:pPr>
            <a:r>
              <a:rPr lang="en-US" dirty="0"/>
              <a:t>Neurotrauma</a:t>
            </a:r>
          </a:p>
          <a:p>
            <a:pPr marL="1289050" lvl="1" indent="-569912">
              <a:lnSpc>
                <a:spcPct val="110000"/>
              </a:lnSpc>
              <a:spcBef>
                <a:spcPts val="300"/>
              </a:spcBef>
              <a:buClr>
                <a:srgbClr val="002060"/>
              </a:buClr>
              <a:buSzPts val="2000"/>
              <a:buFont typeface="Arial"/>
              <a:buChar char="–"/>
              <a:defRPr sz="2000" b="1">
                <a:solidFill>
                  <a:srgbClr val="002060"/>
                </a:solidFill>
              </a:defRPr>
            </a:pPr>
            <a:r>
              <a:rPr lang="en-US" dirty="0"/>
              <a:t>Spine </a:t>
            </a:r>
          </a:p>
          <a:p>
            <a:pPr marL="1289050" lvl="1" indent="-569912">
              <a:lnSpc>
                <a:spcPct val="110000"/>
              </a:lnSpc>
              <a:spcBef>
                <a:spcPts val="300"/>
              </a:spcBef>
              <a:buClr>
                <a:srgbClr val="002060"/>
              </a:buClr>
              <a:buSzPts val="2000"/>
              <a:buFont typeface="Arial"/>
              <a:buChar char="–"/>
              <a:defRPr sz="2000" b="1">
                <a:solidFill>
                  <a:srgbClr val="002060"/>
                </a:solidFill>
              </a:defRPr>
            </a:pPr>
            <a:endParaRPr dirty="0"/>
          </a:p>
        </p:txBody>
      </p:sp>
      <p:pic>
        <p:nvPicPr>
          <p:cNvPr id="737" name="Google Shape;650;p26" descr="Google Shape;650;p26"/>
          <p:cNvPicPr>
            <a:picLocks noChangeAspect="1"/>
          </p:cNvPicPr>
          <p:nvPr/>
        </p:nvPicPr>
        <p:blipFill>
          <a:blip r:embed="rId3"/>
          <a:srcRect l="7464" t="13771" r="7811" b="15481"/>
          <a:stretch>
            <a:fillRect/>
          </a:stretch>
        </p:blipFill>
        <p:spPr>
          <a:xfrm>
            <a:off x="5052593" y="814896"/>
            <a:ext cx="3795147" cy="2376865"/>
          </a:xfrm>
          <a:prstGeom prst="rect">
            <a:avLst/>
          </a:prstGeom>
          <a:ln w="12700">
            <a:miter lim="400000"/>
          </a:ln>
        </p:spPr>
      </p:pic>
      <p:pic>
        <p:nvPicPr>
          <p:cNvPr id="738" name="Modus 3D gbm surgery 8-6-20 #1.png" descr="Modus 3D gbm surgery 8-6-20 #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4648" y="3421727"/>
            <a:ext cx="4321569" cy="3006967"/>
          </a:xfrm>
          <a:prstGeom prst="rect">
            <a:avLst/>
          </a:prstGeom>
          <a:ln w="12700">
            <a:miter lim="400000"/>
          </a:ln>
        </p:spPr>
      </p:pic>
      <p:pic>
        <p:nvPicPr>
          <p:cNvPr id="739" name="Screen Shot 2020-12-07 at 8.02.05 AM.png" descr="Screen Shot 2020-12-07 at 8.02.05 A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003" y="3439471"/>
            <a:ext cx="3009584" cy="2124413"/>
          </a:xfrm>
          <a:prstGeom prst="rect">
            <a:avLst/>
          </a:prstGeom>
          <a:ln w="12700">
            <a:miter lim="400000"/>
          </a:ln>
        </p:spPr>
      </p:pic>
      <p:pic>
        <p:nvPicPr>
          <p:cNvPr id="740" name="__2017-11-07_13-39-49_I.JPG" descr="__2017-11-07_13-39-49_I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10339" y="4508963"/>
            <a:ext cx="2620345" cy="1965259"/>
          </a:xfrm>
          <a:prstGeom prst="rect">
            <a:avLst/>
          </a:prstGeom>
          <a:ln w="12700">
            <a:miter lim="400000"/>
          </a:ln>
        </p:spPr>
      </p:pic>
      <p:pic>
        <p:nvPicPr>
          <p:cNvPr id="741" name="Image" descr="Imag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82728" y="4791832"/>
            <a:ext cx="2097426" cy="196525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658127430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73BDE58F-9929-AD18-AFA9-4A6A26F723E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0"/>
            <a:ext cx="9144000" cy="6086104"/>
          </a:xfrm>
          <a:prstGeom prst="rect">
            <a:avLst/>
          </a:prstGeom>
        </p:spPr>
      </p:pic>
      <p:sp>
        <p:nvSpPr>
          <p:cNvPr id="743" name="Google Shape;657;p27"/>
          <p:cNvSpPr txBox="1">
            <a:spLocks noGrp="1"/>
          </p:cNvSpPr>
          <p:nvPr>
            <p:ph type="title"/>
          </p:nvPr>
        </p:nvSpPr>
        <p:spPr>
          <a:xfrm>
            <a:off x="457200" y="457200"/>
            <a:ext cx="8229600" cy="110527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sz="2800" dirty="0">
                <a:solidFill>
                  <a:schemeClr val="bg1"/>
                </a:solidFill>
              </a:rPr>
              <a:t>Welcome to the Zucker SOM at Hofstra/Northwell Neurosurgery Program!</a:t>
            </a:r>
          </a:p>
        </p:txBody>
      </p:sp>
    </p:spTree>
    <p:extLst>
      <p:ext uri="{BB962C8B-B14F-4D97-AF65-F5344CB8AC3E}">
        <p14:creationId xmlns:p14="http://schemas.microsoft.com/office/powerpoint/2010/main" val="1231920672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338;p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Northwell Health Hospitals</a:t>
            </a:r>
          </a:p>
        </p:txBody>
      </p:sp>
      <p:sp>
        <p:nvSpPr>
          <p:cNvPr id="494" name="Google Shape;339;p3"/>
          <p:cNvSpPr txBox="1">
            <a:spLocks noGrp="1"/>
          </p:cNvSpPr>
          <p:nvPr>
            <p:ph type="body" sz="half" idx="1"/>
          </p:nvPr>
        </p:nvSpPr>
        <p:spPr>
          <a:xfrm>
            <a:off x="457199" y="1252727"/>
            <a:ext cx="4412905" cy="4572001"/>
          </a:xfrm>
          <a:prstGeom prst="rect">
            <a:avLst/>
          </a:prstGeom>
        </p:spPr>
        <p:txBody>
          <a:bodyPr/>
          <a:lstStyle/>
          <a:p>
            <a:pPr marL="0">
              <a:lnSpc>
                <a:spcPct val="150000"/>
              </a:lnSpc>
              <a:defRPr sz="2400" b="1"/>
            </a:pPr>
            <a:r>
              <a:rPr dirty="0"/>
              <a:t>North Shore University Hospital</a:t>
            </a:r>
          </a:p>
          <a:p>
            <a:pPr marL="0">
              <a:lnSpc>
                <a:spcPct val="150000"/>
              </a:lnSpc>
              <a:spcBef>
                <a:spcPts val="300"/>
              </a:spcBef>
              <a:defRPr sz="2400" b="1"/>
            </a:pPr>
            <a:r>
              <a:rPr dirty="0"/>
              <a:t>Long Island Jewish</a:t>
            </a:r>
            <a:r>
              <a:rPr lang="en-US" dirty="0"/>
              <a:t> Medical Center</a:t>
            </a:r>
            <a:endParaRPr dirty="0"/>
          </a:p>
          <a:p>
            <a:pPr marL="0">
              <a:lnSpc>
                <a:spcPct val="150000"/>
              </a:lnSpc>
              <a:spcBef>
                <a:spcPts val="300"/>
              </a:spcBef>
              <a:defRPr sz="2400" b="1"/>
            </a:pPr>
            <a:r>
              <a:rPr dirty="0"/>
              <a:t>Cohen Children’s MC</a:t>
            </a:r>
          </a:p>
          <a:p>
            <a:pPr marL="0">
              <a:lnSpc>
                <a:spcPct val="150000"/>
              </a:lnSpc>
              <a:spcBef>
                <a:spcPts val="300"/>
              </a:spcBef>
              <a:defRPr sz="2400" b="1"/>
            </a:pPr>
            <a:r>
              <a:rPr dirty="0"/>
              <a:t>Lenox Hill Hospital</a:t>
            </a:r>
          </a:p>
          <a:p>
            <a:pPr marL="0">
              <a:lnSpc>
                <a:spcPct val="150000"/>
              </a:lnSpc>
              <a:spcBef>
                <a:spcPts val="300"/>
              </a:spcBef>
              <a:defRPr sz="2400" b="1">
                <a:solidFill>
                  <a:srgbClr val="7F7F7F"/>
                </a:solidFill>
              </a:defRPr>
            </a:pPr>
            <a:r>
              <a:rPr dirty="0"/>
              <a:t>South Shore University Hospital</a:t>
            </a:r>
          </a:p>
          <a:p>
            <a:pPr marL="0">
              <a:lnSpc>
                <a:spcPct val="150000"/>
              </a:lnSpc>
              <a:spcBef>
                <a:spcPts val="300"/>
              </a:spcBef>
              <a:defRPr sz="2400" b="1">
                <a:solidFill>
                  <a:srgbClr val="7F7F7F"/>
                </a:solidFill>
              </a:defRPr>
            </a:pPr>
            <a:r>
              <a:rPr dirty="0"/>
              <a:t>Staten Island University Hospital</a:t>
            </a:r>
          </a:p>
        </p:txBody>
      </p:sp>
      <p:sp>
        <p:nvSpPr>
          <p:cNvPr id="495" name="Google Shape;340;p3"/>
          <p:cNvSpPr txBox="1">
            <a:spLocks noGrp="1"/>
          </p:cNvSpPr>
          <p:nvPr>
            <p:ph type="body" idx="21"/>
          </p:nvPr>
        </p:nvSpPr>
        <p:spPr>
          <a:xfrm>
            <a:off x="5304399" y="1337561"/>
            <a:ext cx="3596157" cy="4572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defTabSz="832104">
              <a:lnSpc>
                <a:spcPct val="140000"/>
              </a:lnSpc>
              <a:defRPr sz="1820"/>
            </a:pPr>
            <a:r>
              <a:rPr dirty="0"/>
              <a:t>Forest Hills Hospital</a:t>
            </a:r>
          </a:p>
          <a:p>
            <a:pPr marL="0" defTabSz="832104">
              <a:lnSpc>
                <a:spcPct val="140000"/>
              </a:lnSpc>
              <a:spcBef>
                <a:spcPts val="200"/>
              </a:spcBef>
              <a:defRPr sz="1820"/>
            </a:pPr>
            <a:r>
              <a:rPr dirty="0"/>
              <a:t>Glen Cove Hospital</a:t>
            </a:r>
          </a:p>
          <a:p>
            <a:pPr marL="0" defTabSz="832104">
              <a:lnSpc>
                <a:spcPct val="140000"/>
              </a:lnSpc>
              <a:spcBef>
                <a:spcPts val="200"/>
              </a:spcBef>
              <a:defRPr sz="1820"/>
            </a:pPr>
            <a:r>
              <a:rPr dirty="0"/>
              <a:t>Huntington Hospital</a:t>
            </a:r>
          </a:p>
          <a:p>
            <a:pPr marL="0" defTabSz="832104">
              <a:lnSpc>
                <a:spcPct val="140000"/>
              </a:lnSpc>
              <a:spcBef>
                <a:spcPts val="200"/>
              </a:spcBef>
              <a:defRPr sz="1820"/>
            </a:pPr>
            <a:r>
              <a:rPr dirty="0"/>
              <a:t>LIJ Valley Stream Hospital</a:t>
            </a:r>
          </a:p>
          <a:p>
            <a:pPr marL="0" defTabSz="832104">
              <a:lnSpc>
                <a:spcPct val="140000"/>
              </a:lnSpc>
              <a:spcBef>
                <a:spcPts val="200"/>
              </a:spcBef>
              <a:defRPr sz="1820"/>
            </a:pPr>
            <a:r>
              <a:rPr dirty="0"/>
              <a:t>Northern Westchester Hospital</a:t>
            </a:r>
          </a:p>
          <a:p>
            <a:pPr marL="0" defTabSz="832104">
              <a:lnSpc>
                <a:spcPct val="140000"/>
              </a:lnSpc>
              <a:spcBef>
                <a:spcPts val="200"/>
              </a:spcBef>
              <a:defRPr sz="1820"/>
            </a:pPr>
            <a:r>
              <a:rPr dirty="0"/>
              <a:t>Peconic Bay Medical Center</a:t>
            </a:r>
          </a:p>
          <a:p>
            <a:pPr marL="0" defTabSz="832104">
              <a:lnSpc>
                <a:spcPct val="140000"/>
              </a:lnSpc>
              <a:spcBef>
                <a:spcPts val="200"/>
              </a:spcBef>
              <a:defRPr sz="1820"/>
            </a:pPr>
            <a:r>
              <a:rPr dirty="0"/>
              <a:t>Phelps Memorial Hospital</a:t>
            </a:r>
          </a:p>
          <a:p>
            <a:pPr marL="0" defTabSz="832104">
              <a:lnSpc>
                <a:spcPct val="140000"/>
              </a:lnSpc>
              <a:spcBef>
                <a:spcPts val="200"/>
              </a:spcBef>
              <a:defRPr sz="1820"/>
            </a:pPr>
            <a:r>
              <a:rPr dirty="0"/>
              <a:t>Plainview Hospital</a:t>
            </a:r>
          </a:p>
          <a:p>
            <a:pPr marL="0" defTabSz="832104">
              <a:lnSpc>
                <a:spcPct val="140000"/>
              </a:lnSpc>
              <a:spcBef>
                <a:spcPts val="200"/>
              </a:spcBef>
              <a:defRPr sz="1820"/>
            </a:pPr>
            <a:r>
              <a:rPr dirty="0"/>
              <a:t>South Oaks Hospital</a:t>
            </a:r>
          </a:p>
          <a:p>
            <a:pPr marL="0" defTabSz="832104">
              <a:lnSpc>
                <a:spcPct val="140000"/>
              </a:lnSpc>
              <a:spcBef>
                <a:spcPts val="200"/>
              </a:spcBef>
              <a:defRPr sz="1820"/>
            </a:pPr>
            <a:r>
              <a:rPr dirty="0"/>
              <a:t>Syosset Hospital</a:t>
            </a:r>
          </a:p>
          <a:p>
            <a:pPr marL="0" defTabSz="832104">
              <a:lnSpc>
                <a:spcPct val="140000"/>
              </a:lnSpc>
              <a:spcBef>
                <a:spcPts val="200"/>
              </a:spcBef>
              <a:defRPr sz="1820"/>
            </a:pPr>
            <a:r>
              <a:rPr dirty="0"/>
              <a:t>Zucker-Hillside Hospital</a:t>
            </a:r>
          </a:p>
        </p:txBody>
      </p:sp>
    </p:spTree>
    <p:extLst>
      <p:ext uri="{BB962C8B-B14F-4D97-AF65-F5344CB8AC3E}">
        <p14:creationId xmlns:p14="http://schemas.microsoft.com/office/powerpoint/2010/main" val="2508338574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346;p4"/>
          <p:cNvSpPr txBox="1">
            <a:spLocks noGrp="1"/>
          </p:cNvSpPr>
          <p:nvPr>
            <p:ph type="body" sz="quarter" idx="1"/>
          </p:nvPr>
        </p:nvSpPr>
        <p:spPr>
          <a:xfrm>
            <a:off x="1591913" y="4961168"/>
            <a:ext cx="6817943" cy="1672683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571450" indent="-571450">
              <a:buClr>
                <a:srgbClr val="53565A"/>
              </a:buClr>
              <a:buSzPts val="1800"/>
              <a:buFont typeface="Arial"/>
              <a:buChar char="•"/>
            </a:pPr>
            <a:r>
              <a:rPr b="1" dirty="0"/>
              <a:t>The “Mothership”</a:t>
            </a:r>
          </a:p>
          <a:p>
            <a:pPr marL="571450" indent="-571450">
              <a:spcBef>
                <a:spcPts val="300"/>
              </a:spcBef>
              <a:buClr>
                <a:srgbClr val="53565A"/>
              </a:buClr>
              <a:buSzPts val="1800"/>
              <a:buFont typeface="Arial"/>
              <a:buChar char="•"/>
            </a:pPr>
            <a:r>
              <a:rPr b="1" dirty="0"/>
              <a:t>16-bed Neurosurgical ICU with full-time </a:t>
            </a:r>
            <a:r>
              <a:rPr b="1" dirty="0" err="1"/>
              <a:t>Neurointensivist</a:t>
            </a:r>
            <a:r>
              <a:rPr b="1" dirty="0"/>
              <a:t> presence</a:t>
            </a:r>
          </a:p>
          <a:p>
            <a:pPr marL="571450" indent="-571450">
              <a:spcBef>
                <a:spcPts val="300"/>
              </a:spcBef>
              <a:buClr>
                <a:srgbClr val="53565A"/>
              </a:buClr>
              <a:buSzPts val="1800"/>
              <a:buFont typeface="Arial"/>
              <a:buChar char="•"/>
            </a:pPr>
            <a:r>
              <a:rPr b="1" dirty="0"/>
              <a:t>Level 1 Trauma Center</a:t>
            </a:r>
          </a:p>
          <a:p>
            <a:pPr marL="571450" indent="-571450">
              <a:spcBef>
                <a:spcPts val="300"/>
              </a:spcBef>
              <a:buClr>
                <a:srgbClr val="53565A"/>
              </a:buClr>
              <a:buSzPts val="1800"/>
              <a:buFont typeface="Arial"/>
              <a:buChar char="•"/>
            </a:pPr>
            <a:r>
              <a:rPr b="1" dirty="0"/>
              <a:t>C</a:t>
            </a:r>
            <a:r>
              <a:rPr lang="en-US" b="1" dirty="0"/>
              <a:t>omprehensive</a:t>
            </a:r>
            <a:r>
              <a:rPr b="1" dirty="0"/>
              <a:t> Stroke Center</a:t>
            </a:r>
            <a:endParaRPr lang="en-US" b="1" dirty="0"/>
          </a:p>
          <a:p>
            <a:pPr marL="571450" indent="-571450">
              <a:spcBef>
                <a:spcPts val="300"/>
              </a:spcBef>
              <a:buClr>
                <a:srgbClr val="53565A"/>
              </a:buClr>
              <a:buSzPts val="1800"/>
              <a:buFont typeface="Arial"/>
              <a:buChar char="•"/>
            </a:pPr>
            <a:r>
              <a:rPr lang="en-US" b="1" dirty="0"/>
              <a:t>New Surgery and ICU Pavilion under construction</a:t>
            </a:r>
          </a:p>
          <a:p>
            <a:pPr marL="571450" indent="-571450">
              <a:spcBef>
                <a:spcPts val="300"/>
              </a:spcBef>
              <a:buClr>
                <a:srgbClr val="53565A"/>
              </a:buClr>
              <a:buSzPts val="1800"/>
              <a:buFont typeface="Arial"/>
              <a:buChar char="•"/>
            </a:pPr>
            <a:endParaRPr dirty="0"/>
          </a:p>
        </p:txBody>
      </p:sp>
      <p:pic>
        <p:nvPicPr>
          <p:cNvPr id="499" name="Google Shape;347;p4" descr="Google Shape;347;p4"/>
          <p:cNvPicPr>
            <a:picLocks noChangeAspect="1"/>
          </p:cNvPicPr>
          <p:nvPr/>
        </p:nvPicPr>
        <p:blipFill>
          <a:blip r:embed="rId2"/>
          <a:srcRect b="10969"/>
          <a:stretch>
            <a:fillRect/>
          </a:stretch>
        </p:blipFill>
        <p:spPr>
          <a:xfrm>
            <a:off x="1261308" y="934937"/>
            <a:ext cx="6817943" cy="3935714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Google Shape;345;p4">
            <a:extLst>
              <a:ext uri="{FF2B5EF4-FFF2-40B4-BE49-F238E27FC236}">
                <a16:creationId xmlns:a16="http://schemas.microsoft.com/office/drawing/2014/main" id="{70FF8198-F9C3-840B-33FE-A655D17996B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276677"/>
            <a:ext cx="8229600" cy="795528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sz="2800" dirty="0"/>
              <a:t>North Shore University Hospital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" name="Google Shape;352;p5" descr="Google Shape;352;p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04" name="Google Shape;353;p5"/>
          <p:cNvGrpSpPr/>
          <p:nvPr/>
        </p:nvGrpSpPr>
        <p:grpSpPr>
          <a:xfrm>
            <a:off x="0" y="6008912"/>
            <a:ext cx="9144000" cy="452849"/>
            <a:chOff x="0" y="-1"/>
            <a:chExt cx="9144000" cy="452848"/>
          </a:xfrm>
        </p:grpSpPr>
        <p:sp>
          <p:nvSpPr>
            <p:cNvPr id="502" name="Rectangle"/>
            <p:cNvSpPr/>
            <p:nvPr/>
          </p:nvSpPr>
          <p:spPr>
            <a:xfrm>
              <a:off x="0" y="-1"/>
              <a:ext cx="9144000" cy="452848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38100" dist="23000" dir="5400000" rotWithShape="0">
                <a:srgbClr val="000000">
                  <a:alpha val="34901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503" name="Petrocelli Advanced Surgical Pavilion (ASP) – Future State"/>
            <p:cNvSpPr txBox="1"/>
            <p:nvPr/>
          </p:nvSpPr>
          <p:spPr>
            <a:xfrm>
              <a:off x="0" y="53267"/>
              <a:ext cx="9052551" cy="3077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699" tIns="45699" rIns="45699" bIns="45699" numCol="1" anchor="ctr">
              <a:spAutoFit/>
            </a:bodyPr>
            <a:lstStyle>
              <a:lvl1pPr algn="ctr">
                <a:defRPr b="1">
                  <a:solidFill>
                    <a:schemeClr val="accent1"/>
                  </a:solidFill>
                  <a:latin typeface="Garamond"/>
                  <a:ea typeface="Garamond"/>
                  <a:cs typeface="Garamond"/>
                  <a:sym typeface="Garamond"/>
                </a:defRPr>
              </a:lvl1pPr>
            </a:lstStyle>
            <a:p>
              <a:r>
                <a:rPr dirty="0"/>
                <a:t>Petrocelli Advanced Surgical Pavilion (ASP) – </a:t>
              </a:r>
              <a:r>
                <a:rPr lang="en-US" dirty="0"/>
                <a:t>February 2024</a:t>
              </a:r>
              <a:endParaRPr dirty="0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358;p6"/>
          <p:cNvSpPr/>
          <p:nvPr/>
        </p:nvSpPr>
        <p:spPr>
          <a:xfrm>
            <a:off x="0" y="-1"/>
            <a:ext cx="9144000" cy="1003673"/>
          </a:xfrm>
          <a:prstGeom prst="rect">
            <a:avLst/>
          </a:prstGeom>
          <a:solidFill>
            <a:srgbClr val="FFFFFF">
              <a:alpha val="69803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507" name="Google Shape;359;p6"/>
          <p:cNvSpPr txBox="1"/>
          <p:nvPr/>
        </p:nvSpPr>
        <p:spPr>
          <a:xfrm>
            <a:off x="45724" y="234737"/>
            <a:ext cx="9052551" cy="5231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>
            <a:lvl1pPr algn="ctr">
              <a:defRPr sz="3200" b="1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sz="2800" dirty="0"/>
              <a:t>Long Island Jewish Medical Center</a:t>
            </a:r>
          </a:p>
        </p:txBody>
      </p:sp>
      <p:pic>
        <p:nvPicPr>
          <p:cNvPr id="510" name="Google Shape;362;p6" descr="Google Shape;362;p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597" y="6116715"/>
            <a:ext cx="802522" cy="343209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949F318-6757-4052-B3AC-D0F0091215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4544" y="828143"/>
            <a:ext cx="6104419" cy="4467480"/>
          </a:xfrm>
          <a:prstGeom prst="rect">
            <a:avLst/>
          </a:prstGeom>
        </p:spPr>
      </p:pic>
      <p:sp>
        <p:nvSpPr>
          <p:cNvPr id="2" name="Google Shape;346;p4">
            <a:extLst>
              <a:ext uri="{FF2B5EF4-FFF2-40B4-BE49-F238E27FC236}">
                <a16:creationId xmlns:a16="http://schemas.microsoft.com/office/drawing/2014/main" id="{48BAF60B-4F97-3392-D9F3-BB05DB705BD7}"/>
              </a:ext>
            </a:extLst>
          </p:cNvPr>
          <p:cNvSpPr txBox="1">
            <a:spLocks/>
          </p:cNvSpPr>
          <p:nvPr/>
        </p:nvSpPr>
        <p:spPr>
          <a:xfrm>
            <a:off x="1455665" y="5545578"/>
            <a:ext cx="7265738" cy="1109518"/>
          </a:xfrm>
          <a:prstGeom prst="rect">
            <a:avLst/>
          </a:prstGeom>
        </p:spPr>
        <p:txBody>
          <a:bodyPr/>
          <a:lstStyle>
            <a:lvl1pPr marL="22860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none" spc="0" baseline="0">
                <a:solidFill>
                  <a:srgbClr val="53565A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  <a:lvl2pPr marL="914400" marR="0" indent="-3429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800"/>
              <a:buFontTx/>
              <a:buChar char="•"/>
              <a:tabLst/>
              <a:defRPr sz="1800" b="0" i="0" u="none" strike="noStrike" cap="none" spc="0" baseline="0">
                <a:solidFill>
                  <a:srgbClr val="53565A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2pPr>
            <a:lvl3pPr marL="1371600" marR="0" indent="-3429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800"/>
              <a:buFontTx/>
              <a:buChar char="-"/>
              <a:tabLst/>
              <a:defRPr sz="1800" b="0" i="0" u="none" strike="noStrike" cap="none" spc="0" baseline="0">
                <a:solidFill>
                  <a:srgbClr val="53565A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3pPr>
            <a:lvl4pPr marL="1919514" marR="0" indent="-408214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800"/>
              <a:buFontTx/>
              <a:buChar char="•"/>
              <a:tabLst/>
              <a:defRPr sz="1800" b="0" i="0" u="none" strike="noStrike" cap="none" spc="0" baseline="0">
                <a:solidFill>
                  <a:srgbClr val="53565A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4pPr>
            <a:lvl5pPr marL="2376714" marR="0" indent="-408214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800"/>
              <a:buFontTx/>
              <a:buChar char="-"/>
              <a:tabLst/>
              <a:defRPr sz="1800" b="0" i="0" u="none" strike="noStrike" cap="none" spc="0" baseline="0">
                <a:solidFill>
                  <a:srgbClr val="53565A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5pPr>
            <a:lvl6pPr marL="2833914" marR="0" indent="-408214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800"/>
              <a:buFontTx/>
              <a:buChar char="•"/>
              <a:tabLst/>
              <a:defRPr sz="1800" b="0" i="0" u="none" strike="noStrike" cap="none" spc="0" baseline="0">
                <a:solidFill>
                  <a:srgbClr val="53565A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6pPr>
            <a:lvl7pPr marL="3291114" marR="0" indent="-408214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800"/>
              <a:buFontTx/>
              <a:buChar char="-"/>
              <a:tabLst/>
              <a:defRPr sz="1800" b="0" i="0" u="none" strike="noStrike" cap="none" spc="0" baseline="0">
                <a:solidFill>
                  <a:srgbClr val="53565A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7pPr>
            <a:lvl8pPr marL="3748314" marR="0" indent="-408214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800"/>
              <a:buFontTx/>
              <a:buChar char="•"/>
              <a:tabLst/>
              <a:defRPr sz="1800" b="0" i="0" u="none" strike="noStrike" cap="none" spc="0" baseline="0">
                <a:solidFill>
                  <a:srgbClr val="53565A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8pPr>
            <a:lvl9pPr marL="4205514" marR="0" indent="-408214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800"/>
              <a:buFontTx/>
              <a:buChar char="-"/>
              <a:tabLst/>
              <a:defRPr sz="1800" b="0" i="0" u="none" strike="noStrike" cap="none" spc="0" baseline="0">
                <a:solidFill>
                  <a:srgbClr val="53565A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571450" indent="-571450" hangingPunct="1">
              <a:buClr>
                <a:srgbClr val="53565A"/>
              </a:buClr>
              <a:buSzPts val="1800"/>
              <a:buFont typeface="Arial"/>
              <a:buChar char="•"/>
            </a:pPr>
            <a:r>
              <a:rPr lang="en-US" b="1" dirty="0"/>
              <a:t>1.8 miles south of NSUH</a:t>
            </a:r>
          </a:p>
          <a:p>
            <a:pPr marL="571450" indent="-571450" hangingPunct="1">
              <a:spcBef>
                <a:spcPts val="300"/>
              </a:spcBef>
              <a:buClr>
                <a:srgbClr val="53565A"/>
              </a:buClr>
              <a:buSzPts val="1800"/>
              <a:buFont typeface="Arial"/>
              <a:buChar char="•"/>
            </a:pPr>
            <a:r>
              <a:rPr lang="en-US" b="1" dirty="0"/>
              <a:t>Full complement of experienced PAs</a:t>
            </a:r>
          </a:p>
          <a:p>
            <a:pPr marL="571450" indent="-571450" hangingPunct="1">
              <a:spcBef>
                <a:spcPts val="300"/>
              </a:spcBef>
              <a:buClr>
                <a:srgbClr val="53565A"/>
              </a:buClr>
              <a:buSzPts val="1800"/>
              <a:buFont typeface="Arial"/>
              <a:buChar char="•"/>
            </a:pPr>
            <a:r>
              <a:rPr lang="en-US" b="1" dirty="0"/>
              <a:t>Becoming the primary site for medical and surgical oncology</a:t>
            </a:r>
          </a:p>
        </p:txBody>
      </p:sp>
    </p:spTree>
    <p:extLst>
      <p:ext uri="{BB962C8B-B14F-4D97-AF65-F5344CB8AC3E}">
        <p14:creationId xmlns:p14="http://schemas.microsoft.com/office/powerpoint/2010/main" val="2107657205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367;p7"/>
          <p:cNvSpPr/>
          <p:nvPr/>
        </p:nvSpPr>
        <p:spPr>
          <a:xfrm>
            <a:off x="0" y="-1"/>
            <a:ext cx="9144000" cy="1003673"/>
          </a:xfrm>
          <a:prstGeom prst="rect">
            <a:avLst/>
          </a:prstGeom>
          <a:solidFill>
            <a:srgbClr val="FFFFFF">
              <a:alpha val="69803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513" name="Google Shape;368;p7"/>
          <p:cNvSpPr txBox="1"/>
          <p:nvPr/>
        </p:nvSpPr>
        <p:spPr>
          <a:xfrm>
            <a:off x="45724" y="313707"/>
            <a:ext cx="9052551" cy="5231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>
            <a:lvl1pPr algn="ctr">
              <a:defRPr sz="3200" b="1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sz="2800" dirty="0"/>
              <a:t>Cohen Children’s Medical Center</a:t>
            </a:r>
          </a:p>
        </p:txBody>
      </p:sp>
      <p:pic>
        <p:nvPicPr>
          <p:cNvPr id="516" name="Google Shape;371;p7" descr="Google Shape;371;p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597" y="6116715"/>
            <a:ext cx="802522" cy="343209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Picture 2" descr="A picture containing sky, grass, outdoor&#10;&#10;Description automatically generated">
            <a:extLst>
              <a:ext uri="{FF2B5EF4-FFF2-40B4-BE49-F238E27FC236}">
                <a16:creationId xmlns:a16="http://schemas.microsoft.com/office/drawing/2014/main" id="{03C57DA5-6386-4B95-9B87-3C338E2732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090" y="900408"/>
            <a:ext cx="6379818" cy="4237302"/>
          </a:xfrm>
          <a:prstGeom prst="rect">
            <a:avLst/>
          </a:prstGeom>
        </p:spPr>
      </p:pic>
      <p:sp>
        <p:nvSpPr>
          <p:cNvPr id="4" name="Google Shape;346;p4">
            <a:extLst>
              <a:ext uri="{FF2B5EF4-FFF2-40B4-BE49-F238E27FC236}">
                <a16:creationId xmlns:a16="http://schemas.microsoft.com/office/drawing/2014/main" id="{C77E2868-4290-499A-8296-FD058E6134D2}"/>
              </a:ext>
            </a:extLst>
          </p:cNvPr>
          <p:cNvSpPr txBox="1">
            <a:spLocks/>
          </p:cNvSpPr>
          <p:nvPr/>
        </p:nvSpPr>
        <p:spPr>
          <a:xfrm>
            <a:off x="1382090" y="5350406"/>
            <a:ext cx="7265738" cy="766309"/>
          </a:xfrm>
          <a:prstGeom prst="rect">
            <a:avLst/>
          </a:prstGeom>
        </p:spPr>
        <p:txBody>
          <a:bodyPr/>
          <a:lstStyle>
            <a:lvl1pPr marL="22860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none" spc="0" baseline="0">
                <a:solidFill>
                  <a:srgbClr val="53565A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  <a:lvl2pPr marL="914400" marR="0" indent="-3429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800"/>
              <a:buFontTx/>
              <a:buChar char="•"/>
              <a:tabLst/>
              <a:defRPr sz="1800" b="0" i="0" u="none" strike="noStrike" cap="none" spc="0" baseline="0">
                <a:solidFill>
                  <a:srgbClr val="53565A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2pPr>
            <a:lvl3pPr marL="1371600" marR="0" indent="-3429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800"/>
              <a:buFontTx/>
              <a:buChar char="-"/>
              <a:tabLst/>
              <a:defRPr sz="1800" b="0" i="0" u="none" strike="noStrike" cap="none" spc="0" baseline="0">
                <a:solidFill>
                  <a:srgbClr val="53565A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3pPr>
            <a:lvl4pPr marL="1919514" marR="0" indent="-408214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800"/>
              <a:buFontTx/>
              <a:buChar char="•"/>
              <a:tabLst/>
              <a:defRPr sz="1800" b="0" i="0" u="none" strike="noStrike" cap="none" spc="0" baseline="0">
                <a:solidFill>
                  <a:srgbClr val="53565A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4pPr>
            <a:lvl5pPr marL="2376714" marR="0" indent="-408214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800"/>
              <a:buFontTx/>
              <a:buChar char="-"/>
              <a:tabLst/>
              <a:defRPr sz="1800" b="0" i="0" u="none" strike="noStrike" cap="none" spc="0" baseline="0">
                <a:solidFill>
                  <a:srgbClr val="53565A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5pPr>
            <a:lvl6pPr marL="2833914" marR="0" indent="-408214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800"/>
              <a:buFontTx/>
              <a:buChar char="•"/>
              <a:tabLst/>
              <a:defRPr sz="1800" b="0" i="0" u="none" strike="noStrike" cap="none" spc="0" baseline="0">
                <a:solidFill>
                  <a:srgbClr val="53565A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6pPr>
            <a:lvl7pPr marL="3291114" marR="0" indent="-408214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800"/>
              <a:buFontTx/>
              <a:buChar char="-"/>
              <a:tabLst/>
              <a:defRPr sz="1800" b="0" i="0" u="none" strike="noStrike" cap="none" spc="0" baseline="0">
                <a:solidFill>
                  <a:srgbClr val="53565A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7pPr>
            <a:lvl8pPr marL="3748314" marR="0" indent="-408214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800"/>
              <a:buFontTx/>
              <a:buChar char="•"/>
              <a:tabLst/>
              <a:defRPr sz="1800" b="0" i="0" u="none" strike="noStrike" cap="none" spc="0" baseline="0">
                <a:solidFill>
                  <a:srgbClr val="53565A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8pPr>
            <a:lvl9pPr marL="4205514" marR="0" indent="-408214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800"/>
              <a:buFontTx/>
              <a:buChar char="-"/>
              <a:tabLst/>
              <a:defRPr sz="1800" b="0" i="0" u="none" strike="noStrike" cap="none" spc="0" baseline="0">
                <a:solidFill>
                  <a:srgbClr val="53565A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571450" indent="-571450" hangingPunct="1">
              <a:buClr>
                <a:srgbClr val="53565A"/>
              </a:buClr>
              <a:buSzPts val="1800"/>
              <a:buFont typeface="Arial"/>
              <a:buChar char="•"/>
            </a:pPr>
            <a:r>
              <a:rPr lang="en-US" b="1" dirty="0"/>
              <a:t>Physically connected to LIJMC</a:t>
            </a:r>
          </a:p>
          <a:p>
            <a:pPr marL="571450" indent="-571450" hangingPunct="1">
              <a:buClr>
                <a:srgbClr val="53565A"/>
              </a:buClr>
              <a:buSzPts val="1800"/>
              <a:buFont typeface="Arial"/>
              <a:buChar char="•"/>
            </a:pPr>
            <a:r>
              <a:rPr lang="en-US" b="1" dirty="0"/>
              <a:t>3 full-time pediatric neurosurgeons</a:t>
            </a:r>
          </a:p>
        </p:txBody>
      </p:sp>
    </p:spTree>
    <p:extLst>
      <p:ext uri="{BB962C8B-B14F-4D97-AF65-F5344CB8AC3E}">
        <p14:creationId xmlns:p14="http://schemas.microsoft.com/office/powerpoint/2010/main" val="2316791770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377;p8"/>
          <p:cNvSpPr txBox="1"/>
          <p:nvPr/>
        </p:nvSpPr>
        <p:spPr>
          <a:xfrm>
            <a:off x="2780047" y="230819"/>
            <a:ext cx="4048265" cy="5231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699" tIns="45699" rIns="45699" bIns="45699">
            <a:spAutoFit/>
          </a:bodyPr>
          <a:lstStyle>
            <a:lvl1pPr>
              <a:defRPr sz="3200" b="1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sz="2800" dirty="0"/>
              <a:t>Lenox Hill Hospital</a:t>
            </a:r>
          </a:p>
        </p:txBody>
      </p:sp>
      <p:pic>
        <p:nvPicPr>
          <p:cNvPr id="520" name="Google Shape;378;p8" descr="Google Shape;378;p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597" y="6116715"/>
            <a:ext cx="802522" cy="343209"/>
          </a:xfrm>
          <a:prstGeom prst="rect">
            <a:avLst/>
          </a:prstGeom>
          <a:ln w="12700">
            <a:miter lim="400000"/>
          </a:ln>
        </p:spPr>
      </p:pic>
      <p:pic>
        <p:nvPicPr>
          <p:cNvPr id="521" name="Google Shape;379;p8" descr="Google Shape;379;p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0346" y="882127"/>
            <a:ext cx="2645575" cy="3277496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Picture 2" descr="A street sign in front of a building&#10;&#10;Description automatically generated with medium confidence">
            <a:extLst>
              <a:ext uri="{FF2B5EF4-FFF2-40B4-BE49-F238E27FC236}">
                <a16:creationId xmlns:a16="http://schemas.microsoft.com/office/drawing/2014/main" id="{21DA11E6-5AAE-47C9-A11C-AC8621E8E4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496" y="882127"/>
            <a:ext cx="4213779" cy="4885522"/>
          </a:xfrm>
          <a:prstGeom prst="rect">
            <a:avLst/>
          </a:prstGeom>
        </p:spPr>
      </p:pic>
      <p:sp>
        <p:nvSpPr>
          <p:cNvPr id="2" name="Google Shape;346;p4">
            <a:extLst>
              <a:ext uri="{FF2B5EF4-FFF2-40B4-BE49-F238E27FC236}">
                <a16:creationId xmlns:a16="http://schemas.microsoft.com/office/drawing/2014/main" id="{E9BF7CDD-29EC-5508-B028-B0AB8EA2AFC3}"/>
              </a:ext>
            </a:extLst>
          </p:cNvPr>
          <p:cNvSpPr txBox="1">
            <a:spLocks/>
          </p:cNvSpPr>
          <p:nvPr/>
        </p:nvSpPr>
        <p:spPr>
          <a:xfrm>
            <a:off x="5597466" y="4429298"/>
            <a:ext cx="3448844" cy="879549"/>
          </a:xfrm>
          <a:prstGeom prst="rect">
            <a:avLst/>
          </a:prstGeom>
        </p:spPr>
        <p:txBody>
          <a:bodyPr/>
          <a:lstStyle>
            <a:lvl1pPr marL="22860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none" spc="0" baseline="0">
                <a:solidFill>
                  <a:srgbClr val="53565A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  <a:lvl2pPr marL="914400" marR="0" indent="-3429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800"/>
              <a:buFontTx/>
              <a:buChar char="•"/>
              <a:tabLst/>
              <a:defRPr sz="1800" b="0" i="0" u="none" strike="noStrike" cap="none" spc="0" baseline="0">
                <a:solidFill>
                  <a:srgbClr val="53565A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2pPr>
            <a:lvl3pPr marL="1371600" marR="0" indent="-3429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800"/>
              <a:buFontTx/>
              <a:buChar char="-"/>
              <a:tabLst/>
              <a:defRPr sz="1800" b="0" i="0" u="none" strike="noStrike" cap="none" spc="0" baseline="0">
                <a:solidFill>
                  <a:srgbClr val="53565A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3pPr>
            <a:lvl4pPr marL="1919514" marR="0" indent="-408214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800"/>
              <a:buFontTx/>
              <a:buChar char="•"/>
              <a:tabLst/>
              <a:defRPr sz="1800" b="0" i="0" u="none" strike="noStrike" cap="none" spc="0" baseline="0">
                <a:solidFill>
                  <a:srgbClr val="53565A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4pPr>
            <a:lvl5pPr marL="2376714" marR="0" indent="-408214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800"/>
              <a:buFontTx/>
              <a:buChar char="-"/>
              <a:tabLst/>
              <a:defRPr sz="1800" b="0" i="0" u="none" strike="noStrike" cap="none" spc="0" baseline="0">
                <a:solidFill>
                  <a:srgbClr val="53565A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5pPr>
            <a:lvl6pPr marL="2833914" marR="0" indent="-408214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800"/>
              <a:buFontTx/>
              <a:buChar char="•"/>
              <a:tabLst/>
              <a:defRPr sz="1800" b="0" i="0" u="none" strike="noStrike" cap="none" spc="0" baseline="0">
                <a:solidFill>
                  <a:srgbClr val="53565A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6pPr>
            <a:lvl7pPr marL="3291114" marR="0" indent="-408214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800"/>
              <a:buFontTx/>
              <a:buChar char="-"/>
              <a:tabLst/>
              <a:defRPr sz="1800" b="0" i="0" u="none" strike="noStrike" cap="none" spc="0" baseline="0">
                <a:solidFill>
                  <a:srgbClr val="53565A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7pPr>
            <a:lvl8pPr marL="3748314" marR="0" indent="-408214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800"/>
              <a:buFontTx/>
              <a:buChar char="•"/>
              <a:tabLst/>
              <a:defRPr sz="1800" b="0" i="0" u="none" strike="noStrike" cap="none" spc="0" baseline="0">
                <a:solidFill>
                  <a:srgbClr val="53565A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8pPr>
            <a:lvl9pPr marL="4205514" marR="0" indent="-408214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800"/>
              <a:buFontTx/>
              <a:buChar char="-"/>
              <a:tabLst/>
              <a:defRPr sz="1800" b="0" i="0" u="none" strike="noStrike" cap="none" spc="0" baseline="0">
                <a:solidFill>
                  <a:srgbClr val="53565A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hangingPunct="1">
              <a:spcBef>
                <a:spcPts val="300"/>
              </a:spcBef>
              <a:buClr>
                <a:srgbClr val="53565A"/>
              </a:buClr>
              <a:buSzPts val="1800"/>
            </a:pPr>
            <a:r>
              <a:rPr lang="en-US" b="1" dirty="0"/>
              <a:t>Major new construction and new hospital planned</a:t>
            </a: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384;p9"/>
          <p:cNvSpPr txBox="1">
            <a:spLocks noGrp="1"/>
          </p:cNvSpPr>
          <p:nvPr>
            <p:ph type="title"/>
          </p:nvPr>
        </p:nvSpPr>
        <p:spPr>
          <a:xfrm>
            <a:off x="1343258" y="458232"/>
            <a:ext cx="6172201" cy="408166"/>
          </a:xfrm>
          <a:prstGeom prst="rect">
            <a:avLst/>
          </a:prstGeom>
        </p:spPr>
        <p:txBody>
          <a:bodyPr/>
          <a:lstStyle/>
          <a:p>
            <a:r>
              <a:t>Neurosurgery Faculty</a:t>
            </a:r>
          </a:p>
        </p:txBody>
      </p:sp>
      <p:sp>
        <p:nvSpPr>
          <p:cNvPr id="525" name="Google Shape;386;p9"/>
          <p:cNvSpPr txBox="1">
            <a:spLocks noGrp="1"/>
          </p:cNvSpPr>
          <p:nvPr>
            <p:ph type="sldNum" sz="quarter" idx="2"/>
          </p:nvPr>
        </p:nvSpPr>
        <p:spPr>
          <a:xfrm>
            <a:off x="8803144" y="6541144"/>
            <a:ext cx="127001" cy="12700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9</a:t>
            </a:fld>
            <a:endParaRPr/>
          </a:p>
        </p:txBody>
      </p:sp>
      <p:pic>
        <p:nvPicPr>
          <p:cNvPr id="526" name="Google Shape;387;p9" descr="Google Shape;387;p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8631" y="948291"/>
            <a:ext cx="750746" cy="915265"/>
          </a:xfrm>
          <a:prstGeom prst="rect">
            <a:avLst/>
          </a:prstGeom>
          <a:ln w="12700">
            <a:miter lim="400000"/>
          </a:ln>
        </p:spPr>
      </p:pic>
      <p:pic>
        <p:nvPicPr>
          <p:cNvPr id="528" name="Google Shape;389;p9" descr="Google Shape;389;p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0541" y="2121002"/>
            <a:ext cx="710615" cy="925087"/>
          </a:xfrm>
          <a:prstGeom prst="rect">
            <a:avLst/>
          </a:prstGeom>
          <a:ln w="12700">
            <a:miter lim="400000"/>
          </a:ln>
        </p:spPr>
      </p:pic>
      <p:pic>
        <p:nvPicPr>
          <p:cNvPr id="529" name="Google Shape;390;p9" descr="Google Shape;390;p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0801" y="954589"/>
            <a:ext cx="722876" cy="915265"/>
          </a:xfrm>
          <a:prstGeom prst="rect">
            <a:avLst/>
          </a:prstGeom>
          <a:ln w="12700">
            <a:miter lim="400000"/>
          </a:ln>
        </p:spPr>
      </p:pic>
      <p:pic>
        <p:nvPicPr>
          <p:cNvPr id="530" name="Google Shape;391;p9" descr="Google Shape;391;p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4414" y="951228"/>
            <a:ext cx="740402" cy="909395"/>
          </a:xfrm>
          <a:prstGeom prst="rect">
            <a:avLst/>
          </a:prstGeom>
          <a:ln w="12700">
            <a:miter lim="400000"/>
          </a:ln>
        </p:spPr>
      </p:pic>
      <p:pic>
        <p:nvPicPr>
          <p:cNvPr id="531" name="Google Shape;392;p9" descr="Google Shape;392;p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35262" y="947718"/>
            <a:ext cx="751179" cy="916413"/>
          </a:xfrm>
          <a:prstGeom prst="rect">
            <a:avLst/>
          </a:prstGeom>
          <a:ln w="12700">
            <a:miter lim="400000"/>
          </a:ln>
        </p:spPr>
      </p:pic>
      <p:pic>
        <p:nvPicPr>
          <p:cNvPr id="533" name="Google Shape;394;p9" descr="Google Shape;394;p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43407" y="3366906"/>
            <a:ext cx="721527" cy="916670"/>
          </a:xfrm>
          <a:prstGeom prst="rect">
            <a:avLst/>
          </a:prstGeom>
          <a:ln w="12700">
            <a:miter lim="400000"/>
          </a:ln>
        </p:spPr>
      </p:pic>
      <p:pic>
        <p:nvPicPr>
          <p:cNvPr id="534" name="Google Shape;395;p9" descr="Google Shape;395;p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63118" y="3363150"/>
            <a:ext cx="641373" cy="914976"/>
          </a:xfrm>
          <a:prstGeom prst="rect">
            <a:avLst/>
          </a:prstGeom>
          <a:ln w="12700">
            <a:miter lim="400000"/>
          </a:ln>
        </p:spPr>
      </p:pic>
      <p:pic>
        <p:nvPicPr>
          <p:cNvPr id="535" name="Google Shape;396;p9" descr="Google Shape;396;p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06228" y="2156857"/>
            <a:ext cx="739688" cy="923223"/>
          </a:xfrm>
          <a:prstGeom prst="rect">
            <a:avLst/>
          </a:prstGeom>
          <a:ln w="12700">
            <a:miter lim="400000"/>
          </a:ln>
        </p:spPr>
      </p:pic>
      <p:pic>
        <p:nvPicPr>
          <p:cNvPr id="536" name="Google Shape;397;p9" descr="Google Shape;397;p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35109" y="3371630"/>
            <a:ext cx="708977" cy="92903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43" name="Google Shape;399;p9"/>
          <p:cNvGrpSpPr/>
          <p:nvPr/>
        </p:nvGrpSpPr>
        <p:grpSpPr>
          <a:xfrm>
            <a:off x="62063" y="4632366"/>
            <a:ext cx="9037123" cy="749515"/>
            <a:chOff x="0" y="-543"/>
            <a:chExt cx="9354020" cy="742244"/>
          </a:xfrm>
        </p:grpSpPr>
        <p:sp>
          <p:nvSpPr>
            <p:cNvPr id="538" name="Google Shape;400;p9"/>
            <p:cNvSpPr/>
            <p:nvPr/>
          </p:nvSpPr>
          <p:spPr>
            <a:xfrm>
              <a:off x="0" y="0"/>
              <a:ext cx="9296109" cy="741701"/>
            </a:xfrm>
            <a:prstGeom prst="rect">
              <a:avLst/>
            </a:prstGeom>
            <a:solidFill>
              <a:srgbClr val="0073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spcBef>
                  <a:spcPts val="300"/>
                </a:spcBef>
                <a:defRPr sz="13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540" name="Google Shape;402;p9"/>
            <p:cNvSpPr txBox="1"/>
            <p:nvPr/>
          </p:nvSpPr>
          <p:spPr>
            <a:xfrm>
              <a:off x="2883856" y="632"/>
              <a:ext cx="1300889" cy="48762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699" tIns="45699" rIns="45699" bIns="45699" numCol="1" anchor="t">
              <a:spAutoFit/>
            </a:bodyPr>
            <a:lstStyle/>
            <a:p>
              <a:pPr>
                <a:defRPr sz="1000" b="1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dirty="0"/>
                <a:t>Michael Schulder, MD</a:t>
              </a:r>
              <a:endParaRPr dirty="0">
                <a:solidFill>
                  <a:srgbClr val="000000"/>
                </a:solidFill>
              </a:endParaRPr>
            </a:p>
            <a:p>
              <a:pPr>
                <a:defRPr sz="800" b="1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dirty="0"/>
                <a:t>Vice Chair &amp;</a:t>
              </a:r>
              <a:endParaRPr dirty="0">
                <a:solidFill>
                  <a:srgbClr val="000000"/>
                </a:solidFill>
              </a:endParaRPr>
            </a:p>
            <a:p>
              <a:pPr>
                <a:defRPr sz="800" b="1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dirty="0"/>
                <a:t>Residency Program Director</a:t>
              </a:r>
            </a:p>
          </p:txBody>
        </p:sp>
        <p:pic>
          <p:nvPicPr>
            <p:cNvPr id="541" name="Google Shape;403;p9" descr="Google Shape;403;p9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371578" y="-543"/>
              <a:ext cx="581882" cy="73488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42" name="Google Shape;404;p9"/>
            <p:cNvSpPr txBox="1"/>
            <p:nvPr/>
          </p:nvSpPr>
          <p:spPr>
            <a:xfrm>
              <a:off x="7945152" y="632"/>
              <a:ext cx="1408868" cy="510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699" tIns="45699" rIns="45699" bIns="45699" numCol="1" anchor="t">
              <a:spAutoFit/>
            </a:bodyPr>
            <a:lstStyle/>
            <a:p>
              <a:pPr>
                <a:defRPr sz="1000" b="1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dirty="0"/>
                <a:t>David Langer, MD</a:t>
              </a:r>
              <a:endParaRPr dirty="0">
                <a:solidFill>
                  <a:srgbClr val="000000"/>
                </a:solidFill>
              </a:endParaRPr>
            </a:p>
            <a:p>
              <a:pPr>
                <a:defRPr sz="800" b="1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dirty="0"/>
                <a:t>Chair </a:t>
              </a:r>
              <a:endParaRPr dirty="0">
                <a:solidFill>
                  <a:srgbClr val="000000"/>
                </a:solidFill>
              </a:endParaRPr>
            </a:p>
            <a:p>
              <a:pPr>
                <a:defRPr sz="800" b="1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dirty="0"/>
                <a:t>Lenox Hill Neurosurgery</a:t>
              </a:r>
            </a:p>
          </p:txBody>
        </p:sp>
      </p:grpSp>
      <p:pic>
        <p:nvPicPr>
          <p:cNvPr id="545" name="Google Shape;406;p9" descr="Google Shape;406;p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193575" y="4634667"/>
            <a:ext cx="564650" cy="747213"/>
          </a:xfrm>
          <a:prstGeom prst="rect">
            <a:avLst/>
          </a:prstGeom>
          <a:ln w="12700">
            <a:miter lim="400000"/>
          </a:ln>
        </p:spPr>
      </p:pic>
      <p:pic>
        <p:nvPicPr>
          <p:cNvPr id="546" name="Google Shape;407;p9" descr="Google Shape;407;p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127047" y="2186932"/>
            <a:ext cx="728321" cy="897900"/>
          </a:xfrm>
          <a:prstGeom prst="rect">
            <a:avLst/>
          </a:prstGeom>
          <a:ln w="12700">
            <a:miter lim="400000"/>
          </a:ln>
        </p:spPr>
      </p:pic>
      <p:sp>
        <p:nvSpPr>
          <p:cNvPr id="548" name="Google Shape;409;p9"/>
          <p:cNvSpPr txBox="1"/>
          <p:nvPr/>
        </p:nvSpPr>
        <p:spPr>
          <a:xfrm>
            <a:off x="1071954" y="1878600"/>
            <a:ext cx="875518" cy="215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699" tIns="45699" rIns="45699" bIns="45699">
            <a:spAutoFit/>
          </a:bodyPr>
          <a:lstStyle>
            <a:lvl1pPr>
              <a:defRPr sz="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sz="800" b="1" dirty="0"/>
              <a:t>John Boockvar</a:t>
            </a:r>
          </a:p>
        </p:txBody>
      </p:sp>
      <p:sp>
        <p:nvSpPr>
          <p:cNvPr id="549" name="Google Shape;410;p9"/>
          <p:cNvSpPr txBox="1"/>
          <p:nvPr/>
        </p:nvSpPr>
        <p:spPr>
          <a:xfrm>
            <a:off x="4335262" y="1895961"/>
            <a:ext cx="826733" cy="215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699" tIns="45699" rIns="45699" bIns="45699">
            <a:spAutoFit/>
          </a:bodyPr>
          <a:lstStyle>
            <a:lvl1pPr>
              <a:defRPr sz="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sz="800" b="1" dirty="0"/>
              <a:t>Amir </a:t>
            </a:r>
            <a:r>
              <a:rPr sz="800" b="1" dirty="0" err="1"/>
              <a:t>Dehdashti</a:t>
            </a:r>
            <a:endParaRPr sz="800" b="1" dirty="0"/>
          </a:p>
        </p:txBody>
      </p:sp>
      <p:sp>
        <p:nvSpPr>
          <p:cNvPr id="550" name="Google Shape;411;p9"/>
          <p:cNvSpPr txBox="1"/>
          <p:nvPr/>
        </p:nvSpPr>
        <p:spPr>
          <a:xfrm>
            <a:off x="6050387" y="1891247"/>
            <a:ext cx="839790" cy="215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699" tIns="45699" rIns="45699" bIns="45699">
            <a:spAutoFit/>
          </a:bodyPr>
          <a:lstStyle>
            <a:lvl1pPr>
              <a:defRPr sz="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sz="800" b="1" dirty="0"/>
              <a:t>Mark Eisenberg</a:t>
            </a:r>
          </a:p>
        </p:txBody>
      </p:sp>
      <p:sp>
        <p:nvSpPr>
          <p:cNvPr id="551" name="Google Shape;412;p9"/>
          <p:cNvSpPr txBox="1"/>
          <p:nvPr/>
        </p:nvSpPr>
        <p:spPr>
          <a:xfrm>
            <a:off x="7015203" y="1905601"/>
            <a:ext cx="592962" cy="215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sz="800" b="1" dirty="0"/>
              <a:t>Jason Ellis</a:t>
            </a:r>
          </a:p>
        </p:txBody>
      </p:sp>
      <p:sp>
        <p:nvSpPr>
          <p:cNvPr id="553" name="Google Shape;414;p9"/>
          <p:cNvSpPr txBox="1"/>
          <p:nvPr/>
        </p:nvSpPr>
        <p:spPr>
          <a:xfrm>
            <a:off x="1927405" y="3073576"/>
            <a:ext cx="592962" cy="215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sz="800" b="1" dirty="0"/>
              <a:t>Peter Hollis</a:t>
            </a:r>
          </a:p>
        </p:txBody>
      </p:sp>
      <p:sp>
        <p:nvSpPr>
          <p:cNvPr id="555" name="Google Shape;416;p9"/>
          <p:cNvSpPr txBox="1"/>
          <p:nvPr/>
        </p:nvSpPr>
        <p:spPr>
          <a:xfrm>
            <a:off x="2713145" y="3092005"/>
            <a:ext cx="637402" cy="215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sz="800" b="1" dirty="0"/>
              <a:t>Thomas Link</a:t>
            </a:r>
          </a:p>
        </p:txBody>
      </p:sp>
      <p:sp>
        <p:nvSpPr>
          <p:cNvPr id="556" name="Google Shape;417;p9"/>
          <p:cNvSpPr txBox="1"/>
          <p:nvPr/>
        </p:nvSpPr>
        <p:spPr>
          <a:xfrm>
            <a:off x="3508221" y="3125911"/>
            <a:ext cx="783324" cy="215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699" tIns="45699" rIns="45699" bIns="45699">
            <a:spAutoFit/>
          </a:bodyPr>
          <a:lstStyle>
            <a:lvl1pPr>
              <a:defRPr sz="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sz="800" b="1" dirty="0"/>
              <a:t>Mitchell Levine</a:t>
            </a:r>
          </a:p>
        </p:txBody>
      </p:sp>
      <p:sp>
        <p:nvSpPr>
          <p:cNvPr id="557" name="Google Shape;418;p9"/>
          <p:cNvSpPr txBox="1"/>
          <p:nvPr/>
        </p:nvSpPr>
        <p:spPr>
          <a:xfrm>
            <a:off x="5282259" y="3118251"/>
            <a:ext cx="798426" cy="215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699" tIns="45699" rIns="45699" bIns="45699">
            <a:spAutoFit/>
          </a:bodyPr>
          <a:lstStyle>
            <a:lvl1pPr>
              <a:defRPr sz="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sz="800" b="1" dirty="0"/>
              <a:t>Ashesh Mehta</a:t>
            </a:r>
          </a:p>
        </p:txBody>
      </p:sp>
      <p:sp>
        <p:nvSpPr>
          <p:cNvPr id="558" name="Google Shape;419;p9"/>
          <p:cNvSpPr txBox="1"/>
          <p:nvPr/>
        </p:nvSpPr>
        <p:spPr>
          <a:xfrm>
            <a:off x="6209313" y="3103370"/>
            <a:ext cx="722494" cy="215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699" tIns="45699" rIns="45699" bIns="45699">
            <a:spAutoFit/>
          </a:bodyPr>
          <a:lstStyle>
            <a:lvl1pPr>
              <a:defRPr sz="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sz="800" b="1" dirty="0"/>
              <a:t>Mark </a:t>
            </a:r>
            <a:r>
              <a:rPr sz="800" b="1" dirty="0" err="1"/>
              <a:t>Mittler</a:t>
            </a:r>
            <a:endParaRPr sz="800" b="1" dirty="0"/>
          </a:p>
        </p:txBody>
      </p:sp>
      <p:sp>
        <p:nvSpPr>
          <p:cNvPr id="560" name="Google Shape;421;p9"/>
          <p:cNvSpPr txBox="1"/>
          <p:nvPr/>
        </p:nvSpPr>
        <p:spPr>
          <a:xfrm>
            <a:off x="5157302" y="4313751"/>
            <a:ext cx="724338" cy="215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699" tIns="45699" rIns="45699" bIns="45699">
            <a:spAutoFit/>
          </a:bodyPr>
          <a:lstStyle>
            <a:lvl1pPr>
              <a:defRPr sz="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sz="800" b="1" dirty="0"/>
              <a:t>Jamie Ullman</a:t>
            </a:r>
          </a:p>
        </p:txBody>
      </p:sp>
      <p:sp>
        <p:nvSpPr>
          <p:cNvPr id="561" name="Google Shape;422;p9"/>
          <p:cNvSpPr txBox="1"/>
          <p:nvPr/>
        </p:nvSpPr>
        <p:spPr>
          <a:xfrm>
            <a:off x="2763987" y="4313685"/>
            <a:ext cx="762709" cy="215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699" tIns="45699" rIns="45699" bIns="45699">
            <a:spAutoFit/>
          </a:bodyPr>
          <a:lstStyle>
            <a:lvl1pPr>
              <a:defRPr sz="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sz="800" b="1" dirty="0"/>
              <a:t>Shaun Rodgers</a:t>
            </a:r>
          </a:p>
        </p:txBody>
      </p:sp>
      <p:sp>
        <p:nvSpPr>
          <p:cNvPr id="562" name="Google Shape;423;p9"/>
          <p:cNvSpPr txBox="1"/>
          <p:nvPr/>
        </p:nvSpPr>
        <p:spPr>
          <a:xfrm>
            <a:off x="3519619" y="4307101"/>
            <a:ext cx="906330" cy="215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699" tIns="45699" rIns="45699" bIns="45699">
            <a:spAutoFit/>
          </a:bodyPr>
          <a:lstStyle>
            <a:lvl1pPr>
              <a:defRPr sz="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sz="800" b="1" dirty="0"/>
              <a:t>Steven Schneider</a:t>
            </a:r>
          </a:p>
        </p:txBody>
      </p:sp>
      <p:pic>
        <p:nvPicPr>
          <p:cNvPr id="565" name="Google Shape;426;p9" descr="Google Shape;426;p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265239" y="2190980"/>
            <a:ext cx="696419" cy="927036"/>
          </a:xfrm>
          <a:prstGeom prst="rect">
            <a:avLst/>
          </a:prstGeom>
          <a:ln w="12700">
            <a:miter lim="400000"/>
          </a:ln>
        </p:spPr>
      </p:pic>
      <p:pic>
        <p:nvPicPr>
          <p:cNvPr id="567" name="Google Shape;428;p9" descr="Google Shape;428;p9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646629" y="4634144"/>
            <a:ext cx="526057" cy="747738"/>
          </a:xfrm>
          <a:prstGeom prst="rect">
            <a:avLst/>
          </a:prstGeom>
          <a:ln w="12700">
            <a:miter lim="400000"/>
          </a:ln>
        </p:spPr>
      </p:pic>
      <p:sp>
        <p:nvSpPr>
          <p:cNvPr id="568" name="Google Shape;429;p9"/>
          <p:cNvSpPr txBox="1"/>
          <p:nvPr/>
        </p:nvSpPr>
        <p:spPr>
          <a:xfrm>
            <a:off x="5351950" y="4640172"/>
            <a:ext cx="1015190" cy="492400"/>
          </a:xfrm>
          <a:prstGeom prst="rect">
            <a:avLst/>
          </a:prstGeom>
          <a:solidFill>
            <a:srgbClr val="2373A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699" tIns="45699" rIns="45699" bIns="45699">
            <a:spAutoFit/>
          </a:bodyPr>
          <a:lstStyle>
            <a:lvl1pPr>
              <a:defRPr sz="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sz="1000" b="1" dirty="0">
                <a:solidFill>
                  <a:srgbClr val="FFFFFF"/>
                </a:solidFill>
                <a:sym typeface="Arial"/>
              </a:rPr>
              <a:t>Griffin Baum</a:t>
            </a:r>
            <a:r>
              <a:rPr lang="en-US" sz="1000" b="1" dirty="0">
                <a:solidFill>
                  <a:srgbClr val="FFFFFF"/>
                </a:solidFill>
                <a:sym typeface="Arial"/>
              </a:rPr>
              <a:t>, MD</a:t>
            </a:r>
          </a:p>
          <a:p>
            <a:r>
              <a:rPr lang="en-US" sz="800" b="1" dirty="0">
                <a:solidFill>
                  <a:srgbClr val="FFFFFF"/>
                </a:solidFill>
                <a:sym typeface="Arial"/>
              </a:rPr>
              <a:t>Associate Program Director</a:t>
            </a:r>
            <a:endParaRPr sz="800" b="1" dirty="0">
              <a:solidFill>
                <a:srgbClr val="FFFFFF"/>
              </a:solidFill>
              <a:sym typeface="Arial"/>
            </a:endParaRPr>
          </a:p>
        </p:txBody>
      </p:sp>
      <p:pic>
        <p:nvPicPr>
          <p:cNvPr id="569" name="Google Shape;430;p9" descr="Google Shape;430;p9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533205" y="951228"/>
            <a:ext cx="670327" cy="914748"/>
          </a:xfrm>
          <a:prstGeom prst="rect">
            <a:avLst/>
          </a:prstGeom>
          <a:ln w="12700">
            <a:miter lim="400000"/>
          </a:ln>
        </p:spPr>
      </p:pic>
      <p:sp>
        <p:nvSpPr>
          <p:cNvPr id="570" name="Google Shape;431;p9"/>
          <p:cNvSpPr txBox="1"/>
          <p:nvPr/>
        </p:nvSpPr>
        <p:spPr>
          <a:xfrm>
            <a:off x="3494892" y="1890399"/>
            <a:ext cx="891802" cy="215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699" tIns="45699" rIns="45699" bIns="45699">
            <a:spAutoFit/>
          </a:bodyPr>
          <a:lstStyle>
            <a:lvl1pPr>
              <a:defRPr sz="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sz="800" b="1" dirty="0"/>
              <a:t>Randy D’Amico</a:t>
            </a:r>
          </a:p>
        </p:txBody>
      </p:sp>
      <p:pic>
        <p:nvPicPr>
          <p:cNvPr id="571" name="Google Shape;432;p9" descr="Google Shape;432;p9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935467" y="2173057"/>
            <a:ext cx="723575" cy="943587"/>
          </a:xfrm>
          <a:prstGeom prst="rect">
            <a:avLst/>
          </a:prstGeom>
          <a:ln w="12700">
            <a:miter lim="400000"/>
          </a:ln>
        </p:spPr>
      </p:pic>
      <p:sp>
        <p:nvSpPr>
          <p:cNvPr id="572" name="Google Shape;433;p9"/>
          <p:cNvSpPr txBox="1"/>
          <p:nvPr/>
        </p:nvSpPr>
        <p:spPr>
          <a:xfrm>
            <a:off x="7007581" y="3125395"/>
            <a:ext cx="592962" cy="215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sz="800" b="1" dirty="0"/>
              <a:t>Jaime Nieto</a:t>
            </a:r>
          </a:p>
        </p:txBody>
      </p:sp>
      <p:sp>
        <p:nvSpPr>
          <p:cNvPr id="573" name="Google Shape;434;p9"/>
          <p:cNvSpPr txBox="1"/>
          <p:nvPr/>
        </p:nvSpPr>
        <p:spPr>
          <a:xfrm>
            <a:off x="1889984" y="4308100"/>
            <a:ext cx="906330" cy="215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699" tIns="45699" rIns="45699" bIns="45699">
            <a:spAutoFit/>
          </a:bodyPr>
          <a:lstStyle>
            <a:lvl1pPr>
              <a:defRPr sz="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sz="800" b="1" dirty="0"/>
              <a:t>Athos </a:t>
            </a:r>
            <a:r>
              <a:rPr sz="800" b="1" dirty="0" err="1"/>
              <a:t>Patsalides</a:t>
            </a:r>
            <a:endParaRPr sz="800" b="1" dirty="0"/>
          </a:p>
        </p:txBody>
      </p:sp>
      <p:pic>
        <p:nvPicPr>
          <p:cNvPr id="574" name="Google Shape;435;p9" descr="Google Shape;435;p9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940016" y="3355446"/>
            <a:ext cx="671136" cy="939590"/>
          </a:xfrm>
          <a:prstGeom prst="rect">
            <a:avLst/>
          </a:prstGeom>
          <a:ln w="12700">
            <a:miter lim="400000"/>
          </a:ln>
        </p:spPr>
      </p:pic>
      <p:sp>
        <p:nvSpPr>
          <p:cNvPr id="580" name="Google Shape;441;p9"/>
          <p:cNvSpPr txBox="1"/>
          <p:nvPr/>
        </p:nvSpPr>
        <p:spPr>
          <a:xfrm>
            <a:off x="546743" y="4638964"/>
            <a:ext cx="1454442" cy="8617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699" tIns="45699" rIns="45699" bIns="45699">
            <a:spAutoFit/>
          </a:bodyPr>
          <a:lstStyle/>
          <a:p>
            <a:pPr>
              <a:defRPr sz="10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dirty="0"/>
              <a:t>Daniel Sciubba, MD</a:t>
            </a:r>
            <a:endParaRPr dirty="0">
              <a:solidFill>
                <a:srgbClr val="000000"/>
              </a:solidFill>
            </a:endParaRPr>
          </a:p>
          <a:p>
            <a:pPr>
              <a:defRPr sz="8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en-US" dirty="0"/>
              <a:t>Chair</a:t>
            </a:r>
          </a:p>
          <a:p>
            <a:pPr>
              <a:defRPr sz="8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en-US" dirty="0">
                <a:solidFill>
                  <a:schemeClr val="bg1"/>
                </a:solidFill>
              </a:rPr>
              <a:t>North Shore University Hospital</a:t>
            </a:r>
          </a:p>
          <a:p>
            <a:pPr>
              <a:defRPr sz="8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en-US" dirty="0">
                <a:solidFill>
                  <a:schemeClr val="bg1"/>
                </a:solidFill>
              </a:rPr>
              <a:t>Long Island Jewish Medical Center</a:t>
            </a:r>
            <a:endParaRPr dirty="0">
              <a:solidFill>
                <a:schemeClr val="bg1"/>
              </a:solidFill>
            </a:endParaRPr>
          </a:p>
          <a:p>
            <a:pPr>
              <a:defRPr>
                <a:solidFill>
                  <a:srgbClr val="000000"/>
                </a:solidFill>
              </a:defRPr>
            </a:pPr>
            <a:endParaRPr sz="8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E7113AE-083D-4561-9C2C-0D50357157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5592" y="2171635"/>
            <a:ext cx="670405" cy="936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" name="Google Shape;418;p9">
            <a:extLst>
              <a:ext uri="{FF2B5EF4-FFF2-40B4-BE49-F238E27FC236}">
                <a16:creationId xmlns:a16="http://schemas.microsoft.com/office/drawing/2014/main" id="{BF24E156-2F53-493C-A661-D1B80AA86CCD}"/>
              </a:ext>
            </a:extLst>
          </p:cNvPr>
          <p:cNvSpPr txBox="1"/>
          <p:nvPr/>
        </p:nvSpPr>
        <p:spPr>
          <a:xfrm>
            <a:off x="4445844" y="3121294"/>
            <a:ext cx="637542" cy="215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699" tIns="45699" rIns="45699" bIns="45699">
            <a:spAutoFit/>
          </a:bodyPr>
          <a:lstStyle>
            <a:lvl1pPr>
              <a:defRPr sz="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lang="en-US" sz="800" b="1" dirty="0"/>
              <a:t>Larry Lo</a:t>
            </a:r>
            <a:endParaRPr sz="800" b="1" dirty="0"/>
          </a:p>
        </p:txBody>
      </p:sp>
      <p:pic>
        <p:nvPicPr>
          <p:cNvPr id="3" name="Picture 2" descr="A person in a suit and tie&#10;&#10;Description automatically generated with medium confidence">
            <a:extLst>
              <a:ext uri="{FF2B5EF4-FFF2-40B4-BE49-F238E27FC236}">
                <a16:creationId xmlns:a16="http://schemas.microsoft.com/office/drawing/2014/main" id="{B085448C-DBD1-4735-B9D3-2A874EA80947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32" y="4638964"/>
            <a:ext cx="526401" cy="735653"/>
          </a:xfrm>
          <a:prstGeom prst="rect">
            <a:avLst/>
          </a:prstGeom>
        </p:spPr>
      </p:pic>
      <p:pic>
        <p:nvPicPr>
          <p:cNvPr id="4" name="Picture 3" descr="A person wearing a suit and tie&#10;&#10;Description automatically generated with medium confidence">
            <a:extLst>
              <a:ext uri="{FF2B5EF4-FFF2-40B4-BE49-F238E27FC236}">
                <a16:creationId xmlns:a16="http://schemas.microsoft.com/office/drawing/2014/main" id="{E78994D6-95A4-412B-A0FD-6B74ACCD4AB4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6204" y="2138603"/>
            <a:ext cx="664343" cy="92842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84289" y="3079349"/>
            <a:ext cx="653713" cy="215401"/>
          </a:xfrm>
          <a:prstGeom prst="rect">
            <a:avLst/>
          </a:prstGeom>
          <a:ln w="12700">
            <a:miter lim="400000"/>
          </a:ln>
        </p:spPr>
        <p:txBody>
          <a:bodyPr wrap="square" lIns="45699" tIns="45699" rIns="45699" bIns="45699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>
              <a:defRPr sz="600">
                <a:latin typeface="Calibri"/>
                <a:ea typeface="Calibri"/>
                <a:cs typeface="Calibri"/>
              </a:defRPr>
            </a:lvl1pPr>
          </a:lstStyle>
          <a:p>
            <a:r>
              <a:rPr lang="en-US" sz="800" b="1" dirty="0"/>
              <a:t>Albert Fenoy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9405" y="3363150"/>
            <a:ext cx="677796" cy="92798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293518" y="4293475"/>
            <a:ext cx="821098" cy="215401"/>
          </a:xfrm>
          <a:prstGeom prst="rect">
            <a:avLst/>
          </a:prstGeom>
          <a:ln w="12700">
            <a:miter lim="400000"/>
          </a:ln>
        </p:spPr>
        <p:txBody>
          <a:bodyPr wrap="square" lIns="45699" tIns="45699" rIns="45699" bIns="45699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>
              <a:defRPr sz="600">
                <a:latin typeface="Calibri"/>
                <a:ea typeface="Calibri"/>
                <a:cs typeface="Calibri"/>
              </a:defRPr>
            </a:lvl1pPr>
          </a:lstStyle>
          <a:p>
            <a:r>
              <a:rPr lang="en-US" sz="800" b="1" dirty="0"/>
              <a:t>Hesham Soliman</a:t>
            </a:r>
          </a:p>
        </p:txBody>
      </p:sp>
      <p:pic>
        <p:nvPicPr>
          <p:cNvPr id="9" name="Picture 8" descr="A person in a suit and tie&#10;&#10;Description automatically generated with medium confidence">
            <a:extLst>
              <a:ext uri="{FF2B5EF4-FFF2-40B4-BE49-F238E27FC236}">
                <a16:creationId xmlns:a16="http://schemas.microsoft.com/office/drawing/2014/main" id="{33EAE727-CF91-420F-BDA1-96E6DEDD2FA7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920" y="3363150"/>
            <a:ext cx="668064" cy="933629"/>
          </a:xfrm>
          <a:prstGeom prst="rect">
            <a:avLst/>
          </a:prstGeom>
        </p:spPr>
      </p:pic>
      <p:sp>
        <p:nvSpPr>
          <p:cNvPr id="54" name="Google Shape;421;p9">
            <a:extLst>
              <a:ext uri="{FF2B5EF4-FFF2-40B4-BE49-F238E27FC236}">
                <a16:creationId xmlns:a16="http://schemas.microsoft.com/office/drawing/2014/main" id="{D3860ABF-6865-4F34-A186-FD1B334D3AB5}"/>
              </a:ext>
            </a:extLst>
          </p:cNvPr>
          <p:cNvSpPr txBox="1"/>
          <p:nvPr/>
        </p:nvSpPr>
        <p:spPr>
          <a:xfrm>
            <a:off x="6037668" y="4306352"/>
            <a:ext cx="724338" cy="215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699" tIns="45699" rIns="45699" bIns="45699">
            <a:spAutoFit/>
          </a:bodyPr>
          <a:lstStyle>
            <a:lvl1pPr>
              <a:defRPr sz="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lang="en-US" sz="800" b="1" dirty="0"/>
              <a:t>Henry Woo</a:t>
            </a:r>
            <a:endParaRPr sz="800" b="1" dirty="0"/>
          </a:p>
        </p:txBody>
      </p:sp>
      <p:pic>
        <p:nvPicPr>
          <p:cNvPr id="11" name="Picture 10" descr="A person wearing a suit and tie&#10;&#10;Description automatically generated with medium confidence">
            <a:extLst>
              <a:ext uri="{FF2B5EF4-FFF2-40B4-BE49-F238E27FC236}">
                <a16:creationId xmlns:a16="http://schemas.microsoft.com/office/drawing/2014/main" id="{6E5D8A6B-514F-4DF4-87ED-84348723719C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941" y="2121764"/>
            <a:ext cx="675061" cy="943408"/>
          </a:xfrm>
          <a:prstGeom prst="rect">
            <a:avLst/>
          </a:prstGeom>
        </p:spPr>
      </p:pic>
      <p:pic>
        <p:nvPicPr>
          <p:cNvPr id="8" name="Picture 7" descr="A person wearing glasses and a suit&#10;&#10;Description automatically generated with medium confidence">
            <a:extLst>
              <a:ext uri="{FF2B5EF4-FFF2-40B4-BE49-F238E27FC236}">
                <a16:creationId xmlns:a16="http://schemas.microsoft.com/office/drawing/2014/main" id="{A875193E-E644-F51E-08F1-C6ECAB56C46B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1888" y="947570"/>
            <a:ext cx="664343" cy="928430"/>
          </a:xfrm>
          <a:prstGeom prst="rect">
            <a:avLst/>
          </a:prstGeom>
        </p:spPr>
      </p:pic>
      <p:sp>
        <p:nvSpPr>
          <p:cNvPr id="10" name="Google Shape;409;p9">
            <a:extLst>
              <a:ext uri="{FF2B5EF4-FFF2-40B4-BE49-F238E27FC236}">
                <a16:creationId xmlns:a16="http://schemas.microsoft.com/office/drawing/2014/main" id="{C7B8068D-DFFF-A5B7-C49A-5316F049C092}"/>
              </a:ext>
            </a:extLst>
          </p:cNvPr>
          <p:cNvSpPr txBox="1"/>
          <p:nvPr/>
        </p:nvSpPr>
        <p:spPr>
          <a:xfrm>
            <a:off x="2706325" y="1880484"/>
            <a:ext cx="875518" cy="215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699" tIns="45699" rIns="45699" bIns="45699">
            <a:spAutoFit/>
          </a:bodyPr>
          <a:lstStyle>
            <a:lvl1pPr>
              <a:defRPr sz="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sz="800" b="1" dirty="0"/>
              <a:t>John</a:t>
            </a:r>
            <a:r>
              <a:rPr lang="en-US" sz="800" b="1" dirty="0"/>
              <a:t> Caridi</a:t>
            </a:r>
            <a:endParaRPr sz="800" b="1" dirty="0"/>
          </a:p>
        </p:txBody>
      </p:sp>
      <p:sp>
        <p:nvSpPr>
          <p:cNvPr id="12" name="Google Shape;410;p9">
            <a:extLst>
              <a:ext uri="{FF2B5EF4-FFF2-40B4-BE49-F238E27FC236}">
                <a16:creationId xmlns:a16="http://schemas.microsoft.com/office/drawing/2014/main" id="{E159DEDC-EA6D-0C7F-5770-D17B330542B5}"/>
              </a:ext>
            </a:extLst>
          </p:cNvPr>
          <p:cNvSpPr txBox="1"/>
          <p:nvPr/>
        </p:nvSpPr>
        <p:spPr>
          <a:xfrm>
            <a:off x="5238373" y="1890398"/>
            <a:ext cx="826733" cy="215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699" tIns="45699" rIns="45699" bIns="45699">
            <a:spAutoFit/>
          </a:bodyPr>
          <a:lstStyle>
            <a:lvl1pPr>
              <a:defRPr sz="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lang="en-US" sz="800" b="1" dirty="0"/>
              <a:t>Daniel </a:t>
            </a:r>
            <a:r>
              <a:rPr lang="en-US" sz="800" b="1" dirty="0" err="1"/>
              <a:t>Eichberg</a:t>
            </a:r>
            <a:endParaRPr sz="800" b="1" dirty="0"/>
          </a:p>
        </p:txBody>
      </p:sp>
      <p:pic>
        <p:nvPicPr>
          <p:cNvPr id="2" name="Picture 2" descr="Daniel Eichberg, M.D.">
            <a:extLst>
              <a:ext uri="{FF2B5EF4-FFF2-40B4-BE49-F238E27FC236}">
                <a16:creationId xmlns:a16="http://schemas.microsoft.com/office/drawing/2014/main" id="{84D39045-81F3-44BA-AB7E-6B6D64FB5E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6269" y="938703"/>
            <a:ext cx="750745" cy="938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A person in a suit and tie&#10;&#10;Description automatically generated">
            <a:extLst>
              <a:ext uri="{FF2B5EF4-FFF2-40B4-BE49-F238E27FC236}">
                <a16:creationId xmlns:a16="http://schemas.microsoft.com/office/drawing/2014/main" id="{C883BD90-D31A-F21E-D3A3-9D956A61CAB1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141" y="943308"/>
            <a:ext cx="664343" cy="928430"/>
          </a:xfrm>
          <a:prstGeom prst="rect">
            <a:avLst/>
          </a:prstGeom>
        </p:spPr>
      </p:pic>
      <p:sp>
        <p:nvSpPr>
          <p:cNvPr id="17" name="Google Shape;434;p9">
            <a:extLst>
              <a:ext uri="{FF2B5EF4-FFF2-40B4-BE49-F238E27FC236}">
                <a16:creationId xmlns:a16="http://schemas.microsoft.com/office/drawing/2014/main" id="{CD71B97D-A81B-81D2-7FA3-40DD24519485}"/>
              </a:ext>
            </a:extLst>
          </p:cNvPr>
          <p:cNvSpPr txBox="1"/>
          <p:nvPr/>
        </p:nvSpPr>
        <p:spPr>
          <a:xfrm>
            <a:off x="1763727" y="1903433"/>
            <a:ext cx="992188" cy="215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699" tIns="45699" rIns="45699" bIns="45699">
            <a:spAutoFit/>
          </a:bodyPr>
          <a:lstStyle>
            <a:lvl1pPr>
              <a:defRPr sz="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lang="en-US" sz="800" b="1" dirty="0"/>
              <a:t>Netanel Ben-Shalom</a:t>
            </a:r>
            <a:endParaRPr sz="800" b="1" dirty="0"/>
          </a:p>
        </p:txBody>
      </p:sp>
    </p:spTree>
    <p:extLst>
      <p:ext uri="{BB962C8B-B14F-4D97-AF65-F5344CB8AC3E}">
        <p14:creationId xmlns:p14="http://schemas.microsoft.com/office/powerpoint/2010/main" val="1376774724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Northwell_Blue_ppt">
  <a:themeElements>
    <a:clrScheme name="Northwell_Blue_ppt">
      <a:dk1>
        <a:srgbClr val="53565A"/>
      </a:dk1>
      <a:lt1>
        <a:srgbClr val="FFFFFF"/>
      </a:lt1>
      <a:dk2>
        <a:srgbClr val="A7A7A7"/>
      </a:dk2>
      <a:lt2>
        <a:srgbClr val="535353"/>
      </a:lt2>
      <a:accent1>
        <a:srgbClr val="003CA5"/>
      </a:accent1>
      <a:accent2>
        <a:srgbClr val="6DC3DF"/>
      </a:accent2>
      <a:accent3>
        <a:srgbClr val="3DAD2C"/>
      </a:accent3>
      <a:accent4>
        <a:srgbClr val="9E29B5"/>
      </a:accent4>
      <a:accent5>
        <a:srgbClr val="9494D1"/>
      </a:accent5>
      <a:accent6>
        <a:srgbClr val="FF681E"/>
      </a:accent6>
      <a:hlink>
        <a:srgbClr val="0000FF"/>
      </a:hlink>
      <a:folHlink>
        <a:srgbClr val="FF00FF"/>
      </a:folHlink>
    </a:clrScheme>
    <a:fontScheme name="Northwell_Blue_ppt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Northwell_Blue_pp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53565A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53565A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Northwell_Blue_ppt">
  <a:themeElements>
    <a:clrScheme name="Northwell_Blue_pp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3CA5"/>
      </a:accent1>
      <a:accent2>
        <a:srgbClr val="6DC3DF"/>
      </a:accent2>
      <a:accent3>
        <a:srgbClr val="3DAD2C"/>
      </a:accent3>
      <a:accent4>
        <a:srgbClr val="9E29B5"/>
      </a:accent4>
      <a:accent5>
        <a:srgbClr val="9494D1"/>
      </a:accent5>
      <a:accent6>
        <a:srgbClr val="FF681E"/>
      </a:accent6>
      <a:hlink>
        <a:srgbClr val="0000FF"/>
      </a:hlink>
      <a:folHlink>
        <a:srgbClr val="FF00FF"/>
      </a:folHlink>
    </a:clrScheme>
    <a:fontScheme name="Northwell_Blue_ppt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Northwell_Blue_pp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53565A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53565A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F1E98CE5ACA2542AA6FC3900FFBA9D1" ma:contentTypeVersion="14" ma:contentTypeDescription="Create a new document." ma:contentTypeScope="" ma:versionID="b1f85769707d71baa5cec24238cccaf7">
  <xsd:schema xmlns:xsd="http://www.w3.org/2001/XMLSchema" xmlns:xs="http://www.w3.org/2001/XMLSchema" xmlns:p="http://schemas.microsoft.com/office/2006/metadata/properties" xmlns:ns3="14ed700e-7569-4b0a-9159-58f7dffc3a77" xmlns:ns4="49341b00-86d7-4134-9192-b2e0f5a2b8d9" targetNamespace="http://schemas.microsoft.com/office/2006/metadata/properties" ma:root="true" ma:fieldsID="27f9f0f1383907220433a8e5c6c2f6fe" ns3:_="" ns4:_="">
    <xsd:import namespace="14ed700e-7569-4b0a-9159-58f7dffc3a77"/>
    <xsd:import namespace="49341b00-86d7-4134-9192-b2e0f5a2b8d9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DateTaken" minOccurs="0"/>
                <xsd:element ref="ns4:MediaServiceAutoKeyPoints" minOccurs="0"/>
                <xsd:element ref="ns4:MediaServiceKeyPoints" minOccurs="0"/>
                <xsd:element ref="ns4:MediaLengthInSeconds" minOccurs="0"/>
                <xsd:element ref="ns4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4ed700e-7569-4b0a-9159-58f7dffc3a77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9341b00-86d7-4134-9192-b2e0f5a2b8d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D8B50D7F-645C-4171-BECC-63C4EDDE049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4ed700e-7569-4b0a-9159-58f7dffc3a77"/>
    <ds:schemaRef ds:uri="49341b00-86d7-4134-9192-b2e0f5a2b8d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825EA31-87CB-49B0-827D-6A559138EC7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71237B5-BBDE-4040-BC33-A1D62966AF9E}">
  <ds:schemaRefs>
    <ds:schemaRef ds:uri="http://schemas.microsoft.com/office/2006/metadata/properties"/>
    <ds:schemaRef ds:uri="49341b00-86d7-4134-9192-b2e0f5a2b8d9"/>
    <ds:schemaRef ds:uri="14ed700e-7569-4b0a-9159-58f7dffc3a77"/>
    <ds:schemaRef ds:uri="http://purl.org/dc/terms/"/>
    <ds:schemaRef ds:uri="http://schemas.microsoft.com/office/2006/documentManagement/types"/>
    <ds:schemaRef ds:uri="http://purl.org/dc/dcmitype/"/>
    <ds:schemaRef ds:uri="http://schemas.microsoft.com/office/infopath/2007/PartnerControls"/>
    <ds:schemaRef ds:uri="http://purl.org/dc/elements/1.1/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1227</TotalTime>
  <Words>1001</Words>
  <Application>Microsoft Office PowerPoint</Application>
  <PresentationFormat>On-screen Show (4:3)</PresentationFormat>
  <Paragraphs>222</Paragraphs>
  <Slides>23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Arial</vt:lpstr>
      <vt:lpstr>Bebas Neue</vt:lpstr>
      <vt:lpstr>Calibri</vt:lpstr>
      <vt:lpstr>Garamond</vt:lpstr>
      <vt:lpstr>Helvetica</vt:lpstr>
      <vt:lpstr>Northwell_Blue_ppt</vt:lpstr>
      <vt:lpstr> Northwell Neuroscience Institute Donald and Barbara Zucker  School of Medicine  at Hofstra/Northwell   </vt:lpstr>
      <vt:lpstr>PowerPoint Presentation</vt:lpstr>
      <vt:lpstr>Northwell Health Hospitals</vt:lpstr>
      <vt:lpstr>North Shore University Hospital</vt:lpstr>
      <vt:lpstr>PowerPoint Presentation</vt:lpstr>
      <vt:lpstr>PowerPoint Presentation</vt:lpstr>
      <vt:lpstr>PowerPoint Presentation</vt:lpstr>
      <vt:lpstr>PowerPoint Presentation</vt:lpstr>
      <vt:lpstr>Neurosurgery Faculty</vt:lpstr>
      <vt:lpstr>Neurointensivists</vt:lpstr>
      <vt:lpstr>Feinstein Institutes for Medical Research</vt:lpstr>
      <vt:lpstr>Cold Spring Harbor Laboratory</vt:lpstr>
      <vt:lpstr>Division of Clinical Research</vt:lpstr>
      <vt:lpstr>PowerPoint Presentation</vt:lpstr>
      <vt:lpstr>Donald and Barbara Zucker School of Medicine at Hofstra/Northwell</vt:lpstr>
      <vt:lpstr>Department of Neurosurgery Scholarly Activity 2017-2021</vt:lpstr>
      <vt:lpstr>PowerPoint Presentation</vt:lpstr>
      <vt:lpstr>IR Neuro Statistics North Shore University Hospital 2022</vt:lpstr>
      <vt:lpstr>Neurosurgery Residency Program</vt:lpstr>
      <vt:lpstr>PowerPoint Presentation</vt:lpstr>
      <vt:lpstr>PowerPoint Presentation</vt:lpstr>
      <vt:lpstr>Fellowships at Northwell Neurosurgery</vt:lpstr>
      <vt:lpstr>Welcome to the Zucker SOM at Hofstra/Northwell Neurosurgery Program!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Northwell Neuroscience Institute Donald and Barbara Zucker  School of Medicine  at Hofstra/Northwell</dc:title>
  <dc:creator>Raio, Rita A</dc:creator>
  <cp:lastModifiedBy>Alicia Skulemowski</cp:lastModifiedBy>
  <cp:revision>132</cp:revision>
  <dcterms:modified xsi:type="dcterms:W3CDTF">2023-07-17T15:32:13Z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0x0101001F1E98CE5ACA2542AA6FC3900FFBA9D1</vt:lpwstr>
  </property>
</Properties>
</file>