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6" r:id="rId2"/>
    <p:sldId id="340" r:id="rId3"/>
    <p:sldId id="341" r:id="rId4"/>
    <p:sldId id="342" r:id="rId5"/>
    <p:sldId id="344" r:id="rId6"/>
    <p:sldId id="345" r:id="rId7"/>
    <p:sldId id="346" r:id="rId8"/>
    <p:sldId id="34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4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432566-0969-40AB-A88C-E12EACF95072}" type="datetimeFigureOut">
              <a:rPr lang="en-US" smtClean="0"/>
              <a:t>7/14/23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B1A10-3B11-4CAA-8F62-BDF0A9E2C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721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B9F2E-68CF-6E4D-8F4C-6DC84300EC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942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B9F2E-68CF-6E4D-8F4C-6DC84300EC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448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B9F2E-68CF-6E4D-8F4C-6DC84300EC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619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B9F2E-68CF-6E4D-8F4C-6DC84300EC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446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B9F2E-68CF-6E4D-8F4C-6DC84300EC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534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B9F2E-68CF-6E4D-8F4C-6DC84300EC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627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354C-080D-5942-922C-CABC780B5B24}" type="datetimeFigureOut">
              <a:rPr lang="en-US" smtClean="0"/>
              <a:t>7/14/23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348EA-DF7F-8545-8D03-A64D43E67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661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354C-080D-5942-922C-CABC780B5B24}" type="datetimeFigureOut">
              <a:rPr lang="en-US" smtClean="0"/>
              <a:t>7/14/23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348EA-DF7F-8545-8D03-A64D43E67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51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354C-080D-5942-922C-CABC780B5B24}" type="datetimeFigureOut">
              <a:rPr lang="en-US" smtClean="0"/>
              <a:t>7/14/23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348EA-DF7F-8545-8D03-A64D43E67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81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354C-080D-5942-922C-CABC780B5B24}" type="datetimeFigureOut">
              <a:rPr lang="en-US" smtClean="0"/>
              <a:t>7/14/23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348EA-DF7F-8545-8D03-A64D43E67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02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354C-080D-5942-922C-CABC780B5B24}" type="datetimeFigureOut">
              <a:rPr lang="en-US" smtClean="0"/>
              <a:t>7/14/23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348EA-DF7F-8545-8D03-A64D43E67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39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354C-080D-5942-922C-CABC780B5B24}" type="datetimeFigureOut">
              <a:rPr lang="en-US" smtClean="0"/>
              <a:t>7/14/23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348EA-DF7F-8545-8D03-A64D43E67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19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354C-080D-5942-922C-CABC780B5B24}" type="datetimeFigureOut">
              <a:rPr lang="en-US" smtClean="0"/>
              <a:t>7/14/23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348EA-DF7F-8545-8D03-A64D43E67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15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354C-080D-5942-922C-CABC780B5B24}" type="datetimeFigureOut">
              <a:rPr lang="en-US" smtClean="0"/>
              <a:t>7/14/23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348EA-DF7F-8545-8D03-A64D43E67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287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354C-080D-5942-922C-CABC780B5B24}" type="datetimeFigureOut">
              <a:rPr lang="en-US" smtClean="0"/>
              <a:t>7/14/23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348EA-DF7F-8545-8D03-A64D43E67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86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354C-080D-5942-922C-CABC780B5B24}" type="datetimeFigureOut">
              <a:rPr lang="en-US" smtClean="0"/>
              <a:t>7/14/23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348EA-DF7F-8545-8D03-A64D43E67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157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354C-080D-5942-922C-CABC780B5B24}" type="datetimeFigureOut">
              <a:rPr lang="en-US" smtClean="0"/>
              <a:t>7/14/23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348EA-DF7F-8545-8D03-A64D43E67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4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E354C-080D-5942-922C-CABC780B5B24}" type="datetimeFigureOut">
              <a:rPr lang="en-US" smtClean="0"/>
              <a:t>7/14/23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348EA-DF7F-8545-8D03-A64D43E67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895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9799" y="2945883"/>
            <a:ext cx="5513764" cy="2889115"/>
          </a:xfrm>
        </p:spPr>
        <p:txBody>
          <a:bodyPr anchor="b">
            <a:normAutofit fontScale="90000"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The Ohio State University </a:t>
            </a:r>
            <a:br>
              <a:rPr lang="en-US" sz="48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Department of Neurological Surgery</a:t>
            </a:r>
            <a:br>
              <a:rPr lang="en-US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br>
              <a:rPr lang="en-US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Lauren Schulz, MD</a:t>
            </a:r>
            <a:br>
              <a:rPr lang="en-US" sz="1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br>
              <a:rPr lang="en-US" sz="1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Program Director: Andrew J. Grossbach, MD FAANS</a:t>
            </a:r>
            <a:br>
              <a:rPr lang="en-US" sz="1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Program Coordinator: Sarah Hancock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74" y="546810"/>
            <a:ext cx="3955708" cy="384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862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661133"/>
            <a:ext cx="12177191" cy="362524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Our Facilities | The Ohio State University Wexner Medical Center">
            <a:extLst>
              <a:ext uri="{FF2B5EF4-FFF2-40B4-BE49-F238E27FC236}">
                <a16:creationId xmlns:a16="http://schemas.microsoft.com/office/drawing/2014/main" id="{CC954B4A-F390-BB4F-8566-CFC52F347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143" y="2182496"/>
            <a:ext cx="4020694" cy="281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2749" y="4675504"/>
            <a:ext cx="1661052" cy="161398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81842" y="736616"/>
            <a:ext cx="6051658" cy="769441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prstClr val="white">
                      <a:lumMod val="50000"/>
                    </a:prstClr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Neurological Surgery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577072" y="84856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385" y="2198542"/>
            <a:ext cx="3662594" cy="280545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77000" y="1736877"/>
            <a:ext cx="340189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Nationwide Children’s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372203" y="1736877"/>
            <a:ext cx="3336170" cy="46166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James Cancer Center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342844" y="1722571"/>
            <a:ext cx="297228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University Hospital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82496" y="74615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4BC8F0-C7B8-F615-1C0C-A539068499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4098" y="2186058"/>
            <a:ext cx="3861926" cy="281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06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560921"/>
            <a:ext cx="12192000" cy="38889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1842" y="736616"/>
            <a:ext cx="6051658" cy="769441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prstClr val="white">
                      <a:lumMod val="50000"/>
                    </a:prstClr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Neurological Surgery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577072" y="84856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82496" y="74615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University takes next step with new inpatient hospital">
            <a:extLst>
              <a:ext uri="{FF2B5EF4-FFF2-40B4-BE49-F238E27FC236}">
                <a16:creationId xmlns:a16="http://schemas.microsoft.com/office/drawing/2014/main" id="{96B75163-40FA-A54C-AADB-102106168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205" y="2007283"/>
            <a:ext cx="5611176" cy="299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A11693-3C8B-0641-ACEA-6901564DDD83}"/>
              </a:ext>
            </a:extLst>
          </p:cNvPr>
          <p:cNvSpPr txBox="1"/>
          <p:nvPr/>
        </p:nvSpPr>
        <p:spPr>
          <a:xfrm>
            <a:off x="804062" y="2500741"/>
            <a:ext cx="2955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Tower 2026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ADD8C4-744A-8941-8AB7-01682CCC142B}"/>
              </a:ext>
            </a:extLst>
          </p:cNvPr>
          <p:cNvSpPr txBox="1"/>
          <p:nvPr/>
        </p:nvSpPr>
        <p:spPr>
          <a:xfrm>
            <a:off x="804062" y="3289748"/>
            <a:ext cx="3544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 Neurosurgery (non-tumor) block/day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Neurosurgery (tumor) block/day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2749" y="4675504"/>
            <a:ext cx="1661052" cy="16139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886FC90-F81D-CE4C-8AB4-C7DD631FF845}"/>
              </a:ext>
            </a:extLst>
          </p:cNvPr>
          <p:cNvSpPr txBox="1"/>
          <p:nvPr/>
        </p:nvSpPr>
        <p:spPr>
          <a:xfrm>
            <a:off x="5505486" y="2377630"/>
            <a:ext cx="11171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AB02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Tower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A39822-C0C5-844A-855D-BE1A780CD682}"/>
              </a:ext>
            </a:extLst>
          </p:cNvPr>
          <p:cNvSpPr txBox="1"/>
          <p:nvPr/>
        </p:nvSpPr>
        <p:spPr>
          <a:xfrm>
            <a:off x="8644762" y="2535032"/>
            <a:ext cx="2095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AB02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James Cancer Center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571BBDF-8703-B64C-85DB-AEFA3AD2DDD2}"/>
              </a:ext>
            </a:extLst>
          </p:cNvPr>
          <p:cNvCxnSpPr>
            <a:cxnSpLocks/>
          </p:cNvCxnSpPr>
          <p:nvPr/>
        </p:nvCxnSpPr>
        <p:spPr>
          <a:xfrm>
            <a:off x="6127964" y="2685407"/>
            <a:ext cx="913859" cy="471321"/>
          </a:xfrm>
          <a:prstGeom prst="line">
            <a:avLst/>
          </a:prstGeom>
          <a:ln w="19050">
            <a:solidFill>
              <a:srgbClr val="AB02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7E453A2-9CC4-654B-935D-1ED0A40CFDEB}"/>
              </a:ext>
            </a:extLst>
          </p:cNvPr>
          <p:cNvCxnSpPr>
            <a:cxnSpLocks/>
          </p:cNvCxnSpPr>
          <p:nvPr/>
        </p:nvCxnSpPr>
        <p:spPr>
          <a:xfrm flipV="1">
            <a:off x="8761803" y="2842809"/>
            <a:ext cx="168029" cy="393570"/>
          </a:xfrm>
          <a:prstGeom prst="line">
            <a:avLst/>
          </a:prstGeom>
          <a:ln w="19050">
            <a:solidFill>
              <a:srgbClr val="AB02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3CE5863-AD5C-554B-AC0D-CE700AD2D59A}"/>
              </a:ext>
            </a:extLst>
          </p:cNvPr>
          <p:cNvSpPr txBox="1"/>
          <p:nvPr/>
        </p:nvSpPr>
        <p:spPr>
          <a:xfrm>
            <a:off x="9454929" y="2921067"/>
            <a:ext cx="1311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AB02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University Hospital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7A72484-146D-724E-A98B-96D9BDC7677D}"/>
              </a:ext>
            </a:extLst>
          </p:cNvPr>
          <p:cNvCxnSpPr>
            <a:cxnSpLocks/>
          </p:cNvCxnSpPr>
          <p:nvPr/>
        </p:nvCxnSpPr>
        <p:spPr>
          <a:xfrm flipV="1">
            <a:off x="9179988" y="3400014"/>
            <a:ext cx="299512" cy="308994"/>
          </a:xfrm>
          <a:prstGeom prst="line">
            <a:avLst/>
          </a:prstGeom>
          <a:ln w="19050">
            <a:solidFill>
              <a:srgbClr val="AB02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259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657143"/>
            <a:ext cx="12192000" cy="3727311"/>
            <a:chOff x="0" y="1642658"/>
            <a:chExt cx="12192000" cy="3727311"/>
          </a:xfrm>
        </p:grpSpPr>
        <p:sp>
          <p:nvSpPr>
            <p:cNvPr id="6" name="Rectangle 5"/>
            <p:cNvSpPr/>
            <p:nvPr/>
          </p:nvSpPr>
          <p:spPr>
            <a:xfrm>
              <a:off x="3986784" y="1642658"/>
              <a:ext cx="8205216" cy="372731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16923" t="7701" r="17198" b="28846"/>
            <a:stretch/>
          </p:blipFill>
          <p:spPr>
            <a:xfrm>
              <a:off x="0" y="1642658"/>
              <a:ext cx="3986784" cy="3727311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2749" y="4562975"/>
            <a:ext cx="1661052" cy="1613989"/>
          </a:xfrm>
          <a:prstGeom prst="rect">
            <a:avLst/>
          </a:prstGeom>
          <a:effectLst/>
        </p:spPr>
      </p:pic>
      <p:sp>
        <p:nvSpPr>
          <p:cNvPr id="9" name="TextBox 8"/>
          <p:cNvSpPr txBox="1"/>
          <p:nvPr/>
        </p:nvSpPr>
        <p:spPr>
          <a:xfrm>
            <a:off x="7882128" y="83759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3919" y="873217"/>
            <a:ext cx="2380203" cy="769441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0160">
                  <a:solidFill>
                    <a:prstClr val="white">
                      <a:lumMod val="50000"/>
                    </a:prstClr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Training</a:t>
            </a:r>
            <a:endParaRPr kumimoji="0" lang="en-US" sz="4400" b="1" i="0" u="none" strike="noStrike" kern="1200" cap="none" spc="0" normalizeH="0" baseline="0" noProof="0" dirty="0">
              <a:ln w="10160">
                <a:solidFill>
                  <a:prstClr val="white">
                    <a:lumMod val="50000"/>
                  </a:prstClr>
                </a:solidFill>
                <a:prstDash val="solid"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 descr="A red and black squares with white text&#10;&#10;Description automatically generated">
            <a:extLst>
              <a:ext uri="{FF2B5EF4-FFF2-40B4-BE49-F238E27FC236}">
                <a16:creationId xmlns:a16="http://schemas.microsoft.com/office/drawing/2014/main" id="{6E545386-341E-A827-1871-71274C505B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79" y="1920995"/>
            <a:ext cx="5906560" cy="256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7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675043"/>
            <a:ext cx="12192000" cy="3727311"/>
            <a:chOff x="0" y="1642658"/>
            <a:chExt cx="12192000" cy="3727311"/>
          </a:xfrm>
        </p:grpSpPr>
        <p:sp>
          <p:nvSpPr>
            <p:cNvPr id="6" name="Rectangle 5"/>
            <p:cNvSpPr/>
            <p:nvPr/>
          </p:nvSpPr>
          <p:spPr>
            <a:xfrm>
              <a:off x="3986784" y="1642658"/>
              <a:ext cx="8205216" cy="372731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16923" t="7701" r="17198" b="28846"/>
            <a:stretch/>
          </p:blipFill>
          <p:spPr>
            <a:xfrm>
              <a:off x="0" y="1642658"/>
              <a:ext cx="3986784" cy="3727311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2808" y="4562974"/>
            <a:ext cx="1661052" cy="1613989"/>
          </a:xfrm>
          <a:prstGeom prst="rect">
            <a:avLst/>
          </a:prstGeom>
          <a:effectLst/>
        </p:spPr>
      </p:pic>
      <p:sp>
        <p:nvSpPr>
          <p:cNvPr id="9" name="TextBox 8"/>
          <p:cNvSpPr txBox="1"/>
          <p:nvPr/>
        </p:nvSpPr>
        <p:spPr>
          <a:xfrm>
            <a:off x="7882128" y="83759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B8F666-3AE6-FC48-80AD-21FEB3CC8B08}"/>
              </a:ext>
            </a:extLst>
          </p:cNvPr>
          <p:cNvSpPr/>
          <p:nvPr/>
        </p:nvSpPr>
        <p:spPr>
          <a:xfrm>
            <a:off x="235798" y="873217"/>
            <a:ext cx="5235729" cy="769441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0160">
                  <a:solidFill>
                    <a:prstClr val="white">
                      <a:lumMod val="50000"/>
                    </a:prstClr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Program Summary</a:t>
            </a:r>
            <a:endParaRPr kumimoji="0" lang="en-US" sz="4400" b="1" i="0" u="none" strike="noStrike" kern="1200" cap="none" spc="0" normalizeH="0" baseline="0" noProof="0" dirty="0">
              <a:ln w="10160">
                <a:solidFill>
                  <a:prstClr val="white">
                    <a:lumMod val="50000"/>
                  </a:prstClr>
                </a:solidFill>
                <a:prstDash val="solid"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09322" y="1675043"/>
            <a:ext cx="7377367" cy="34778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400" b="1" dirty="0">
                <a:ln w="10160">
                  <a:noFill/>
                  <a:prstDash val="solid"/>
                </a:ln>
                <a:solidFill>
                  <a:srgbClr val="A80000"/>
                </a:solidFill>
                <a:latin typeface="Arial" charset="0"/>
                <a:ea typeface="Arial" charset="0"/>
                <a:cs typeface="Arial" charset="0"/>
              </a:rPr>
              <a:t>3 residents per year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400" b="1" dirty="0">
                <a:ln w="10160">
                  <a:noFill/>
                  <a:prstDash val="solid"/>
                </a:ln>
                <a:solidFill>
                  <a:srgbClr val="A80000"/>
                </a:solidFill>
                <a:latin typeface="Arial" charset="0"/>
                <a:ea typeface="Arial" charset="0"/>
                <a:cs typeface="Arial" charset="0"/>
              </a:rPr>
              <a:t>Bulk of training at one site</a:t>
            </a:r>
          </a:p>
          <a:p>
            <a:pPr marL="914400" lvl="1" indent="-457200">
              <a:buFont typeface="Arial" charset="0"/>
              <a:buChar char="•"/>
            </a:pPr>
            <a:r>
              <a:rPr kumimoji="0" lang="en-US" sz="20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A8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University Hospital/James Cancer Center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400" b="1" dirty="0">
                <a:ln w="10160">
                  <a:noFill/>
                  <a:prstDash val="solid"/>
                </a:ln>
                <a:solidFill>
                  <a:srgbClr val="A80000"/>
                </a:solidFill>
                <a:latin typeface="Arial" charset="0"/>
                <a:ea typeface="Arial" charset="0"/>
                <a:cs typeface="Arial" charset="0"/>
              </a:rPr>
              <a:t>Rotations at Nationwide Children’s</a:t>
            </a:r>
            <a:r>
              <a:rPr lang="en-US" sz="2800" b="1" dirty="0">
                <a:ln w="10160">
                  <a:noFill/>
                  <a:prstDash val="solid"/>
                </a:ln>
                <a:solidFill>
                  <a:srgbClr val="A8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000" b="1" dirty="0">
                <a:ln w="10160">
                  <a:noFill/>
                  <a:prstDash val="solid"/>
                </a:ln>
                <a:solidFill>
                  <a:srgbClr val="A80000"/>
                </a:solidFill>
                <a:latin typeface="Arial" charset="0"/>
                <a:ea typeface="Arial" charset="0"/>
                <a:cs typeface="Arial" charset="0"/>
              </a:rPr>
              <a:t>4 months PGY 2 and PGY 3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400" b="1" dirty="0">
                <a:ln w="10160">
                  <a:noFill/>
                  <a:prstDash val="solid"/>
                </a:ln>
                <a:solidFill>
                  <a:srgbClr val="A80000"/>
                </a:solidFill>
                <a:latin typeface="Arial" charset="0"/>
                <a:ea typeface="Arial" charset="0"/>
                <a:cs typeface="Arial" charset="0"/>
              </a:rPr>
              <a:t>Didactic Conferences  </a:t>
            </a:r>
          </a:p>
          <a:p>
            <a:pPr marL="914400" lvl="1" indent="-457200">
              <a:buFont typeface="Arial" charset="0"/>
              <a:buChar char="•"/>
            </a:pPr>
            <a:r>
              <a:rPr kumimoji="0" lang="en-US" sz="2000" b="1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A8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Weekly </a:t>
            </a:r>
            <a:r>
              <a:rPr lang="en-US" sz="2000" b="1" dirty="0">
                <a:ln w="10160">
                  <a:noFill/>
                  <a:prstDash val="solid"/>
                </a:ln>
                <a:solidFill>
                  <a:srgbClr val="A80000"/>
                </a:solidFill>
                <a:latin typeface="Arial" charset="0"/>
                <a:ea typeface="Arial" charset="0"/>
                <a:cs typeface="Arial" charset="0"/>
              </a:rPr>
              <a:t>Grand Rounds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000" b="1" dirty="0">
                <a:ln w="10160">
                  <a:noFill/>
                  <a:prstDash val="solid"/>
                </a:ln>
                <a:solidFill>
                  <a:srgbClr val="A80000"/>
                </a:solidFill>
                <a:latin typeface="Arial" charset="0"/>
                <a:ea typeface="Arial" charset="0"/>
                <a:cs typeface="Arial" charset="0"/>
              </a:rPr>
              <a:t>Weekly Case Conference</a:t>
            </a:r>
          </a:p>
          <a:p>
            <a:pPr marL="914400" lvl="1" indent="-457200">
              <a:buFont typeface="Arial" charset="0"/>
              <a:buChar char="•"/>
            </a:pPr>
            <a:r>
              <a:rPr kumimoji="0" lang="en-US" sz="2000" b="1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A8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Monthly Journal Club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000" b="1" dirty="0">
                <a:ln w="10160">
                  <a:noFill/>
                  <a:prstDash val="solid"/>
                </a:ln>
                <a:solidFill>
                  <a:srgbClr val="A80000"/>
                </a:solidFill>
                <a:latin typeface="Arial" charset="0"/>
                <a:ea typeface="Arial" charset="0"/>
                <a:cs typeface="Arial" charset="0"/>
              </a:rPr>
              <a:t>Yearly Cadaver labs &amp; Skull Base Course</a:t>
            </a:r>
            <a:endParaRPr kumimoji="0" lang="en-US" sz="2000" b="1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A8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947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642658"/>
            <a:ext cx="12192000" cy="3727311"/>
            <a:chOff x="0" y="1642658"/>
            <a:chExt cx="12192000" cy="3727311"/>
          </a:xfrm>
        </p:grpSpPr>
        <p:sp>
          <p:nvSpPr>
            <p:cNvPr id="6" name="Rectangle 5"/>
            <p:cNvSpPr/>
            <p:nvPr/>
          </p:nvSpPr>
          <p:spPr>
            <a:xfrm>
              <a:off x="3986784" y="1642658"/>
              <a:ext cx="8205216" cy="372731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16923" t="7701" r="17198" b="28846"/>
            <a:stretch/>
          </p:blipFill>
          <p:spPr>
            <a:xfrm>
              <a:off x="0" y="1642658"/>
              <a:ext cx="3986784" cy="3727311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2749" y="4562975"/>
            <a:ext cx="1661052" cy="1613989"/>
          </a:xfrm>
          <a:prstGeom prst="rect">
            <a:avLst/>
          </a:prstGeom>
          <a:effectLst/>
        </p:spPr>
      </p:pic>
      <p:sp>
        <p:nvSpPr>
          <p:cNvPr id="9" name="TextBox 8"/>
          <p:cNvSpPr txBox="1"/>
          <p:nvPr/>
        </p:nvSpPr>
        <p:spPr>
          <a:xfrm>
            <a:off x="7882128" y="83759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B8F666-3AE6-FC48-80AD-21FEB3CC8B08}"/>
              </a:ext>
            </a:extLst>
          </p:cNvPr>
          <p:cNvSpPr/>
          <p:nvPr/>
        </p:nvSpPr>
        <p:spPr>
          <a:xfrm>
            <a:off x="235798" y="873217"/>
            <a:ext cx="5235729" cy="769441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0160">
                  <a:solidFill>
                    <a:prstClr val="white">
                      <a:lumMod val="50000"/>
                    </a:prstClr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Program Summary</a:t>
            </a:r>
            <a:endParaRPr kumimoji="0" lang="en-US" sz="4400" b="1" i="0" u="none" strike="noStrike" kern="1200" cap="none" spc="0" normalizeH="0" baseline="0" noProof="0" dirty="0">
              <a:ln w="10160">
                <a:solidFill>
                  <a:prstClr val="white">
                    <a:lumMod val="50000"/>
                  </a:prstClr>
                </a:solidFill>
                <a:prstDash val="solid"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16534" y="1810203"/>
            <a:ext cx="7377367" cy="329320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A8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Great clinical experience (early autonomy)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A8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Subspecialty focused faculty with international reputations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A8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Large comprehensive and unique research platform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000" b="1" dirty="0">
                <a:ln w="10160">
                  <a:noFill/>
                  <a:prstDash val="solid"/>
                </a:ln>
                <a:solidFill>
                  <a:srgbClr val="A80000"/>
                </a:solidFill>
                <a:latin typeface="Arial" charset="0"/>
                <a:ea typeface="Arial" charset="0"/>
                <a:cs typeface="Arial" charset="0"/>
              </a:rPr>
              <a:t>2 years focused research</a:t>
            </a:r>
          </a:p>
          <a:p>
            <a:pPr marL="914400" lvl="1" indent="-457200">
              <a:buFont typeface="Arial" charset="0"/>
              <a:buChar char="•"/>
            </a:pPr>
            <a:r>
              <a:rPr kumimoji="0" lang="en-US" sz="20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A8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Can be clinical or basic science</a:t>
            </a:r>
          </a:p>
        </p:txBody>
      </p:sp>
    </p:spTree>
    <p:extLst>
      <p:ext uri="{BB962C8B-B14F-4D97-AF65-F5344CB8AC3E}">
        <p14:creationId xmlns:p14="http://schemas.microsoft.com/office/powerpoint/2010/main" val="2204875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642658"/>
            <a:ext cx="12192000" cy="3727311"/>
            <a:chOff x="0" y="1642658"/>
            <a:chExt cx="12192000" cy="3727311"/>
          </a:xfrm>
        </p:grpSpPr>
        <p:sp>
          <p:nvSpPr>
            <p:cNvPr id="6" name="Rectangle 5"/>
            <p:cNvSpPr/>
            <p:nvPr/>
          </p:nvSpPr>
          <p:spPr>
            <a:xfrm>
              <a:off x="3986784" y="1642658"/>
              <a:ext cx="8205216" cy="372731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16923" t="7701" r="17198" b="28846"/>
            <a:stretch/>
          </p:blipFill>
          <p:spPr>
            <a:xfrm>
              <a:off x="0" y="1642658"/>
              <a:ext cx="3986784" cy="3727311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2749" y="4562975"/>
            <a:ext cx="1661052" cy="1613989"/>
          </a:xfrm>
          <a:prstGeom prst="rect">
            <a:avLst/>
          </a:prstGeom>
          <a:effectLst/>
        </p:spPr>
      </p:pic>
      <p:sp>
        <p:nvSpPr>
          <p:cNvPr id="9" name="TextBox 8"/>
          <p:cNvSpPr txBox="1"/>
          <p:nvPr/>
        </p:nvSpPr>
        <p:spPr>
          <a:xfrm>
            <a:off x="7882128" y="83759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B8F666-3AE6-FC48-80AD-21FEB3CC8B08}"/>
              </a:ext>
            </a:extLst>
          </p:cNvPr>
          <p:cNvSpPr/>
          <p:nvPr/>
        </p:nvSpPr>
        <p:spPr>
          <a:xfrm>
            <a:off x="455412" y="873217"/>
            <a:ext cx="4796506" cy="769441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prstClr val="white">
                      <a:lumMod val="50000"/>
                    </a:prstClr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Have Questions?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93444" y="1825917"/>
            <a:ext cx="7377367" cy="113877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A8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Sarah Hancock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A8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Program Coordinator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A8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Sarah.Hancock@osumc.edu</a:t>
            </a:r>
            <a:endParaRPr kumimoji="0" lang="en-US" sz="20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A8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4E0C54-5020-DD4F-B122-41CBC719633C}"/>
              </a:ext>
            </a:extLst>
          </p:cNvPr>
          <p:cNvSpPr txBox="1"/>
          <p:nvPr/>
        </p:nvSpPr>
        <p:spPr>
          <a:xfrm>
            <a:off x="4189844" y="3195522"/>
            <a:ext cx="7567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10160">
                  <a:noFill/>
                  <a:prstDash val="solid"/>
                </a:ln>
                <a:solidFill>
                  <a:srgbClr val="A80000"/>
                </a:solidFill>
                <a:latin typeface="Arial" charset="0"/>
                <a:cs typeface="Arial" charset="0"/>
              </a:rPr>
              <a:t>Lauren Schulz</a:t>
            </a:r>
          </a:p>
          <a:p>
            <a:r>
              <a:rPr lang="en-US" sz="2000" b="1" dirty="0">
                <a:ln w="10160">
                  <a:noFill/>
                  <a:prstDash val="solid"/>
                </a:ln>
                <a:solidFill>
                  <a:srgbClr val="A80000"/>
                </a:solidFill>
                <a:latin typeface="Arial" charset="0"/>
                <a:cs typeface="Arial" charset="0"/>
              </a:rPr>
              <a:t>PGY-4</a:t>
            </a:r>
          </a:p>
          <a:p>
            <a:r>
              <a:rPr lang="en-US" sz="2000" b="1" dirty="0" err="1">
                <a:ln w="10160">
                  <a:noFill/>
                  <a:prstDash val="solid"/>
                </a:ln>
                <a:solidFill>
                  <a:srgbClr val="A80000"/>
                </a:solidFill>
                <a:latin typeface="Arial" charset="0"/>
                <a:cs typeface="Arial" charset="0"/>
              </a:rPr>
              <a:t>Lauren.Schulz@osumc.edu</a:t>
            </a:r>
            <a:endParaRPr lang="en-US" sz="2000" b="1" dirty="0">
              <a:ln w="10160">
                <a:noFill/>
                <a:prstDash val="solid"/>
              </a:ln>
              <a:solidFill>
                <a:srgbClr val="A8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000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B4E8DFF-9837-974F-B680-F53DA91A8E03}"/>
              </a:ext>
            </a:extLst>
          </p:cNvPr>
          <p:cNvGrpSpPr/>
          <p:nvPr/>
        </p:nvGrpSpPr>
        <p:grpSpPr>
          <a:xfrm>
            <a:off x="0" y="1545074"/>
            <a:ext cx="12192000" cy="3727312"/>
            <a:chOff x="-439186" y="2867299"/>
            <a:chExt cx="12192000" cy="372731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8BC08EA-5105-7642-8D97-A890CD37DB3C}"/>
                </a:ext>
              </a:extLst>
            </p:cNvPr>
            <p:cNvSpPr/>
            <p:nvPr/>
          </p:nvSpPr>
          <p:spPr>
            <a:xfrm>
              <a:off x="3547598" y="2867300"/>
              <a:ext cx="8205216" cy="372731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E69811A-064A-004D-AF26-40D7E5E73B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923" t="7701" r="17198" b="28846"/>
            <a:stretch/>
          </p:blipFill>
          <p:spPr>
            <a:xfrm>
              <a:off x="-439186" y="2867299"/>
              <a:ext cx="3986784" cy="3727311"/>
            </a:xfrm>
            <a:prstGeom prst="rect">
              <a:avLst/>
            </a:prstGeom>
          </p:spPr>
        </p:pic>
      </p:grpSp>
      <p:pic>
        <p:nvPicPr>
          <p:cNvPr id="2" name="Picture 1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3A532BF8-75FB-B244-A032-6FC9C4932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755" y="2352070"/>
            <a:ext cx="8213245" cy="20853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62CC98-1DA3-D741-A488-3AE8B9265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0342" y="4505930"/>
            <a:ext cx="1661052" cy="161398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6028958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179</Words>
  <Application>Microsoft Macintosh PowerPoint</Application>
  <PresentationFormat>Widescreen</PresentationFormat>
  <Paragraphs>43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1_Office Theme</vt:lpstr>
      <vt:lpstr>The Ohio State University  Department of Neurological Surgery  Lauren Schulz, MD  Program Director: Andrew J. Grossbach, MD FAANS Program Coordinator: Sarah Hancock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Ohio State University Wexner Medical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Ohio State University  Department of Neurological Surgery  Dan Kreatsoulas, MD  Program Director: Andrew J. Grossbach, MD FAANS Program Coordinator: Sarah Hancock</dc:title>
  <dc:creator>Grossbach, Andrew</dc:creator>
  <cp:lastModifiedBy>Schulz, Lauren</cp:lastModifiedBy>
  <cp:revision>9</cp:revision>
  <dcterms:created xsi:type="dcterms:W3CDTF">2022-08-03T18:08:26Z</dcterms:created>
  <dcterms:modified xsi:type="dcterms:W3CDTF">2023-07-14T20:17:47Z</dcterms:modified>
</cp:coreProperties>
</file>