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59"/>
  </p:notesMasterIdLst>
  <p:sldIdLst>
    <p:sldId id="256" r:id="rId2"/>
    <p:sldId id="269" r:id="rId3"/>
    <p:sldId id="270" r:id="rId4"/>
    <p:sldId id="258" r:id="rId5"/>
    <p:sldId id="266" r:id="rId6"/>
    <p:sldId id="268" r:id="rId7"/>
    <p:sldId id="276" r:id="rId8"/>
    <p:sldId id="440" r:id="rId9"/>
    <p:sldId id="295" r:id="rId10"/>
    <p:sldId id="374" r:id="rId11"/>
    <p:sldId id="296" r:id="rId12"/>
    <p:sldId id="278" r:id="rId13"/>
    <p:sldId id="280" r:id="rId14"/>
    <p:sldId id="443" r:id="rId15"/>
    <p:sldId id="294" r:id="rId16"/>
    <p:sldId id="297" r:id="rId17"/>
    <p:sldId id="284" r:id="rId18"/>
    <p:sldId id="298" r:id="rId19"/>
    <p:sldId id="285" r:id="rId20"/>
    <p:sldId id="439" r:id="rId21"/>
    <p:sldId id="286" r:id="rId22"/>
    <p:sldId id="379" r:id="rId23"/>
    <p:sldId id="433" r:id="rId24"/>
    <p:sldId id="378" r:id="rId25"/>
    <p:sldId id="441" r:id="rId26"/>
    <p:sldId id="375" r:id="rId27"/>
    <p:sldId id="299" r:id="rId28"/>
    <p:sldId id="455" r:id="rId29"/>
    <p:sldId id="403" r:id="rId30"/>
    <p:sldId id="307" r:id="rId31"/>
    <p:sldId id="434" r:id="rId32"/>
    <p:sldId id="305" r:id="rId33"/>
    <p:sldId id="407" r:id="rId34"/>
    <p:sldId id="408" r:id="rId35"/>
    <p:sldId id="409" r:id="rId36"/>
    <p:sldId id="411" r:id="rId37"/>
    <p:sldId id="437" r:id="rId38"/>
    <p:sldId id="402" r:id="rId39"/>
    <p:sldId id="413" r:id="rId40"/>
    <p:sldId id="414" r:id="rId41"/>
    <p:sldId id="300" r:id="rId42"/>
    <p:sldId id="324" r:id="rId43"/>
    <p:sldId id="325" r:id="rId44"/>
    <p:sldId id="435" r:id="rId45"/>
    <p:sldId id="328" r:id="rId46"/>
    <p:sldId id="329" r:id="rId47"/>
    <p:sldId id="330" r:id="rId48"/>
    <p:sldId id="425" r:id="rId49"/>
    <p:sldId id="412" r:id="rId50"/>
    <p:sldId id="395" r:id="rId51"/>
    <p:sldId id="346" r:id="rId52"/>
    <p:sldId id="347" r:id="rId53"/>
    <p:sldId id="352" r:id="rId54"/>
    <p:sldId id="397" r:id="rId55"/>
    <p:sldId id="431" r:id="rId56"/>
    <p:sldId id="442" r:id="rId57"/>
    <p:sldId id="43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a Stippl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8488" autoAdjust="0"/>
  </p:normalViewPr>
  <p:slideViewPr>
    <p:cSldViewPr snapToGrid="0" snapToObjects="1">
      <p:cViewPr varScale="1">
        <p:scale>
          <a:sx n="63" d="100"/>
          <a:sy n="63" d="100"/>
        </p:scale>
        <p:origin x="1380" y="48"/>
      </p:cViewPr>
      <p:guideLst>
        <p:guide orient="horz" pos="2160"/>
        <p:guide pos="2880"/>
      </p:guideLst>
    </p:cSldViewPr>
  </p:slideViewPr>
  <p:notesTextViewPr>
    <p:cViewPr>
      <p:scale>
        <a:sx n="100" d="100"/>
        <a:sy n="100" d="100"/>
      </p:scale>
      <p:origin x="0" y="0"/>
    </p:cViewPr>
  </p:notesTextViewPr>
  <p:notesViewPr>
    <p:cSldViewPr snapToGrid="0" snapToObjects="1">
      <p:cViewPr>
        <p:scale>
          <a:sx n="66" d="100"/>
          <a:sy n="66" d="100"/>
        </p:scale>
        <p:origin x="2364" y="-4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carrol4\Desktop\career%20conference%20form.csv"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 feel a great deal of stress because of my job.</a:t>
            </a:r>
          </a:p>
        </c:rich>
      </c:tx>
      <c:overlay val="0"/>
    </c:title>
    <c:autoTitleDeleted val="0"/>
    <c:plotArea>
      <c:layout/>
      <c:barChart>
        <c:barDir val="col"/>
        <c:grouping val="clustered"/>
        <c:varyColors val="0"/>
        <c:ser>
          <c:idx val="0"/>
          <c:order val="0"/>
          <c:spPr>
            <a:solidFill>
              <a:srgbClr val="D1282E"/>
            </a:solidFill>
            <a:ln>
              <a:solidFill>
                <a:srgbClr val="D1282E"/>
              </a:solidFill>
            </a:ln>
          </c:spPr>
          <c:invertIfNegative val="0"/>
          <c:dLbls>
            <c:dLbl>
              <c:idx val="0"/>
              <c:tx>
                <c:rich>
                  <a:bodyPr/>
                  <a:lstStyle/>
                  <a:p>
                    <a:r>
                      <a:rPr lang="en-US" sz="1200" b="1" dirty="0">
                        <a:solidFill>
                          <a:schemeClr val="bg1"/>
                        </a:solidFill>
                      </a:rPr>
                      <a:t>8%</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21-43F4-BC98-802AC8B09058}"/>
                </c:ext>
              </c:extLst>
            </c:dLbl>
            <c:dLbl>
              <c:idx val="1"/>
              <c:tx>
                <c:rich>
                  <a:bodyPr/>
                  <a:lstStyle/>
                  <a:p>
                    <a:r>
                      <a:rPr lang="en-US" sz="1200" b="1" dirty="0">
                        <a:solidFill>
                          <a:schemeClr val="bg1"/>
                        </a:solidFill>
                      </a:rPr>
                      <a:t>18%</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21-43F4-BC98-802AC8B09058}"/>
                </c:ext>
              </c:extLst>
            </c:dLbl>
            <c:dLbl>
              <c:idx val="2"/>
              <c:tx>
                <c:rich>
                  <a:bodyPr/>
                  <a:lstStyle/>
                  <a:p>
                    <a:r>
                      <a:rPr lang="en-US" sz="1200" b="1" dirty="0">
                        <a:solidFill>
                          <a:schemeClr val="bg1"/>
                        </a:solidFill>
                      </a:rPr>
                      <a:t>33%</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21-43F4-BC98-802AC8B09058}"/>
                </c:ext>
              </c:extLst>
            </c:dLbl>
            <c:dLbl>
              <c:idx val="3"/>
              <c:tx>
                <c:rich>
                  <a:bodyPr/>
                  <a:lstStyle/>
                  <a:p>
                    <a:r>
                      <a:rPr lang="en-US" sz="1200" b="1" dirty="0">
                        <a:solidFill>
                          <a:schemeClr val="bg1"/>
                        </a:solidFill>
                      </a:rPr>
                      <a:t>31%</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21-43F4-BC98-802AC8B09058}"/>
                </c:ext>
              </c:extLst>
            </c:dLbl>
            <c:dLbl>
              <c:idx val="4"/>
              <c:tx>
                <c:rich>
                  <a:bodyPr/>
                  <a:lstStyle/>
                  <a:p>
                    <a:r>
                      <a:rPr lang="en-US" sz="1200" b="1" dirty="0">
                        <a:solidFill>
                          <a:schemeClr val="bg1"/>
                        </a:solidFill>
                      </a:rPr>
                      <a:t>8%</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21-43F4-BC98-802AC8B09058}"/>
                </c:ext>
              </c:extLst>
            </c:dLbl>
            <c:dLbl>
              <c:idx val="5"/>
              <c:tx>
                <c:rich>
                  <a:bodyPr/>
                  <a:lstStyle/>
                  <a:p>
                    <a:r>
                      <a:rPr lang="en-US" dirty="0"/>
                      <a:t>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421-43F4-BC98-802AC8B09058}"/>
                </c:ext>
              </c:extLst>
            </c:dLbl>
            <c:spPr>
              <a:noFill/>
              <a:ln>
                <a:noFill/>
              </a:ln>
              <a:effectLst/>
            </c:spPr>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Sheet1!$A$112:$A$117</c:f>
              <c:strCache>
                <c:ptCount val="6"/>
                <c:pt idx="0">
                  <c:v>Strongly disagree</c:v>
                </c:pt>
                <c:pt idx="1">
                  <c:v>Disagree</c:v>
                </c:pt>
                <c:pt idx="2">
                  <c:v>Neither agree nor disagree</c:v>
                </c:pt>
                <c:pt idx="3">
                  <c:v>Agree</c:v>
                </c:pt>
                <c:pt idx="4">
                  <c:v>Strongly Agree</c:v>
                </c:pt>
                <c:pt idx="5">
                  <c:v>No response</c:v>
                </c:pt>
              </c:strCache>
            </c:strRef>
          </c:cat>
          <c:val>
            <c:numRef>
              <c:f>Sheet1!$B$112:$B$117</c:f>
              <c:numCache>
                <c:formatCode>General</c:formatCode>
                <c:ptCount val="6"/>
                <c:pt idx="0">
                  <c:v>4</c:v>
                </c:pt>
                <c:pt idx="1">
                  <c:v>9</c:v>
                </c:pt>
                <c:pt idx="2">
                  <c:v>16</c:v>
                </c:pt>
                <c:pt idx="3">
                  <c:v>15</c:v>
                </c:pt>
                <c:pt idx="4">
                  <c:v>4</c:v>
                </c:pt>
                <c:pt idx="5">
                  <c:v>1</c:v>
                </c:pt>
              </c:numCache>
            </c:numRef>
          </c:val>
          <c:extLst>
            <c:ext xmlns:c16="http://schemas.microsoft.com/office/drawing/2014/chart" uri="{C3380CC4-5D6E-409C-BE32-E72D297353CC}">
              <c16:uniqueId val="{00000006-C421-43F4-BC98-802AC8B09058}"/>
            </c:ext>
          </c:extLst>
        </c:ser>
        <c:dLbls>
          <c:dLblPos val="inEnd"/>
          <c:showLegendKey val="0"/>
          <c:showVal val="1"/>
          <c:showCatName val="0"/>
          <c:showSerName val="0"/>
          <c:showPercent val="0"/>
          <c:showBubbleSize val="0"/>
        </c:dLbls>
        <c:gapWidth val="150"/>
        <c:axId val="2120687272"/>
        <c:axId val="2120687624"/>
      </c:barChart>
      <c:catAx>
        <c:axId val="2120687272"/>
        <c:scaling>
          <c:orientation val="minMax"/>
        </c:scaling>
        <c:delete val="0"/>
        <c:axPos val="b"/>
        <c:numFmt formatCode="General" sourceLinked="0"/>
        <c:majorTickMark val="out"/>
        <c:minorTickMark val="none"/>
        <c:tickLblPos val="nextTo"/>
        <c:crossAx val="2120687624"/>
        <c:crosses val="autoZero"/>
        <c:auto val="1"/>
        <c:lblAlgn val="ctr"/>
        <c:lblOffset val="100"/>
        <c:noMultiLvlLbl val="0"/>
      </c:catAx>
      <c:valAx>
        <c:axId val="2120687624"/>
        <c:scaling>
          <c:orientation val="minMax"/>
        </c:scaling>
        <c:delete val="0"/>
        <c:axPos val="l"/>
        <c:majorGridlines/>
        <c:title>
          <c:tx>
            <c:rich>
              <a:bodyPr rot="-5400000" vert="horz"/>
              <a:lstStyle/>
              <a:p>
                <a:pPr>
                  <a:defRPr/>
                </a:pPr>
                <a:r>
                  <a:rPr lang="en-US" dirty="0"/>
                  <a:t>Number of responses</a:t>
                </a:r>
              </a:p>
            </c:rich>
          </c:tx>
          <c:overlay val="0"/>
        </c:title>
        <c:numFmt formatCode="General" sourceLinked="1"/>
        <c:majorTickMark val="out"/>
        <c:minorTickMark val="none"/>
        <c:tickLblPos val="nextTo"/>
        <c:crossAx val="2120687272"/>
        <c:crosses val="autoZero"/>
        <c:crossBetween val="between"/>
      </c:valAx>
    </c:plotArea>
    <c:plotVisOnly val="1"/>
    <c:dispBlanksAs val="gap"/>
    <c:showDLblsOverMax val="0"/>
  </c:chart>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9-02-02T22:50:03.323" idx="2">
    <p:pos x="10" y="10"/>
    <p:text>add someitng abour resident burnout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709ADB-0735-1D4C-A081-25F94338BC45}" type="doc">
      <dgm:prSet loTypeId="urn:microsoft.com/office/officeart/2005/8/layout/process2" loCatId="" qsTypeId="urn:microsoft.com/office/officeart/2005/8/quickstyle/simple4" qsCatId="simple" csTypeId="urn:microsoft.com/office/officeart/2005/8/colors/accent1_2" csCatId="accent1" phldr="1"/>
      <dgm:spPr/>
    </dgm:pt>
    <dgm:pt modelId="{83F87C75-3FC0-B441-A367-1C637E257867}">
      <dgm:prSet phldrT="[Text]" custT="1"/>
      <dgm:spPr/>
      <dgm:t>
        <a:bodyPr/>
        <a:lstStyle/>
        <a:p>
          <a:r>
            <a:rPr lang="en-US" sz="2400" dirty="0"/>
            <a:t>Physical and Emotional Exhaustion</a:t>
          </a:r>
        </a:p>
      </dgm:t>
    </dgm:pt>
    <dgm:pt modelId="{648B3316-8FD0-3A48-B61D-A88CF732EF80}" type="parTrans" cxnId="{B35EB1D5-D930-0A43-BC6E-785A85617097}">
      <dgm:prSet/>
      <dgm:spPr/>
      <dgm:t>
        <a:bodyPr/>
        <a:lstStyle/>
        <a:p>
          <a:endParaRPr lang="en-US"/>
        </a:p>
      </dgm:t>
    </dgm:pt>
    <dgm:pt modelId="{32E4E47D-CEA3-9A47-BCA4-FFFA967A15B4}" type="sibTrans" cxnId="{B35EB1D5-D930-0A43-BC6E-785A85617097}">
      <dgm:prSet/>
      <dgm:spPr/>
      <dgm:t>
        <a:bodyPr/>
        <a:lstStyle/>
        <a:p>
          <a:endParaRPr lang="en-US" dirty="0"/>
        </a:p>
      </dgm:t>
    </dgm:pt>
    <dgm:pt modelId="{B80C268F-FDD3-9C4E-B2A0-25F99F267A20}">
      <dgm:prSet phldrT="[Text]" custT="1"/>
      <dgm:spPr/>
      <dgm:t>
        <a:bodyPr/>
        <a:lstStyle/>
        <a:p>
          <a:r>
            <a:rPr lang="en-US" sz="2400" dirty="0"/>
            <a:t>Depersonalization</a:t>
          </a:r>
        </a:p>
      </dgm:t>
    </dgm:pt>
    <dgm:pt modelId="{58470266-02D7-FA46-9760-0DF43AA32F12}" type="parTrans" cxnId="{A9B59ADD-F88B-8D42-8646-4EC2B04EAF67}">
      <dgm:prSet/>
      <dgm:spPr/>
      <dgm:t>
        <a:bodyPr/>
        <a:lstStyle/>
        <a:p>
          <a:endParaRPr lang="en-US"/>
        </a:p>
      </dgm:t>
    </dgm:pt>
    <dgm:pt modelId="{5AA0CC89-F4B6-D04B-878D-64DE0F8E5559}" type="sibTrans" cxnId="{A9B59ADD-F88B-8D42-8646-4EC2B04EAF67}">
      <dgm:prSet/>
      <dgm:spPr/>
      <dgm:t>
        <a:bodyPr/>
        <a:lstStyle/>
        <a:p>
          <a:endParaRPr lang="en-US" dirty="0"/>
        </a:p>
      </dgm:t>
    </dgm:pt>
    <dgm:pt modelId="{37FA5C2B-C796-8248-8C40-49377812E4B9}">
      <dgm:prSet phldrT="[Text]" custT="1"/>
      <dgm:spPr/>
      <dgm:t>
        <a:bodyPr/>
        <a:lstStyle/>
        <a:p>
          <a:r>
            <a:rPr lang="en-US" sz="2400" dirty="0"/>
            <a:t>Reduced Sense of Personal Accomplishment</a:t>
          </a:r>
        </a:p>
      </dgm:t>
    </dgm:pt>
    <dgm:pt modelId="{97C834FE-B026-AD4E-9BC9-40DA73ABB4CC}" type="parTrans" cxnId="{ECA7F2B7-DE46-D948-A339-4D8BDDE9A8E6}">
      <dgm:prSet/>
      <dgm:spPr/>
      <dgm:t>
        <a:bodyPr/>
        <a:lstStyle/>
        <a:p>
          <a:endParaRPr lang="en-US"/>
        </a:p>
      </dgm:t>
    </dgm:pt>
    <dgm:pt modelId="{2C635A51-50F5-614B-AB44-73F7D4A64234}" type="sibTrans" cxnId="{ECA7F2B7-DE46-D948-A339-4D8BDDE9A8E6}">
      <dgm:prSet/>
      <dgm:spPr/>
      <dgm:t>
        <a:bodyPr/>
        <a:lstStyle/>
        <a:p>
          <a:endParaRPr lang="en-US"/>
        </a:p>
      </dgm:t>
    </dgm:pt>
    <dgm:pt modelId="{E416D622-903B-E24D-A270-A335724E62F0}" type="pres">
      <dgm:prSet presAssocID="{77709ADB-0735-1D4C-A081-25F94338BC45}" presName="linearFlow" presStyleCnt="0">
        <dgm:presLayoutVars>
          <dgm:resizeHandles val="exact"/>
        </dgm:presLayoutVars>
      </dgm:prSet>
      <dgm:spPr/>
    </dgm:pt>
    <dgm:pt modelId="{802101A8-57B6-F74F-9473-07DA77DDD9BE}" type="pres">
      <dgm:prSet presAssocID="{83F87C75-3FC0-B441-A367-1C637E257867}" presName="node" presStyleLbl="node1" presStyleIdx="0" presStyleCnt="3">
        <dgm:presLayoutVars>
          <dgm:bulletEnabled val="1"/>
        </dgm:presLayoutVars>
      </dgm:prSet>
      <dgm:spPr/>
      <dgm:t>
        <a:bodyPr/>
        <a:lstStyle/>
        <a:p>
          <a:endParaRPr lang="en-US"/>
        </a:p>
      </dgm:t>
    </dgm:pt>
    <dgm:pt modelId="{A7CCE392-FD7E-1D43-99DC-EAFA03CD9C9D}" type="pres">
      <dgm:prSet presAssocID="{32E4E47D-CEA3-9A47-BCA4-FFFA967A15B4}" presName="sibTrans" presStyleLbl="sibTrans2D1" presStyleIdx="0" presStyleCnt="2"/>
      <dgm:spPr/>
      <dgm:t>
        <a:bodyPr/>
        <a:lstStyle/>
        <a:p>
          <a:endParaRPr lang="en-US"/>
        </a:p>
      </dgm:t>
    </dgm:pt>
    <dgm:pt modelId="{D514EADA-C3E8-1346-A58F-A8CC50BDD254}" type="pres">
      <dgm:prSet presAssocID="{32E4E47D-CEA3-9A47-BCA4-FFFA967A15B4}" presName="connectorText" presStyleLbl="sibTrans2D1" presStyleIdx="0" presStyleCnt="2"/>
      <dgm:spPr/>
      <dgm:t>
        <a:bodyPr/>
        <a:lstStyle/>
        <a:p>
          <a:endParaRPr lang="en-US"/>
        </a:p>
      </dgm:t>
    </dgm:pt>
    <dgm:pt modelId="{E52202BF-A227-6649-90ED-0FF680579538}" type="pres">
      <dgm:prSet presAssocID="{B80C268F-FDD3-9C4E-B2A0-25F99F267A20}" presName="node" presStyleLbl="node1" presStyleIdx="1" presStyleCnt="3">
        <dgm:presLayoutVars>
          <dgm:bulletEnabled val="1"/>
        </dgm:presLayoutVars>
      </dgm:prSet>
      <dgm:spPr/>
      <dgm:t>
        <a:bodyPr/>
        <a:lstStyle/>
        <a:p>
          <a:endParaRPr lang="en-US"/>
        </a:p>
      </dgm:t>
    </dgm:pt>
    <dgm:pt modelId="{199A457C-D393-3946-968E-62970206FB77}" type="pres">
      <dgm:prSet presAssocID="{5AA0CC89-F4B6-D04B-878D-64DE0F8E5559}" presName="sibTrans" presStyleLbl="sibTrans2D1" presStyleIdx="1" presStyleCnt="2"/>
      <dgm:spPr/>
      <dgm:t>
        <a:bodyPr/>
        <a:lstStyle/>
        <a:p>
          <a:endParaRPr lang="en-US"/>
        </a:p>
      </dgm:t>
    </dgm:pt>
    <dgm:pt modelId="{E5452A2E-4920-4446-B561-4EC50025F570}" type="pres">
      <dgm:prSet presAssocID="{5AA0CC89-F4B6-D04B-878D-64DE0F8E5559}" presName="connectorText" presStyleLbl="sibTrans2D1" presStyleIdx="1" presStyleCnt="2"/>
      <dgm:spPr/>
      <dgm:t>
        <a:bodyPr/>
        <a:lstStyle/>
        <a:p>
          <a:endParaRPr lang="en-US"/>
        </a:p>
      </dgm:t>
    </dgm:pt>
    <dgm:pt modelId="{2A278836-B0C6-8F40-BACF-2BB49B7FA3EC}" type="pres">
      <dgm:prSet presAssocID="{37FA5C2B-C796-8248-8C40-49377812E4B9}" presName="node" presStyleLbl="node1" presStyleIdx="2" presStyleCnt="3">
        <dgm:presLayoutVars>
          <dgm:bulletEnabled val="1"/>
        </dgm:presLayoutVars>
      </dgm:prSet>
      <dgm:spPr/>
      <dgm:t>
        <a:bodyPr/>
        <a:lstStyle/>
        <a:p>
          <a:endParaRPr lang="en-US"/>
        </a:p>
      </dgm:t>
    </dgm:pt>
  </dgm:ptLst>
  <dgm:cxnLst>
    <dgm:cxn modelId="{B66627BA-ABBC-E043-8F22-629FC0A58AEB}" type="presOf" srcId="{83F87C75-3FC0-B441-A367-1C637E257867}" destId="{802101A8-57B6-F74F-9473-07DA77DDD9BE}" srcOrd="0" destOrd="0" presId="urn:microsoft.com/office/officeart/2005/8/layout/process2"/>
    <dgm:cxn modelId="{206577BE-FEC7-CC49-96BC-D86F69CCFB60}" type="presOf" srcId="{32E4E47D-CEA3-9A47-BCA4-FFFA967A15B4}" destId="{D514EADA-C3E8-1346-A58F-A8CC50BDD254}" srcOrd="1" destOrd="0" presId="urn:microsoft.com/office/officeart/2005/8/layout/process2"/>
    <dgm:cxn modelId="{B35EB1D5-D930-0A43-BC6E-785A85617097}" srcId="{77709ADB-0735-1D4C-A081-25F94338BC45}" destId="{83F87C75-3FC0-B441-A367-1C637E257867}" srcOrd="0" destOrd="0" parTransId="{648B3316-8FD0-3A48-B61D-A88CF732EF80}" sibTransId="{32E4E47D-CEA3-9A47-BCA4-FFFA967A15B4}"/>
    <dgm:cxn modelId="{2F1DB438-39A8-5B47-94D4-E103DCB32EBA}" type="presOf" srcId="{5AA0CC89-F4B6-D04B-878D-64DE0F8E5559}" destId="{199A457C-D393-3946-968E-62970206FB77}" srcOrd="0" destOrd="0" presId="urn:microsoft.com/office/officeart/2005/8/layout/process2"/>
    <dgm:cxn modelId="{ECA7F2B7-DE46-D948-A339-4D8BDDE9A8E6}" srcId="{77709ADB-0735-1D4C-A081-25F94338BC45}" destId="{37FA5C2B-C796-8248-8C40-49377812E4B9}" srcOrd="2" destOrd="0" parTransId="{97C834FE-B026-AD4E-9BC9-40DA73ABB4CC}" sibTransId="{2C635A51-50F5-614B-AB44-73F7D4A64234}"/>
    <dgm:cxn modelId="{0A1491F3-55B8-0440-96ED-BBF9B2F0D6B9}" type="presOf" srcId="{5AA0CC89-F4B6-D04B-878D-64DE0F8E5559}" destId="{E5452A2E-4920-4446-B561-4EC50025F570}" srcOrd="1" destOrd="0" presId="urn:microsoft.com/office/officeart/2005/8/layout/process2"/>
    <dgm:cxn modelId="{AF79BA4C-7303-2546-8FAA-E30DC1A27FEC}" type="presOf" srcId="{32E4E47D-CEA3-9A47-BCA4-FFFA967A15B4}" destId="{A7CCE392-FD7E-1D43-99DC-EAFA03CD9C9D}" srcOrd="0" destOrd="0" presId="urn:microsoft.com/office/officeart/2005/8/layout/process2"/>
    <dgm:cxn modelId="{A9B59ADD-F88B-8D42-8646-4EC2B04EAF67}" srcId="{77709ADB-0735-1D4C-A081-25F94338BC45}" destId="{B80C268F-FDD3-9C4E-B2A0-25F99F267A20}" srcOrd="1" destOrd="0" parTransId="{58470266-02D7-FA46-9760-0DF43AA32F12}" sibTransId="{5AA0CC89-F4B6-D04B-878D-64DE0F8E5559}"/>
    <dgm:cxn modelId="{08601593-B1C2-2743-9EEE-433E906BBD77}" type="presOf" srcId="{77709ADB-0735-1D4C-A081-25F94338BC45}" destId="{E416D622-903B-E24D-A270-A335724E62F0}" srcOrd="0" destOrd="0" presId="urn:microsoft.com/office/officeart/2005/8/layout/process2"/>
    <dgm:cxn modelId="{322CC751-4EBE-A743-808D-600DFE782C83}" type="presOf" srcId="{B80C268F-FDD3-9C4E-B2A0-25F99F267A20}" destId="{E52202BF-A227-6649-90ED-0FF680579538}" srcOrd="0" destOrd="0" presId="urn:microsoft.com/office/officeart/2005/8/layout/process2"/>
    <dgm:cxn modelId="{3BCE0B0F-3A97-9B40-BF1D-4C77E69E6605}" type="presOf" srcId="{37FA5C2B-C796-8248-8C40-49377812E4B9}" destId="{2A278836-B0C6-8F40-BACF-2BB49B7FA3EC}" srcOrd="0" destOrd="0" presId="urn:microsoft.com/office/officeart/2005/8/layout/process2"/>
    <dgm:cxn modelId="{12644D77-83D8-D948-9280-2AA77288B84E}" type="presParOf" srcId="{E416D622-903B-E24D-A270-A335724E62F0}" destId="{802101A8-57B6-F74F-9473-07DA77DDD9BE}" srcOrd="0" destOrd="0" presId="urn:microsoft.com/office/officeart/2005/8/layout/process2"/>
    <dgm:cxn modelId="{521B717B-D058-8C42-9D60-6A9C0C3B77A0}" type="presParOf" srcId="{E416D622-903B-E24D-A270-A335724E62F0}" destId="{A7CCE392-FD7E-1D43-99DC-EAFA03CD9C9D}" srcOrd="1" destOrd="0" presId="urn:microsoft.com/office/officeart/2005/8/layout/process2"/>
    <dgm:cxn modelId="{748B4AA2-1A4B-114A-A0EA-2DD924AB5A9E}" type="presParOf" srcId="{A7CCE392-FD7E-1D43-99DC-EAFA03CD9C9D}" destId="{D514EADA-C3E8-1346-A58F-A8CC50BDD254}" srcOrd="0" destOrd="0" presId="urn:microsoft.com/office/officeart/2005/8/layout/process2"/>
    <dgm:cxn modelId="{B29EA6E3-5E08-5C48-9BD9-7882F2E56EF5}" type="presParOf" srcId="{E416D622-903B-E24D-A270-A335724E62F0}" destId="{E52202BF-A227-6649-90ED-0FF680579538}" srcOrd="2" destOrd="0" presId="urn:microsoft.com/office/officeart/2005/8/layout/process2"/>
    <dgm:cxn modelId="{6BE42324-8ED0-9B4C-A4CF-A93F95A46851}" type="presParOf" srcId="{E416D622-903B-E24D-A270-A335724E62F0}" destId="{199A457C-D393-3946-968E-62970206FB77}" srcOrd="3" destOrd="0" presId="urn:microsoft.com/office/officeart/2005/8/layout/process2"/>
    <dgm:cxn modelId="{3E0B95F4-3695-8340-9514-46CE428BB26A}" type="presParOf" srcId="{199A457C-D393-3946-968E-62970206FB77}" destId="{E5452A2E-4920-4446-B561-4EC50025F570}" srcOrd="0" destOrd="0" presId="urn:microsoft.com/office/officeart/2005/8/layout/process2"/>
    <dgm:cxn modelId="{265F303E-042D-3249-BB93-997555BF702D}" type="presParOf" srcId="{E416D622-903B-E24D-A270-A335724E62F0}" destId="{2A278836-B0C6-8F40-BACF-2BB49B7FA3EC}"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FD651C-4A0C-4C4E-B4F6-F00C345177DF}" type="doc">
      <dgm:prSet loTypeId="urn:microsoft.com/office/officeart/2005/8/layout/hProcess9" loCatId="" qsTypeId="urn:microsoft.com/office/officeart/2005/8/quickstyle/simple4" qsCatId="simple" csTypeId="urn:microsoft.com/office/officeart/2005/8/colors/accent1_2" csCatId="accent1" phldr="1"/>
      <dgm:spPr/>
      <dgm:t>
        <a:bodyPr/>
        <a:lstStyle/>
        <a:p>
          <a:endParaRPr lang="en-US"/>
        </a:p>
      </dgm:t>
    </dgm:pt>
    <dgm:pt modelId="{28963EF8-615D-5245-8C5E-99FBFBD8326A}">
      <dgm:prSet/>
      <dgm:spPr/>
      <dgm:t>
        <a:bodyPr/>
        <a:lstStyle/>
        <a:p>
          <a:pPr rtl="0"/>
          <a:r>
            <a:rPr lang="en-US" b="1" dirty="0"/>
            <a:t>50% of medical students</a:t>
          </a:r>
          <a:endParaRPr lang="en-US" dirty="0"/>
        </a:p>
      </dgm:t>
    </dgm:pt>
    <dgm:pt modelId="{A7E977E1-5C91-C74C-8D9F-FF02920C41BE}" type="parTrans" cxnId="{F80D379B-5BA0-8A4A-A922-835CFC980D7D}">
      <dgm:prSet/>
      <dgm:spPr/>
      <dgm:t>
        <a:bodyPr/>
        <a:lstStyle/>
        <a:p>
          <a:endParaRPr lang="en-US"/>
        </a:p>
      </dgm:t>
    </dgm:pt>
    <dgm:pt modelId="{47F2E3E0-BE75-D448-AA18-0572D263D5B3}" type="sibTrans" cxnId="{F80D379B-5BA0-8A4A-A922-835CFC980D7D}">
      <dgm:prSet/>
      <dgm:spPr/>
      <dgm:t>
        <a:bodyPr/>
        <a:lstStyle/>
        <a:p>
          <a:endParaRPr lang="en-US"/>
        </a:p>
      </dgm:t>
    </dgm:pt>
    <dgm:pt modelId="{AC48F2C8-0FC3-FC47-8438-1EC5C3A94101}">
      <dgm:prSet/>
      <dgm:spPr/>
      <dgm:t>
        <a:bodyPr/>
        <a:lstStyle/>
        <a:p>
          <a:pPr rtl="0"/>
          <a:r>
            <a:rPr lang="en-US" b="1" dirty="0"/>
            <a:t>50% of doctors</a:t>
          </a:r>
          <a:endParaRPr lang="en-US" dirty="0"/>
        </a:p>
      </dgm:t>
    </dgm:pt>
    <dgm:pt modelId="{10894396-A293-4A48-9521-504E8A1F450E}" type="parTrans" cxnId="{8B1D5E52-8651-F34E-97A6-E50047BBB9A3}">
      <dgm:prSet/>
      <dgm:spPr/>
      <dgm:t>
        <a:bodyPr/>
        <a:lstStyle/>
        <a:p>
          <a:endParaRPr lang="en-US"/>
        </a:p>
      </dgm:t>
    </dgm:pt>
    <dgm:pt modelId="{5C71E652-8F1C-AB41-A9FA-8C96ABA13E43}" type="sibTrans" cxnId="{8B1D5E52-8651-F34E-97A6-E50047BBB9A3}">
      <dgm:prSet/>
      <dgm:spPr/>
      <dgm:t>
        <a:bodyPr/>
        <a:lstStyle/>
        <a:p>
          <a:endParaRPr lang="en-US"/>
        </a:p>
      </dgm:t>
    </dgm:pt>
    <dgm:pt modelId="{BBD0C10A-9816-3D47-9DED-58F3AA5DA557}">
      <dgm:prSet/>
      <dgm:spPr/>
      <dgm:t>
        <a:bodyPr/>
        <a:lstStyle/>
        <a:p>
          <a:pPr rtl="0"/>
          <a:r>
            <a:rPr lang="en-US" b="1" dirty="0"/>
            <a:t>25-75% of residents</a:t>
          </a:r>
          <a:endParaRPr lang="en-US" dirty="0"/>
        </a:p>
      </dgm:t>
    </dgm:pt>
    <dgm:pt modelId="{E85FDB0C-6F0A-BB4C-8B38-341C08114F65}" type="parTrans" cxnId="{6B23ED03-E148-F14A-AE1E-2960F58088E4}">
      <dgm:prSet/>
      <dgm:spPr/>
      <dgm:t>
        <a:bodyPr/>
        <a:lstStyle/>
        <a:p>
          <a:endParaRPr lang="en-US"/>
        </a:p>
      </dgm:t>
    </dgm:pt>
    <dgm:pt modelId="{90FB9990-E62B-2349-B984-A8D05C122E7F}" type="sibTrans" cxnId="{6B23ED03-E148-F14A-AE1E-2960F58088E4}">
      <dgm:prSet/>
      <dgm:spPr/>
      <dgm:t>
        <a:bodyPr/>
        <a:lstStyle/>
        <a:p>
          <a:endParaRPr lang="en-US"/>
        </a:p>
      </dgm:t>
    </dgm:pt>
    <dgm:pt modelId="{EA561602-D33D-6D4B-B36A-CEF22CDBC06D}" type="pres">
      <dgm:prSet presAssocID="{7EFD651C-4A0C-4C4E-B4F6-F00C345177DF}" presName="CompostProcess" presStyleCnt="0">
        <dgm:presLayoutVars>
          <dgm:dir/>
          <dgm:resizeHandles val="exact"/>
        </dgm:presLayoutVars>
      </dgm:prSet>
      <dgm:spPr/>
      <dgm:t>
        <a:bodyPr/>
        <a:lstStyle/>
        <a:p>
          <a:endParaRPr lang="en-US"/>
        </a:p>
      </dgm:t>
    </dgm:pt>
    <dgm:pt modelId="{934B2CF6-E702-0A4F-8A4F-018EF9754741}" type="pres">
      <dgm:prSet presAssocID="{7EFD651C-4A0C-4C4E-B4F6-F00C345177DF}" presName="arrow" presStyleLbl="bgShp" presStyleIdx="0" presStyleCnt="1" custLinFactNeighborX="784" custLinFactNeighborY="-4929"/>
      <dgm:spPr/>
    </dgm:pt>
    <dgm:pt modelId="{68803B49-0155-294D-8D2A-C1F0B1DA4922}" type="pres">
      <dgm:prSet presAssocID="{7EFD651C-4A0C-4C4E-B4F6-F00C345177DF}" presName="linearProcess" presStyleCnt="0"/>
      <dgm:spPr/>
    </dgm:pt>
    <dgm:pt modelId="{7056D177-ECC3-7641-8849-5781AA520878}" type="pres">
      <dgm:prSet presAssocID="{28963EF8-615D-5245-8C5E-99FBFBD8326A}" presName="textNode" presStyleLbl="node1" presStyleIdx="0" presStyleCnt="3">
        <dgm:presLayoutVars>
          <dgm:bulletEnabled val="1"/>
        </dgm:presLayoutVars>
      </dgm:prSet>
      <dgm:spPr/>
      <dgm:t>
        <a:bodyPr/>
        <a:lstStyle/>
        <a:p>
          <a:endParaRPr lang="en-US"/>
        </a:p>
      </dgm:t>
    </dgm:pt>
    <dgm:pt modelId="{53B2F031-5965-EF4F-A457-429C4AC17550}" type="pres">
      <dgm:prSet presAssocID="{47F2E3E0-BE75-D448-AA18-0572D263D5B3}" presName="sibTrans" presStyleCnt="0"/>
      <dgm:spPr/>
    </dgm:pt>
    <dgm:pt modelId="{F239A73A-4772-884A-9E72-147EFE16BBC2}" type="pres">
      <dgm:prSet presAssocID="{BBD0C10A-9816-3D47-9DED-58F3AA5DA557}" presName="textNode" presStyleLbl="node1" presStyleIdx="1" presStyleCnt="3">
        <dgm:presLayoutVars>
          <dgm:bulletEnabled val="1"/>
        </dgm:presLayoutVars>
      </dgm:prSet>
      <dgm:spPr/>
      <dgm:t>
        <a:bodyPr/>
        <a:lstStyle/>
        <a:p>
          <a:endParaRPr lang="en-US"/>
        </a:p>
      </dgm:t>
    </dgm:pt>
    <dgm:pt modelId="{AC55F7B7-0D6A-E846-A02A-3DF5B00E0067}" type="pres">
      <dgm:prSet presAssocID="{90FB9990-E62B-2349-B984-A8D05C122E7F}" presName="sibTrans" presStyleCnt="0"/>
      <dgm:spPr/>
    </dgm:pt>
    <dgm:pt modelId="{44123DC6-0AB3-0F4B-9233-F432A97A4E5D}" type="pres">
      <dgm:prSet presAssocID="{AC48F2C8-0FC3-FC47-8438-1EC5C3A94101}" presName="textNode" presStyleLbl="node1" presStyleIdx="2" presStyleCnt="3">
        <dgm:presLayoutVars>
          <dgm:bulletEnabled val="1"/>
        </dgm:presLayoutVars>
      </dgm:prSet>
      <dgm:spPr/>
      <dgm:t>
        <a:bodyPr/>
        <a:lstStyle/>
        <a:p>
          <a:endParaRPr lang="en-US"/>
        </a:p>
      </dgm:t>
    </dgm:pt>
  </dgm:ptLst>
  <dgm:cxnLst>
    <dgm:cxn modelId="{9FD636EE-FE01-6048-A0F5-D62F81CF5181}" type="presOf" srcId="{AC48F2C8-0FC3-FC47-8438-1EC5C3A94101}" destId="{44123DC6-0AB3-0F4B-9233-F432A97A4E5D}" srcOrd="0" destOrd="0" presId="urn:microsoft.com/office/officeart/2005/8/layout/hProcess9"/>
    <dgm:cxn modelId="{F80D379B-5BA0-8A4A-A922-835CFC980D7D}" srcId="{7EFD651C-4A0C-4C4E-B4F6-F00C345177DF}" destId="{28963EF8-615D-5245-8C5E-99FBFBD8326A}" srcOrd="0" destOrd="0" parTransId="{A7E977E1-5C91-C74C-8D9F-FF02920C41BE}" sibTransId="{47F2E3E0-BE75-D448-AA18-0572D263D5B3}"/>
    <dgm:cxn modelId="{6B23ED03-E148-F14A-AE1E-2960F58088E4}" srcId="{7EFD651C-4A0C-4C4E-B4F6-F00C345177DF}" destId="{BBD0C10A-9816-3D47-9DED-58F3AA5DA557}" srcOrd="1" destOrd="0" parTransId="{E85FDB0C-6F0A-BB4C-8B38-341C08114F65}" sibTransId="{90FB9990-E62B-2349-B984-A8D05C122E7F}"/>
    <dgm:cxn modelId="{A9B1762C-8361-514A-8582-27A6214A12BB}" type="presOf" srcId="{7EFD651C-4A0C-4C4E-B4F6-F00C345177DF}" destId="{EA561602-D33D-6D4B-B36A-CEF22CDBC06D}" srcOrd="0" destOrd="0" presId="urn:microsoft.com/office/officeart/2005/8/layout/hProcess9"/>
    <dgm:cxn modelId="{8B1D5E52-8651-F34E-97A6-E50047BBB9A3}" srcId="{7EFD651C-4A0C-4C4E-B4F6-F00C345177DF}" destId="{AC48F2C8-0FC3-FC47-8438-1EC5C3A94101}" srcOrd="2" destOrd="0" parTransId="{10894396-A293-4A48-9521-504E8A1F450E}" sibTransId="{5C71E652-8F1C-AB41-A9FA-8C96ABA13E43}"/>
    <dgm:cxn modelId="{F5ED0151-C55A-3B4B-B70D-995FDF40D587}" type="presOf" srcId="{28963EF8-615D-5245-8C5E-99FBFBD8326A}" destId="{7056D177-ECC3-7641-8849-5781AA520878}" srcOrd="0" destOrd="0" presId="urn:microsoft.com/office/officeart/2005/8/layout/hProcess9"/>
    <dgm:cxn modelId="{8C867B76-C216-0644-8E3B-B193041B996F}" type="presOf" srcId="{BBD0C10A-9816-3D47-9DED-58F3AA5DA557}" destId="{F239A73A-4772-884A-9E72-147EFE16BBC2}" srcOrd="0" destOrd="0" presId="urn:microsoft.com/office/officeart/2005/8/layout/hProcess9"/>
    <dgm:cxn modelId="{2A9C9D0D-D691-7E4D-BC54-AED9CF6811FC}" type="presParOf" srcId="{EA561602-D33D-6D4B-B36A-CEF22CDBC06D}" destId="{934B2CF6-E702-0A4F-8A4F-018EF9754741}" srcOrd="0" destOrd="0" presId="urn:microsoft.com/office/officeart/2005/8/layout/hProcess9"/>
    <dgm:cxn modelId="{16F00692-9196-1049-8E81-88D7C349A19F}" type="presParOf" srcId="{EA561602-D33D-6D4B-B36A-CEF22CDBC06D}" destId="{68803B49-0155-294D-8D2A-C1F0B1DA4922}" srcOrd="1" destOrd="0" presId="urn:microsoft.com/office/officeart/2005/8/layout/hProcess9"/>
    <dgm:cxn modelId="{06FF5ECD-D110-E94A-8EEA-55B27770F186}" type="presParOf" srcId="{68803B49-0155-294D-8D2A-C1F0B1DA4922}" destId="{7056D177-ECC3-7641-8849-5781AA520878}" srcOrd="0" destOrd="0" presId="urn:microsoft.com/office/officeart/2005/8/layout/hProcess9"/>
    <dgm:cxn modelId="{C0D97AB2-CF9D-4949-89B6-2FC80C6B886B}" type="presParOf" srcId="{68803B49-0155-294D-8D2A-C1F0B1DA4922}" destId="{53B2F031-5965-EF4F-A457-429C4AC17550}" srcOrd="1" destOrd="0" presId="urn:microsoft.com/office/officeart/2005/8/layout/hProcess9"/>
    <dgm:cxn modelId="{C05303D4-DDFA-F949-A926-D9B79D83702B}" type="presParOf" srcId="{68803B49-0155-294D-8D2A-C1F0B1DA4922}" destId="{F239A73A-4772-884A-9E72-147EFE16BBC2}" srcOrd="2" destOrd="0" presId="urn:microsoft.com/office/officeart/2005/8/layout/hProcess9"/>
    <dgm:cxn modelId="{CB602221-E875-0D44-BE0B-A853CA0F2648}" type="presParOf" srcId="{68803B49-0155-294D-8D2A-C1F0B1DA4922}" destId="{AC55F7B7-0D6A-E846-A02A-3DF5B00E0067}" srcOrd="3" destOrd="0" presId="urn:microsoft.com/office/officeart/2005/8/layout/hProcess9"/>
    <dgm:cxn modelId="{4DEB77C1-6DF4-874D-A945-CA6F3FFE7330}" type="presParOf" srcId="{68803B49-0155-294D-8D2A-C1F0B1DA4922}" destId="{44123DC6-0AB3-0F4B-9233-F432A97A4E5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A328DC-ACED-8647-8C7F-EB60A0C66217}" type="doc">
      <dgm:prSet loTypeId="urn:microsoft.com/office/officeart/2005/8/layout/lProcess1" loCatId="" qsTypeId="urn:microsoft.com/office/officeart/2005/8/quickstyle/simple4" qsCatId="simple" csTypeId="urn:microsoft.com/office/officeart/2005/8/colors/accent5_4" csCatId="accent5" phldr="1"/>
      <dgm:spPr/>
      <dgm:t>
        <a:bodyPr/>
        <a:lstStyle/>
        <a:p>
          <a:endParaRPr lang="en-US"/>
        </a:p>
      </dgm:t>
    </dgm:pt>
    <dgm:pt modelId="{3BDE4D89-E0D7-7446-A23D-DDDD6B899B20}">
      <dgm:prSet phldrT="[Text]"/>
      <dgm:spPr/>
      <dgm:t>
        <a:bodyPr/>
        <a:lstStyle/>
        <a:p>
          <a:r>
            <a:rPr lang="en-US" dirty="0"/>
            <a:t>Driver</a:t>
          </a:r>
        </a:p>
      </dgm:t>
    </dgm:pt>
    <dgm:pt modelId="{C1252EBC-BE37-A441-98E4-062A980F58FB}" type="parTrans" cxnId="{BF6983BC-ADFD-074A-BD5C-285ADBFF6DF0}">
      <dgm:prSet/>
      <dgm:spPr/>
      <dgm:t>
        <a:bodyPr/>
        <a:lstStyle/>
        <a:p>
          <a:endParaRPr lang="en-US"/>
        </a:p>
      </dgm:t>
    </dgm:pt>
    <dgm:pt modelId="{BBCC9417-DCC4-1343-980F-D842BD3220C1}" type="sibTrans" cxnId="{BF6983BC-ADFD-074A-BD5C-285ADBFF6DF0}">
      <dgm:prSet/>
      <dgm:spPr/>
      <dgm:t>
        <a:bodyPr/>
        <a:lstStyle/>
        <a:p>
          <a:endParaRPr lang="en-US"/>
        </a:p>
      </dgm:t>
    </dgm:pt>
    <dgm:pt modelId="{08584A33-074C-0641-AFFE-8D0DB6A6924F}">
      <dgm:prSet phldrT="[Text]" custT="1"/>
      <dgm:spPr/>
      <dgm:t>
        <a:bodyPr/>
        <a:lstStyle/>
        <a:p>
          <a:r>
            <a:rPr lang="en-US" sz="1800" dirty="0"/>
            <a:t>Excessive workload</a:t>
          </a:r>
        </a:p>
      </dgm:t>
    </dgm:pt>
    <dgm:pt modelId="{A50C54AB-C5A6-484E-A306-F9E3EC2DF54B}" type="parTrans" cxnId="{F59185EC-776F-EC4E-A858-57DB2BFF2EA7}">
      <dgm:prSet/>
      <dgm:spPr/>
      <dgm:t>
        <a:bodyPr/>
        <a:lstStyle/>
        <a:p>
          <a:endParaRPr lang="en-US"/>
        </a:p>
      </dgm:t>
    </dgm:pt>
    <dgm:pt modelId="{402E06CA-E107-B34F-ADCF-9E2216CC48B0}" type="sibTrans" cxnId="{F59185EC-776F-EC4E-A858-57DB2BFF2EA7}">
      <dgm:prSet/>
      <dgm:spPr/>
      <dgm:t>
        <a:bodyPr/>
        <a:lstStyle/>
        <a:p>
          <a:endParaRPr lang="en-US"/>
        </a:p>
      </dgm:t>
    </dgm:pt>
    <dgm:pt modelId="{E51AF86B-1B6A-6642-90C7-C830F04EC7D0}">
      <dgm:prSet phldrT="[Text]"/>
      <dgm:spPr/>
      <dgm:t>
        <a:bodyPr/>
        <a:lstStyle/>
        <a:p>
          <a:r>
            <a:rPr lang="en-US" dirty="0"/>
            <a:t>Individual-level Solutions</a:t>
          </a:r>
        </a:p>
      </dgm:t>
    </dgm:pt>
    <dgm:pt modelId="{E2440E06-7BB3-A445-9008-90CA5BD04E17}" type="parTrans" cxnId="{E53FB3A8-BB61-3342-AE57-662A1712FFAB}">
      <dgm:prSet/>
      <dgm:spPr/>
      <dgm:t>
        <a:bodyPr/>
        <a:lstStyle/>
        <a:p>
          <a:endParaRPr lang="en-US"/>
        </a:p>
      </dgm:t>
    </dgm:pt>
    <dgm:pt modelId="{A3DD4F01-1A8E-D54F-A2A3-2A9DDFC56C99}" type="sibTrans" cxnId="{E53FB3A8-BB61-3342-AE57-662A1712FFAB}">
      <dgm:prSet/>
      <dgm:spPr/>
      <dgm:t>
        <a:bodyPr/>
        <a:lstStyle/>
        <a:p>
          <a:endParaRPr lang="en-US"/>
        </a:p>
      </dgm:t>
    </dgm:pt>
    <dgm:pt modelId="{A0F289D9-F2EC-D640-905B-A7FBBE332EE8}">
      <dgm:prSet phldrT="[Text]" custT="1"/>
      <dgm:spPr/>
      <dgm:t>
        <a:bodyPr/>
        <a:lstStyle/>
        <a:p>
          <a:r>
            <a:rPr lang="en-US" sz="1800" dirty="0"/>
            <a:t>Part-time status, Informed specialty &amp; practice choices</a:t>
          </a:r>
        </a:p>
      </dgm:t>
    </dgm:pt>
    <dgm:pt modelId="{F340947B-4164-2E42-8A47-2926F4B97E18}" type="parTrans" cxnId="{4AEDE2EF-A183-9F48-8577-271185FA2D5E}">
      <dgm:prSet/>
      <dgm:spPr/>
      <dgm:t>
        <a:bodyPr/>
        <a:lstStyle/>
        <a:p>
          <a:endParaRPr lang="en-US"/>
        </a:p>
      </dgm:t>
    </dgm:pt>
    <dgm:pt modelId="{9C01D138-2213-9547-93F4-DF58359C6033}" type="sibTrans" cxnId="{4AEDE2EF-A183-9F48-8577-271185FA2D5E}">
      <dgm:prSet/>
      <dgm:spPr/>
      <dgm:t>
        <a:bodyPr/>
        <a:lstStyle/>
        <a:p>
          <a:endParaRPr lang="en-US"/>
        </a:p>
      </dgm:t>
    </dgm:pt>
    <dgm:pt modelId="{906C8868-983E-BE42-A8E7-3DB1A700CB6E}">
      <dgm:prSet phldrT="[Text]" custT="1"/>
      <dgm:spPr/>
      <dgm:t>
        <a:bodyPr/>
        <a:lstStyle/>
        <a:p>
          <a:r>
            <a:rPr lang="en-US" sz="1800" dirty="0"/>
            <a:t>Efficiency and skills training</a:t>
          </a:r>
        </a:p>
      </dgm:t>
    </dgm:pt>
    <dgm:pt modelId="{19CBE6F9-886B-FF4C-9DFF-75EAA0878590}" type="parTrans" cxnId="{3FE410F2-56A2-3444-9C6B-51DECAE40C2E}">
      <dgm:prSet/>
      <dgm:spPr/>
      <dgm:t>
        <a:bodyPr/>
        <a:lstStyle/>
        <a:p>
          <a:endParaRPr lang="en-US"/>
        </a:p>
      </dgm:t>
    </dgm:pt>
    <dgm:pt modelId="{266463AB-A0A4-6442-A4F7-746CD8685FA5}" type="sibTrans" cxnId="{3FE410F2-56A2-3444-9C6B-51DECAE40C2E}">
      <dgm:prSet/>
      <dgm:spPr/>
      <dgm:t>
        <a:bodyPr/>
        <a:lstStyle/>
        <a:p>
          <a:endParaRPr lang="en-US"/>
        </a:p>
      </dgm:t>
    </dgm:pt>
    <dgm:pt modelId="{5EE33526-6261-244E-87D6-DAE4BCE32A1F}">
      <dgm:prSet custT="1"/>
      <dgm:spPr/>
      <dgm:t>
        <a:bodyPr/>
        <a:lstStyle/>
        <a:p>
          <a:r>
            <a:rPr lang="en-US" sz="1800" dirty="0"/>
            <a:t>Fair productivity targets</a:t>
          </a:r>
        </a:p>
      </dgm:t>
    </dgm:pt>
    <dgm:pt modelId="{0F3C2DCB-2775-6548-A5B5-8B23E6EE8141}" type="parTrans" cxnId="{5F9D9655-CE1F-EF4F-8D9E-64C73CE85E45}">
      <dgm:prSet/>
      <dgm:spPr/>
      <dgm:t>
        <a:bodyPr/>
        <a:lstStyle/>
        <a:p>
          <a:endParaRPr lang="en-US"/>
        </a:p>
      </dgm:t>
    </dgm:pt>
    <dgm:pt modelId="{D0D9E066-EAE7-9E4E-85BA-3D213979CDFA}" type="sibTrans" cxnId="{5F9D9655-CE1F-EF4F-8D9E-64C73CE85E45}">
      <dgm:prSet/>
      <dgm:spPr/>
      <dgm:t>
        <a:bodyPr/>
        <a:lstStyle/>
        <a:p>
          <a:endParaRPr lang="en-US"/>
        </a:p>
      </dgm:t>
    </dgm:pt>
    <dgm:pt modelId="{670C1715-EF25-174A-9BBC-89FFB1FFE2B2}">
      <dgm:prSet phldrT="[Text]" custT="1"/>
      <dgm:spPr/>
      <dgm:t>
        <a:bodyPr/>
        <a:lstStyle/>
        <a:p>
          <a:r>
            <a:rPr lang="en-US" sz="1800" dirty="0"/>
            <a:t>Work inefficiency</a:t>
          </a:r>
        </a:p>
        <a:p>
          <a:r>
            <a:rPr lang="en-US" sz="1800" dirty="0"/>
            <a:t>&amp; lack of support</a:t>
          </a:r>
        </a:p>
      </dgm:t>
    </dgm:pt>
    <dgm:pt modelId="{964E4553-365E-D146-9BBC-88ECA9AF91FC}" type="parTrans" cxnId="{260470A3-D3AE-804D-A254-7661A8B49C4C}">
      <dgm:prSet/>
      <dgm:spPr/>
      <dgm:t>
        <a:bodyPr/>
        <a:lstStyle/>
        <a:p>
          <a:endParaRPr lang="en-US"/>
        </a:p>
      </dgm:t>
    </dgm:pt>
    <dgm:pt modelId="{193B831D-16B6-2942-917C-F3A9E47EA7F5}" type="sibTrans" cxnId="{260470A3-D3AE-804D-A254-7661A8B49C4C}">
      <dgm:prSet/>
      <dgm:spPr/>
      <dgm:t>
        <a:bodyPr/>
        <a:lstStyle/>
        <a:p>
          <a:endParaRPr lang="en-US"/>
        </a:p>
      </dgm:t>
    </dgm:pt>
    <dgm:pt modelId="{BE8D309C-4E86-8849-A288-FFC08D69F2AE}">
      <dgm:prSet phldrT="[Text]" custT="1"/>
      <dgm:spPr/>
      <dgm:t>
        <a:bodyPr/>
        <a:lstStyle/>
        <a:p>
          <a:r>
            <a:rPr lang="en-US" sz="1800" dirty="0"/>
            <a:t>Loss of control</a:t>
          </a:r>
        </a:p>
        <a:p>
          <a:r>
            <a:rPr lang="en-US" sz="1800" dirty="0"/>
            <a:t>&amp; autonomy</a:t>
          </a:r>
        </a:p>
      </dgm:t>
    </dgm:pt>
    <dgm:pt modelId="{5A29249B-AE25-C444-8496-626F5154F680}" type="parTrans" cxnId="{AE8F06CB-6BFC-6A46-AF95-28339A914C14}">
      <dgm:prSet/>
      <dgm:spPr/>
      <dgm:t>
        <a:bodyPr/>
        <a:lstStyle/>
        <a:p>
          <a:endParaRPr lang="en-US"/>
        </a:p>
      </dgm:t>
    </dgm:pt>
    <dgm:pt modelId="{DBB40C02-3A5E-8A42-BE5F-D8EE3DF23A5E}" type="sibTrans" cxnId="{AE8F06CB-6BFC-6A46-AF95-28339A914C14}">
      <dgm:prSet/>
      <dgm:spPr/>
      <dgm:t>
        <a:bodyPr/>
        <a:lstStyle/>
        <a:p>
          <a:endParaRPr lang="en-US"/>
        </a:p>
      </dgm:t>
    </dgm:pt>
    <dgm:pt modelId="{26EC436F-F798-3845-A795-D82BF9E416E0}">
      <dgm:prSet phldrT="[Text]" custT="1"/>
      <dgm:spPr/>
      <dgm:t>
        <a:bodyPr/>
        <a:lstStyle/>
        <a:p>
          <a:r>
            <a:rPr lang="en-US" sz="1800" dirty="0"/>
            <a:t>Loss of meaning</a:t>
          </a:r>
        </a:p>
      </dgm:t>
    </dgm:pt>
    <dgm:pt modelId="{E5AB393E-7B36-1443-BDE4-4AB3DBB3CB7C}" type="parTrans" cxnId="{D160F9EF-2BB6-8140-92E0-164EFA1C23BE}">
      <dgm:prSet/>
      <dgm:spPr/>
      <dgm:t>
        <a:bodyPr/>
        <a:lstStyle/>
        <a:p>
          <a:endParaRPr lang="en-US"/>
        </a:p>
      </dgm:t>
    </dgm:pt>
    <dgm:pt modelId="{BB58F6C8-0EB5-B241-88EF-B592098FE9A1}" type="sibTrans" cxnId="{D160F9EF-2BB6-8140-92E0-164EFA1C23BE}">
      <dgm:prSet/>
      <dgm:spPr/>
      <dgm:t>
        <a:bodyPr/>
        <a:lstStyle/>
        <a:p>
          <a:endParaRPr lang="en-US"/>
        </a:p>
      </dgm:t>
    </dgm:pt>
    <dgm:pt modelId="{C4A5F8F2-8989-364E-B495-3190C988896A}">
      <dgm:prSet phldrT="[Text]"/>
      <dgm:spPr/>
      <dgm:t>
        <a:bodyPr/>
        <a:lstStyle/>
        <a:p>
          <a:r>
            <a:rPr lang="en-US" dirty="0"/>
            <a:t>Organization-level Solutions</a:t>
          </a:r>
        </a:p>
      </dgm:t>
    </dgm:pt>
    <dgm:pt modelId="{89C6CA55-B8B4-914C-96B2-F9F0C3A937E4}" type="parTrans" cxnId="{ECF13B00-D6EB-6248-9DE4-D4CAA5CE523C}">
      <dgm:prSet/>
      <dgm:spPr/>
      <dgm:t>
        <a:bodyPr/>
        <a:lstStyle/>
        <a:p>
          <a:endParaRPr lang="en-US"/>
        </a:p>
      </dgm:t>
    </dgm:pt>
    <dgm:pt modelId="{12B83418-8475-FE42-B15A-EBF70E7D9EC4}" type="sibTrans" cxnId="{ECF13B00-D6EB-6248-9DE4-D4CAA5CE523C}">
      <dgm:prSet/>
      <dgm:spPr/>
      <dgm:t>
        <a:bodyPr/>
        <a:lstStyle/>
        <a:p>
          <a:endParaRPr lang="en-US"/>
        </a:p>
      </dgm:t>
    </dgm:pt>
    <dgm:pt modelId="{C172E431-C2E8-C54E-9B5A-AA6F63D4282A}">
      <dgm:prSet phldrT="[Text]" custT="1"/>
      <dgm:spPr/>
      <dgm:t>
        <a:bodyPr/>
        <a:lstStyle/>
        <a:p>
          <a:r>
            <a:rPr lang="en-US" sz="1800" dirty="0"/>
            <a:t>Lack of work–home</a:t>
          </a:r>
        </a:p>
        <a:p>
          <a:r>
            <a:rPr lang="en-US" sz="1800" dirty="0"/>
            <a:t>Integration</a:t>
          </a:r>
        </a:p>
      </dgm:t>
    </dgm:pt>
    <dgm:pt modelId="{D8BBC054-4369-B545-AB6E-35448856DDF9}" type="parTrans" cxnId="{65CB47BE-1D05-F64C-9144-947BFF9A292C}">
      <dgm:prSet/>
      <dgm:spPr/>
      <dgm:t>
        <a:bodyPr/>
        <a:lstStyle/>
        <a:p>
          <a:endParaRPr lang="en-US"/>
        </a:p>
      </dgm:t>
    </dgm:pt>
    <dgm:pt modelId="{C108FD8D-F439-2D49-A8BE-52EC9038AD41}" type="sibTrans" cxnId="{65CB47BE-1D05-F64C-9144-947BFF9A292C}">
      <dgm:prSet/>
      <dgm:spPr/>
      <dgm:t>
        <a:bodyPr/>
        <a:lstStyle/>
        <a:p>
          <a:endParaRPr lang="en-US"/>
        </a:p>
      </dgm:t>
    </dgm:pt>
    <dgm:pt modelId="{14B8D492-E5E2-2744-A739-0956537866EA}">
      <dgm:prSet custT="1"/>
      <dgm:spPr/>
      <dgm:t>
        <a:bodyPr/>
        <a:lstStyle/>
        <a:p>
          <a:r>
            <a:rPr lang="en-US" sz="1800" dirty="0"/>
            <a:t>Non-physician staff support, EMR</a:t>
          </a:r>
        </a:p>
      </dgm:t>
    </dgm:pt>
    <dgm:pt modelId="{DDFCEA40-2406-434E-8CE6-63484A2D1DA9}" type="parTrans" cxnId="{AEA8A0FD-EDCB-4145-8239-06AE044A2B37}">
      <dgm:prSet/>
      <dgm:spPr/>
      <dgm:t>
        <a:bodyPr/>
        <a:lstStyle/>
        <a:p>
          <a:endParaRPr lang="en-US"/>
        </a:p>
      </dgm:t>
    </dgm:pt>
    <dgm:pt modelId="{3DDAD3E9-82D5-F24C-A2D4-19097184B346}" type="sibTrans" cxnId="{AEA8A0FD-EDCB-4145-8239-06AE044A2B37}">
      <dgm:prSet/>
      <dgm:spPr/>
      <dgm:t>
        <a:bodyPr/>
        <a:lstStyle/>
        <a:p>
          <a:endParaRPr lang="en-US"/>
        </a:p>
      </dgm:t>
    </dgm:pt>
    <dgm:pt modelId="{16D76CF0-55C8-FD4C-A67E-3250BEDCB098}">
      <dgm:prSet phldrT="[Text]" custT="1"/>
      <dgm:spPr/>
      <dgm:t>
        <a:bodyPr/>
        <a:lstStyle/>
        <a:p>
          <a:r>
            <a:rPr lang="en-US" sz="1800" dirty="0"/>
            <a:t>Reflection of life priorities</a:t>
          </a:r>
        </a:p>
      </dgm:t>
    </dgm:pt>
    <dgm:pt modelId="{F5F466E4-3FF9-264E-93C1-3EC2D9E0522C}" type="parTrans" cxnId="{3F699413-C00A-7D41-83D7-0C579B9307B7}">
      <dgm:prSet/>
      <dgm:spPr/>
      <dgm:t>
        <a:bodyPr/>
        <a:lstStyle/>
        <a:p>
          <a:endParaRPr lang="en-US"/>
        </a:p>
      </dgm:t>
    </dgm:pt>
    <dgm:pt modelId="{A774D13E-A81D-DB49-87DB-8E220DE0CC08}" type="sibTrans" cxnId="{3F699413-C00A-7D41-83D7-0C579B9307B7}">
      <dgm:prSet/>
      <dgm:spPr/>
      <dgm:t>
        <a:bodyPr/>
        <a:lstStyle/>
        <a:p>
          <a:endParaRPr lang="en-US"/>
        </a:p>
      </dgm:t>
    </dgm:pt>
    <dgm:pt modelId="{65FBB7B4-689D-8F4C-AA3A-4BDD26599605}">
      <dgm:prSet phldrT="[Text]" custT="1"/>
      <dgm:spPr/>
      <dgm:t>
        <a:bodyPr/>
        <a:lstStyle/>
        <a:p>
          <a:r>
            <a:rPr lang="en-US" sz="1800" dirty="0"/>
            <a:t>Resilience training, Mindfulness</a:t>
          </a:r>
        </a:p>
      </dgm:t>
    </dgm:pt>
    <dgm:pt modelId="{AFF048D4-F293-C743-85D1-E754D395C8F4}" type="parTrans" cxnId="{D55B3E6A-218D-AC48-A59B-A7713CEF2A60}">
      <dgm:prSet/>
      <dgm:spPr/>
      <dgm:t>
        <a:bodyPr/>
        <a:lstStyle/>
        <a:p>
          <a:endParaRPr lang="en-US"/>
        </a:p>
      </dgm:t>
    </dgm:pt>
    <dgm:pt modelId="{75DA08E1-D186-7F40-BB69-874D49C3E98A}" type="sibTrans" cxnId="{D55B3E6A-218D-AC48-A59B-A7713CEF2A60}">
      <dgm:prSet/>
      <dgm:spPr/>
      <dgm:t>
        <a:bodyPr/>
        <a:lstStyle/>
        <a:p>
          <a:endParaRPr lang="en-US"/>
        </a:p>
      </dgm:t>
    </dgm:pt>
    <dgm:pt modelId="{B0F3329A-7D70-5E42-B5EF-1DF65650DA64}">
      <dgm:prSet phldrT="[Text]" custT="1"/>
      <dgm:spPr/>
      <dgm:t>
        <a:bodyPr/>
        <a:lstStyle/>
        <a:p>
          <a:r>
            <a:rPr lang="en-US" sz="1800" dirty="0"/>
            <a:t>Small-group, appreciation inquiry</a:t>
          </a:r>
        </a:p>
      </dgm:t>
    </dgm:pt>
    <dgm:pt modelId="{739C299C-06DE-454B-B74D-AAC41C3C093B}" type="parTrans" cxnId="{F576F0BA-AFC1-F541-9C3D-B993A29B0337}">
      <dgm:prSet/>
      <dgm:spPr/>
      <dgm:t>
        <a:bodyPr/>
        <a:lstStyle/>
        <a:p>
          <a:endParaRPr lang="en-US"/>
        </a:p>
      </dgm:t>
    </dgm:pt>
    <dgm:pt modelId="{BA38AFE4-78CF-E54A-BE16-64993E5BC57F}" type="sibTrans" cxnId="{F576F0BA-AFC1-F541-9C3D-B993A29B0337}">
      <dgm:prSet/>
      <dgm:spPr/>
      <dgm:t>
        <a:bodyPr/>
        <a:lstStyle/>
        <a:p>
          <a:endParaRPr lang="en-US"/>
        </a:p>
      </dgm:t>
    </dgm:pt>
    <dgm:pt modelId="{3AEE65B6-7FB8-F042-BCA6-0764DD642DF2}">
      <dgm:prSet custT="1"/>
      <dgm:spPr/>
      <dgm:t>
        <a:bodyPr/>
        <a:lstStyle/>
        <a:p>
          <a:r>
            <a:rPr lang="en-US" sz="1800" dirty="0"/>
            <a:t>Flexible work schedules, respect home responsibilities</a:t>
          </a:r>
        </a:p>
      </dgm:t>
    </dgm:pt>
    <dgm:pt modelId="{D5D2A2D5-AA81-7B47-9C0A-761108F0235D}" type="parTrans" cxnId="{8E1FD423-A834-3A41-B004-6FB505809403}">
      <dgm:prSet/>
      <dgm:spPr/>
      <dgm:t>
        <a:bodyPr/>
        <a:lstStyle/>
        <a:p>
          <a:endParaRPr lang="en-US"/>
        </a:p>
      </dgm:t>
    </dgm:pt>
    <dgm:pt modelId="{07C84895-4865-D541-82C6-D87954577EAB}" type="sibTrans" cxnId="{8E1FD423-A834-3A41-B004-6FB505809403}">
      <dgm:prSet/>
      <dgm:spPr/>
      <dgm:t>
        <a:bodyPr/>
        <a:lstStyle/>
        <a:p>
          <a:endParaRPr lang="en-US"/>
        </a:p>
      </dgm:t>
    </dgm:pt>
    <dgm:pt modelId="{34E6C189-6ED9-F24F-9A28-0C9A0855B311}">
      <dgm:prSet custT="1"/>
      <dgm:spPr/>
      <dgm:t>
        <a:bodyPr/>
        <a:lstStyle/>
        <a:p>
          <a:r>
            <a:rPr lang="en-US" sz="1800" dirty="0"/>
            <a:t>Physician leadership</a:t>
          </a:r>
        </a:p>
      </dgm:t>
    </dgm:pt>
    <dgm:pt modelId="{71228AE2-8F0B-1447-81EF-EC2D78DA723C}" type="parTrans" cxnId="{84C52F76-F085-7645-95DB-521F2A87AB08}">
      <dgm:prSet/>
      <dgm:spPr/>
      <dgm:t>
        <a:bodyPr/>
        <a:lstStyle/>
        <a:p>
          <a:endParaRPr lang="en-US"/>
        </a:p>
      </dgm:t>
    </dgm:pt>
    <dgm:pt modelId="{4D5A09EA-D38A-B249-9424-F61137F90FBE}" type="sibTrans" cxnId="{84C52F76-F085-7645-95DB-521F2A87AB08}">
      <dgm:prSet/>
      <dgm:spPr/>
      <dgm:t>
        <a:bodyPr/>
        <a:lstStyle/>
        <a:p>
          <a:endParaRPr lang="en-US"/>
        </a:p>
      </dgm:t>
    </dgm:pt>
    <dgm:pt modelId="{F2CD504D-5B5E-1E43-833B-0CB18C38580A}">
      <dgm:prSet custT="1"/>
      <dgm:spPr/>
      <dgm:t>
        <a:bodyPr/>
        <a:lstStyle/>
        <a:p>
          <a:r>
            <a:rPr lang="en-US" sz="1800" dirty="0"/>
            <a:t>Awareness, development opportunities</a:t>
          </a:r>
        </a:p>
      </dgm:t>
    </dgm:pt>
    <dgm:pt modelId="{0FF11D91-1306-F444-8FB0-52B8361090AD}" type="parTrans" cxnId="{EE58FBBD-9987-0E48-8168-074086C5CB75}">
      <dgm:prSet/>
      <dgm:spPr/>
      <dgm:t>
        <a:bodyPr/>
        <a:lstStyle/>
        <a:p>
          <a:endParaRPr lang="en-US"/>
        </a:p>
      </dgm:t>
    </dgm:pt>
    <dgm:pt modelId="{972F7DD8-4559-3E48-90C9-66344F659FB0}" type="sibTrans" cxnId="{EE58FBBD-9987-0E48-8168-074086C5CB75}">
      <dgm:prSet/>
      <dgm:spPr/>
      <dgm:t>
        <a:bodyPr/>
        <a:lstStyle/>
        <a:p>
          <a:endParaRPr lang="en-US"/>
        </a:p>
      </dgm:t>
    </dgm:pt>
    <dgm:pt modelId="{C71B0C58-DAC0-3F42-9D9B-9177344DDB2F}" type="pres">
      <dgm:prSet presAssocID="{8FA328DC-ACED-8647-8C7F-EB60A0C66217}" presName="Name0" presStyleCnt="0">
        <dgm:presLayoutVars>
          <dgm:dir/>
          <dgm:animLvl val="lvl"/>
          <dgm:resizeHandles val="exact"/>
        </dgm:presLayoutVars>
      </dgm:prSet>
      <dgm:spPr/>
      <dgm:t>
        <a:bodyPr/>
        <a:lstStyle/>
        <a:p>
          <a:endParaRPr lang="en-US"/>
        </a:p>
      </dgm:t>
    </dgm:pt>
    <dgm:pt modelId="{45C38ED3-5468-DB4D-B712-F5A0782A6AE8}" type="pres">
      <dgm:prSet presAssocID="{3BDE4D89-E0D7-7446-A23D-DDDD6B899B20}" presName="vertFlow" presStyleCnt="0"/>
      <dgm:spPr/>
    </dgm:pt>
    <dgm:pt modelId="{5B2A3F49-F136-AF47-A6BB-29AA608B1BFA}" type="pres">
      <dgm:prSet presAssocID="{3BDE4D89-E0D7-7446-A23D-DDDD6B899B20}" presName="header" presStyleLbl="node1" presStyleIdx="0" presStyleCnt="3" custLinFactNeighborY="35409"/>
      <dgm:spPr/>
      <dgm:t>
        <a:bodyPr/>
        <a:lstStyle/>
        <a:p>
          <a:endParaRPr lang="en-US"/>
        </a:p>
      </dgm:t>
    </dgm:pt>
    <dgm:pt modelId="{BE4CA17C-5C12-F846-B8A9-B26E7ABDA99C}" type="pres">
      <dgm:prSet presAssocID="{A50C54AB-C5A6-484E-A306-F9E3EC2DF54B}" presName="parTrans" presStyleLbl="sibTrans2D1" presStyleIdx="0" presStyleCnt="15"/>
      <dgm:spPr/>
      <dgm:t>
        <a:bodyPr/>
        <a:lstStyle/>
        <a:p>
          <a:endParaRPr lang="en-US"/>
        </a:p>
      </dgm:t>
    </dgm:pt>
    <dgm:pt modelId="{1243C086-B537-1B4F-9522-372E2E2A6588}" type="pres">
      <dgm:prSet presAssocID="{08584A33-074C-0641-AFFE-8D0DB6A6924F}" presName="child" presStyleLbl="alignAccFollowNode1" presStyleIdx="0" presStyleCnt="15" custLinFactNeighborY="35409">
        <dgm:presLayoutVars>
          <dgm:chMax val="0"/>
          <dgm:bulletEnabled val="1"/>
        </dgm:presLayoutVars>
      </dgm:prSet>
      <dgm:spPr/>
      <dgm:t>
        <a:bodyPr/>
        <a:lstStyle/>
        <a:p>
          <a:endParaRPr lang="en-US"/>
        </a:p>
      </dgm:t>
    </dgm:pt>
    <dgm:pt modelId="{A375BCE6-F4A3-9443-A9D6-D74DD8444B5F}" type="pres">
      <dgm:prSet presAssocID="{402E06CA-E107-B34F-ADCF-9E2216CC48B0}" presName="sibTrans" presStyleLbl="sibTrans2D1" presStyleIdx="1" presStyleCnt="15"/>
      <dgm:spPr/>
      <dgm:t>
        <a:bodyPr/>
        <a:lstStyle/>
        <a:p>
          <a:endParaRPr lang="en-US"/>
        </a:p>
      </dgm:t>
    </dgm:pt>
    <dgm:pt modelId="{D851BCEA-47BB-2447-BC78-D6FEE25ECA6A}" type="pres">
      <dgm:prSet presAssocID="{670C1715-EF25-174A-9BBC-89FFB1FFE2B2}" presName="child" presStyleLbl="alignAccFollowNode1" presStyleIdx="1" presStyleCnt="15" custLinFactNeighborY="35409">
        <dgm:presLayoutVars>
          <dgm:chMax val="0"/>
          <dgm:bulletEnabled val="1"/>
        </dgm:presLayoutVars>
      </dgm:prSet>
      <dgm:spPr/>
      <dgm:t>
        <a:bodyPr/>
        <a:lstStyle/>
        <a:p>
          <a:endParaRPr lang="en-US"/>
        </a:p>
      </dgm:t>
    </dgm:pt>
    <dgm:pt modelId="{F78F118B-5942-2740-B364-B91E1CAC1853}" type="pres">
      <dgm:prSet presAssocID="{193B831D-16B6-2942-917C-F3A9E47EA7F5}" presName="sibTrans" presStyleLbl="sibTrans2D1" presStyleIdx="2" presStyleCnt="15"/>
      <dgm:spPr/>
      <dgm:t>
        <a:bodyPr/>
        <a:lstStyle/>
        <a:p>
          <a:endParaRPr lang="en-US"/>
        </a:p>
      </dgm:t>
    </dgm:pt>
    <dgm:pt modelId="{3B1FB9D8-595C-6346-9D21-B6FBC2F825FA}" type="pres">
      <dgm:prSet presAssocID="{C172E431-C2E8-C54E-9B5A-AA6F63D4282A}" presName="child" presStyleLbl="alignAccFollowNode1" presStyleIdx="2" presStyleCnt="15" custLinFactNeighborY="35409">
        <dgm:presLayoutVars>
          <dgm:chMax val="0"/>
          <dgm:bulletEnabled val="1"/>
        </dgm:presLayoutVars>
      </dgm:prSet>
      <dgm:spPr/>
      <dgm:t>
        <a:bodyPr/>
        <a:lstStyle/>
        <a:p>
          <a:endParaRPr lang="en-US"/>
        </a:p>
      </dgm:t>
    </dgm:pt>
    <dgm:pt modelId="{4B834875-1354-654C-9DF4-74CF3CFDC40B}" type="pres">
      <dgm:prSet presAssocID="{C108FD8D-F439-2D49-A8BE-52EC9038AD41}" presName="sibTrans" presStyleLbl="sibTrans2D1" presStyleIdx="3" presStyleCnt="15"/>
      <dgm:spPr/>
      <dgm:t>
        <a:bodyPr/>
        <a:lstStyle/>
        <a:p>
          <a:endParaRPr lang="en-US"/>
        </a:p>
      </dgm:t>
    </dgm:pt>
    <dgm:pt modelId="{5449CC87-F5C7-004C-BB92-D3A69FDEEC40}" type="pres">
      <dgm:prSet presAssocID="{BE8D309C-4E86-8849-A288-FFC08D69F2AE}" presName="child" presStyleLbl="alignAccFollowNode1" presStyleIdx="3" presStyleCnt="15" custLinFactNeighborY="35409">
        <dgm:presLayoutVars>
          <dgm:chMax val="0"/>
          <dgm:bulletEnabled val="1"/>
        </dgm:presLayoutVars>
      </dgm:prSet>
      <dgm:spPr/>
      <dgm:t>
        <a:bodyPr/>
        <a:lstStyle/>
        <a:p>
          <a:endParaRPr lang="en-US"/>
        </a:p>
      </dgm:t>
    </dgm:pt>
    <dgm:pt modelId="{70223E22-33F1-8C4D-B794-D6D65A2FA47A}" type="pres">
      <dgm:prSet presAssocID="{DBB40C02-3A5E-8A42-BE5F-D8EE3DF23A5E}" presName="sibTrans" presStyleLbl="sibTrans2D1" presStyleIdx="4" presStyleCnt="15"/>
      <dgm:spPr/>
      <dgm:t>
        <a:bodyPr/>
        <a:lstStyle/>
        <a:p>
          <a:endParaRPr lang="en-US"/>
        </a:p>
      </dgm:t>
    </dgm:pt>
    <dgm:pt modelId="{92DBC6DA-0785-264A-8629-A61768814838}" type="pres">
      <dgm:prSet presAssocID="{26EC436F-F798-3845-A795-D82BF9E416E0}" presName="child" presStyleLbl="alignAccFollowNode1" presStyleIdx="4" presStyleCnt="15" custLinFactNeighborY="35409">
        <dgm:presLayoutVars>
          <dgm:chMax val="0"/>
          <dgm:bulletEnabled val="1"/>
        </dgm:presLayoutVars>
      </dgm:prSet>
      <dgm:spPr/>
      <dgm:t>
        <a:bodyPr/>
        <a:lstStyle/>
        <a:p>
          <a:endParaRPr lang="en-US"/>
        </a:p>
      </dgm:t>
    </dgm:pt>
    <dgm:pt modelId="{E9F46BE5-004A-4941-ADD8-894086609FA4}" type="pres">
      <dgm:prSet presAssocID="{3BDE4D89-E0D7-7446-A23D-DDDD6B899B20}" presName="hSp" presStyleCnt="0"/>
      <dgm:spPr/>
    </dgm:pt>
    <dgm:pt modelId="{977A889C-5712-D344-911D-3839AA4B920F}" type="pres">
      <dgm:prSet presAssocID="{C4A5F8F2-8989-364E-B495-3190C988896A}" presName="vertFlow" presStyleCnt="0"/>
      <dgm:spPr/>
    </dgm:pt>
    <dgm:pt modelId="{A73643E2-6483-694D-8868-5BDD4E8B8811}" type="pres">
      <dgm:prSet presAssocID="{C4A5F8F2-8989-364E-B495-3190C988896A}" presName="header" presStyleLbl="node1" presStyleIdx="1" presStyleCnt="3" custLinFactNeighborY="35409"/>
      <dgm:spPr/>
      <dgm:t>
        <a:bodyPr/>
        <a:lstStyle/>
        <a:p>
          <a:endParaRPr lang="en-US"/>
        </a:p>
      </dgm:t>
    </dgm:pt>
    <dgm:pt modelId="{62BC1493-26EB-924C-8786-7F13CBA1B5E1}" type="pres">
      <dgm:prSet presAssocID="{0F3C2DCB-2775-6548-A5B5-8B23E6EE8141}" presName="parTrans" presStyleLbl="sibTrans2D1" presStyleIdx="5" presStyleCnt="15"/>
      <dgm:spPr/>
      <dgm:t>
        <a:bodyPr/>
        <a:lstStyle/>
        <a:p>
          <a:endParaRPr lang="en-US"/>
        </a:p>
      </dgm:t>
    </dgm:pt>
    <dgm:pt modelId="{E757DB06-3FC2-C14F-BD84-AF32E48BD7A8}" type="pres">
      <dgm:prSet presAssocID="{5EE33526-6261-244E-87D6-DAE4BCE32A1F}" presName="child" presStyleLbl="alignAccFollowNode1" presStyleIdx="5" presStyleCnt="15" custLinFactNeighborY="35409">
        <dgm:presLayoutVars>
          <dgm:chMax val="0"/>
          <dgm:bulletEnabled val="1"/>
        </dgm:presLayoutVars>
      </dgm:prSet>
      <dgm:spPr/>
      <dgm:t>
        <a:bodyPr/>
        <a:lstStyle/>
        <a:p>
          <a:endParaRPr lang="en-US"/>
        </a:p>
      </dgm:t>
    </dgm:pt>
    <dgm:pt modelId="{21EEABA3-15E9-EC49-9890-BCA67E1A86E9}" type="pres">
      <dgm:prSet presAssocID="{D0D9E066-EAE7-9E4E-85BA-3D213979CDFA}" presName="sibTrans" presStyleLbl="sibTrans2D1" presStyleIdx="6" presStyleCnt="15"/>
      <dgm:spPr/>
      <dgm:t>
        <a:bodyPr/>
        <a:lstStyle/>
        <a:p>
          <a:endParaRPr lang="en-US"/>
        </a:p>
      </dgm:t>
    </dgm:pt>
    <dgm:pt modelId="{D79F0782-F63A-A842-AD1C-3E507569B0D6}" type="pres">
      <dgm:prSet presAssocID="{14B8D492-E5E2-2744-A739-0956537866EA}" presName="child" presStyleLbl="alignAccFollowNode1" presStyleIdx="6" presStyleCnt="15" custLinFactNeighborY="35409">
        <dgm:presLayoutVars>
          <dgm:chMax val="0"/>
          <dgm:bulletEnabled val="1"/>
        </dgm:presLayoutVars>
      </dgm:prSet>
      <dgm:spPr/>
      <dgm:t>
        <a:bodyPr/>
        <a:lstStyle/>
        <a:p>
          <a:endParaRPr lang="en-US"/>
        </a:p>
      </dgm:t>
    </dgm:pt>
    <dgm:pt modelId="{76ABA6DB-95D4-F846-B43C-F75D4FF05174}" type="pres">
      <dgm:prSet presAssocID="{3DDAD3E9-82D5-F24C-A2D4-19097184B346}" presName="sibTrans" presStyleLbl="sibTrans2D1" presStyleIdx="7" presStyleCnt="15"/>
      <dgm:spPr/>
      <dgm:t>
        <a:bodyPr/>
        <a:lstStyle/>
        <a:p>
          <a:endParaRPr lang="en-US"/>
        </a:p>
      </dgm:t>
    </dgm:pt>
    <dgm:pt modelId="{7769B52D-676F-A843-9C2A-B16F8784ECCF}" type="pres">
      <dgm:prSet presAssocID="{3AEE65B6-7FB8-F042-BCA6-0764DD642DF2}" presName="child" presStyleLbl="alignAccFollowNode1" presStyleIdx="7" presStyleCnt="15" custLinFactNeighborY="35409">
        <dgm:presLayoutVars>
          <dgm:chMax val="0"/>
          <dgm:bulletEnabled val="1"/>
        </dgm:presLayoutVars>
      </dgm:prSet>
      <dgm:spPr/>
      <dgm:t>
        <a:bodyPr/>
        <a:lstStyle/>
        <a:p>
          <a:endParaRPr lang="en-US"/>
        </a:p>
      </dgm:t>
    </dgm:pt>
    <dgm:pt modelId="{ADADAAE4-6019-8F42-94BF-7739F4D5234D}" type="pres">
      <dgm:prSet presAssocID="{07C84895-4865-D541-82C6-D87954577EAB}" presName="sibTrans" presStyleLbl="sibTrans2D1" presStyleIdx="8" presStyleCnt="15"/>
      <dgm:spPr/>
      <dgm:t>
        <a:bodyPr/>
        <a:lstStyle/>
        <a:p>
          <a:endParaRPr lang="en-US"/>
        </a:p>
      </dgm:t>
    </dgm:pt>
    <dgm:pt modelId="{2803F475-7AB0-594E-9E76-1A4797DFEFC2}" type="pres">
      <dgm:prSet presAssocID="{34E6C189-6ED9-F24F-9A28-0C9A0855B311}" presName="child" presStyleLbl="alignAccFollowNode1" presStyleIdx="8" presStyleCnt="15" custLinFactNeighborY="35409">
        <dgm:presLayoutVars>
          <dgm:chMax val="0"/>
          <dgm:bulletEnabled val="1"/>
        </dgm:presLayoutVars>
      </dgm:prSet>
      <dgm:spPr/>
      <dgm:t>
        <a:bodyPr/>
        <a:lstStyle/>
        <a:p>
          <a:endParaRPr lang="en-US"/>
        </a:p>
      </dgm:t>
    </dgm:pt>
    <dgm:pt modelId="{1FD6EC40-F4F2-4D4F-ACE0-5B01019214E6}" type="pres">
      <dgm:prSet presAssocID="{4D5A09EA-D38A-B249-9424-F61137F90FBE}" presName="sibTrans" presStyleLbl="sibTrans2D1" presStyleIdx="9" presStyleCnt="15"/>
      <dgm:spPr/>
      <dgm:t>
        <a:bodyPr/>
        <a:lstStyle/>
        <a:p>
          <a:endParaRPr lang="en-US"/>
        </a:p>
      </dgm:t>
    </dgm:pt>
    <dgm:pt modelId="{9FE72B68-F050-434D-BA1B-831AEEAEE53F}" type="pres">
      <dgm:prSet presAssocID="{F2CD504D-5B5E-1E43-833B-0CB18C38580A}" presName="child" presStyleLbl="alignAccFollowNode1" presStyleIdx="9" presStyleCnt="15" custLinFactNeighborY="35409">
        <dgm:presLayoutVars>
          <dgm:chMax val="0"/>
          <dgm:bulletEnabled val="1"/>
        </dgm:presLayoutVars>
      </dgm:prSet>
      <dgm:spPr/>
      <dgm:t>
        <a:bodyPr/>
        <a:lstStyle/>
        <a:p>
          <a:endParaRPr lang="en-US"/>
        </a:p>
      </dgm:t>
    </dgm:pt>
    <dgm:pt modelId="{3150CB13-78C2-A241-8415-A8022469663D}" type="pres">
      <dgm:prSet presAssocID="{C4A5F8F2-8989-364E-B495-3190C988896A}" presName="hSp" presStyleCnt="0"/>
      <dgm:spPr/>
    </dgm:pt>
    <dgm:pt modelId="{24D7534B-EDC7-F647-B0E9-778FADCE7B58}" type="pres">
      <dgm:prSet presAssocID="{E51AF86B-1B6A-6642-90C7-C830F04EC7D0}" presName="vertFlow" presStyleCnt="0"/>
      <dgm:spPr/>
    </dgm:pt>
    <dgm:pt modelId="{0B0923D8-68A1-EC4F-9DED-1FF511AE8103}" type="pres">
      <dgm:prSet presAssocID="{E51AF86B-1B6A-6642-90C7-C830F04EC7D0}" presName="header" presStyleLbl="node1" presStyleIdx="2" presStyleCnt="3" custLinFactNeighborY="35409"/>
      <dgm:spPr/>
      <dgm:t>
        <a:bodyPr/>
        <a:lstStyle/>
        <a:p>
          <a:endParaRPr lang="en-US"/>
        </a:p>
      </dgm:t>
    </dgm:pt>
    <dgm:pt modelId="{20E163B0-C35F-3A46-BA0C-FE3AD4A0AA25}" type="pres">
      <dgm:prSet presAssocID="{F340947B-4164-2E42-8A47-2926F4B97E18}" presName="parTrans" presStyleLbl="sibTrans2D1" presStyleIdx="10" presStyleCnt="15"/>
      <dgm:spPr/>
      <dgm:t>
        <a:bodyPr/>
        <a:lstStyle/>
        <a:p>
          <a:endParaRPr lang="en-US"/>
        </a:p>
      </dgm:t>
    </dgm:pt>
    <dgm:pt modelId="{B869D013-8AE4-3D4B-8A14-C2CAD1BAF090}" type="pres">
      <dgm:prSet presAssocID="{A0F289D9-F2EC-D640-905B-A7FBBE332EE8}" presName="child" presStyleLbl="alignAccFollowNode1" presStyleIdx="10" presStyleCnt="15" custLinFactNeighborY="35409">
        <dgm:presLayoutVars>
          <dgm:chMax val="0"/>
          <dgm:bulletEnabled val="1"/>
        </dgm:presLayoutVars>
      </dgm:prSet>
      <dgm:spPr/>
      <dgm:t>
        <a:bodyPr/>
        <a:lstStyle/>
        <a:p>
          <a:endParaRPr lang="en-US"/>
        </a:p>
      </dgm:t>
    </dgm:pt>
    <dgm:pt modelId="{C44ED131-90A9-4849-B88C-75B3A5B0A264}" type="pres">
      <dgm:prSet presAssocID="{9C01D138-2213-9547-93F4-DF58359C6033}" presName="sibTrans" presStyleLbl="sibTrans2D1" presStyleIdx="11" presStyleCnt="15"/>
      <dgm:spPr/>
      <dgm:t>
        <a:bodyPr/>
        <a:lstStyle/>
        <a:p>
          <a:endParaRPr lang="en-US"/>
        </a:p>
      </dgm:t>
    </dgm:pt>
    <dgm:pt modelId="{FA0CC18D-C877-D84A-97A7-11C1620501F9}" type="pres">
      <dgm:prSet presAssocID="{906C8868-983E-BE42-A8E7-3DB1A700CB6E}" presName="child" presStyleLbl="alignAccFollowNode1" presStyleIdx="11" presStyleCnt="15" custLinFactNeighborY="35409">
        <dgm:presLayoutVars>
          <dgm:chMax val="0"/>
          <dgm:bulletEnabled val="1"/>
        </dgm:presLayoutVars>
      </dgm:prSet>
      <dgm:spPr/>
      <dgm:t>
        <a:bodyPr/>
        <a:lstStyle/>
        <a:p>
          <a:endParaRPr lang="en-US"/>
        </a:p>
      </dgm:t>
    </dgm:pt>
    <dgm:pt modelId="{904C12DE-B290-6548-9623-9E48DC21AA28}" type="pres">
      <dgm:prSet presAssocID="{266463AB-A0A4-6442-A4F7-746CD8685FA5}" presName="sibTrans" presStyleLbl="sibTrans2D1" presStyleIdx="12" presStyleCnt="15"/>
      <dgm:spPr/>
      <dgm:t>
        <a:bodyPr/>
        <a:lstStyle/>
        <a:p>
          <a:endParaRPr lang="en-US"/>
        </a:p>
      </dgm:t>
    </dgm:pt>
    <dgm:pt modelId="{722AC7A1-D7C0-B446-B42C-A401CF71FA7D}" type="pres">
      <dgm:prSet presAssocID="{16D76CF0-55C8-FD4C-A67E-3250BEDCB098}" presName="child" presStyleLbl="alignAccFollowNode1" presStyleIdx="12" presStyleCnt="15" custLinFactNeighborY="35409">
        <dgm:presLayoutVars>
          <dgm:chMax val="0"/>
          <dgm:bulletEnabled val="1"/>
        </dgm:presLayoutVars>
      </dgm:prSet>
      <dgm:spPr/>
      <dgm:t>
        <a:bodyPr/>
        <a:lstStyle/>
        <a:p>
          <a:endParaRPr lang="en-US"/>
        </a:p>
      </dgm:t>
    </dgm:pt>
    <dgm:pt modelId="{E8F75B46-E15D-C245-9787-735E1771A299}" type="pres">
      <dgm:prSet presAssocID="{A774D13E-A81D-DB49-87DB-8E220DE0CC08}" presName="sibTrans" presStyleLbl="sibTrans2D1" presStyleIdx="13" presStyleCnt="15"/>
      <dgm:spPr/>
      <dgm:t>
        <a:bodyPr/>
        <a:lstStyle/>
        <a:p>
          <a:endParaRPr lang="en-US"/>
        </a:p>
      </dgm:t>
    </dgm:pt>
    <dgm:pt modelId="{3040E686-82FA-3A45-9CF1-ABA072213624}" type="pres">
      <dgm:prSet presAssocID="{65FBB7B4-689D-8F4C-AA3A-4BDD26599605}" presName="child" presStyleLbl="alignAccFollowNode1" presStyleIdx="13" presStyleCnt="15" custLinFactNeighborY="35409">
        <dgm:presLayoutVars>
          <dgm:chMax val="0"/>
          <dgm:bulletEnabled val="1"/>
        </dgm:presLayoutVars>
      </dgm:prSet>
      <dgm:spPr/>
      <dgm:t>
        <a:bodyPr/>
        <a:lstStyle/>
        <a:p>
          <a:endParaRPr lang="en-US"/>
        </a:p>
      </dgm:t>
    </dgm:pt>
    <dgm:pt modelId="{DA440B3C-4DAF-EE40-92F5-FA06FEC4B920}" type="pres">
      <dgm:prSet presAssocID="{75DA08E1-D186-7F40-BB69-874D49C3E98A}" presName="sibTrans" presStyleLbl="sibTrans2D1" presStyleIdx="14" presStyleCnt="15"/>
      <dgm:spPr/>
      <dgm:t>
        <a:bodyPr/>
        <a:lstStyle/>
        <a:p>
          <a:endParaRPr lang="en-US"/>
        </a:p>
      </dgm:t>
    </dgm:pt>
    <dgm:pt modelId="{86991059-4CB1-2448-8EEA-1F61CC7FC229}" type="pres">
      <dgm:prSet presAssocID="{B0F3329A-7D70-5E42-B5EF-1DF65650DA64}" presName="child" presStyleLbl="alignAccFollowNode1" presStyleIdx="14" presStyleCnt="15" custLinFactNeighborY="35409">
        <dgm:presLayoutVars>
          <dgm:chMax val="0"/>
          <dgm:bulletEnabled val="1"/>
        </dgm:presLayoutVars>
      </dgm:prSet>
      <dgm:spPr/>
      <dgm:t>
        <a:bodyPr/>
        <a:lstStyle/>
        <a:p>
          <a:endParaRPr lang="en-US"/>
        </a:p>
      </dgm:t>
    </dgm:pt>
  </dgm:ptLst>
  <dgm:cxnLst>
    <dgm:cxn modelId="{8E1FD423-A834-3A41-B004-6FB505809403}" srcId="{C4A5F8F2-8989-364E-B495-3190C988896A}" destId="{3AEE65B6-7FB8-F042-BCA6-0764DD642DF2}" srcOrd="2" destOrd="0" parTransId="{D5D2A2D5-AA81-7B47-9C0A-761108F0235D}" sibTransId="{07C84895-4865-D541-82C6-D87954577EAB}"/>
    <dgm:cxn modelId="{DC8C0ED8-F032-EE4F-888D-966A6CBDBC98}" type="presOf" srcId="{16D76CF0-55C8-FD4C-A67E-3250BEDCB098}" destId="{722AC7A1-D7C0-B446-B42C-A401CF71FA7D}" srcOrd="0" destOrd="0" presId="urn:microsoft.com/office/officeart/2005/8/layout/lProcess1"/>
    <dgm:cxn modelId="{5E76C4E0-C1F0-CE40-B4E7-5A8236D18EC2}" type="presOf" srcId="{402E06CA-E107-B34F-ADCF-9E2216CC48B0}" destId="{A375BCE6-F4A3-9443-A9D6-D74DD8444B5F}" srcOrd="0" destOrd="0" presId="urn:microsoft.com/office/officeart/2005/8/layout/lProcess1"/>
    <dgm:cxn modelId="{F576F0BA-AFC1-F541-9C3D-B993A29B0337}" srcId="{E51AF86B-1B6A-6642-90C7-C830F04EC7D0}" destId="{B0F3329A-7D70-5E42-B5EF-1DF65650DA64}" srcOrd="4" destOrd="0" parTransId="{739C299C-06DE-454B-B74D-AAC41C3C093B}" sibTransId="{BA38AFE4-78CF-E54A-BE16-64993E5BC57F}"/>
    <dgm:cxn modelId="{5F9D9655-CE1F-EF4F-8D9E-64C73CE85E45}" srcId="{C4A5F8F2-8989-364E-B495-3190C988896A}" destId="{5EE33526-6261-244E-87D6-DAE4BCE32A1F}" srcOrd="0" destOrd="0" parTransId="{0F3C2DCB-2775-6548-A5B5-8B23E6EE8141}" sibTransId="{D0D9E066-EAE7-9E4E-85BA-3D213979CDFA}"/>
    <dgm:cxn modelId="{42A6954F-1984-4A4D-8B64-D213530E0F14}" type="presOf" srcId="{0F3C2DCB-2775-6548-A5B5-8B23E6EE8141}" destId="{62BC1493-26EB-924C-8786-7F13CBA1B5E1}" srcOrd="0" destOrd="0" presId="urn:microsoft.com/office/officeart/2005/8/layout/lProcess1"/>
    <dgm:cxn modelId="{260470A3-D3AE-804D-A254-7661A8B49C4C}" srcId="{3BDE4D89-E0D7-7446-A23D-DDDD6B899B20}" destId="{670C1715-EF25-174A-9BBC-89FFB1FFE2B2}" srcOrd="1" destOrd="0" parTransId="{964E4553-365E-D146-9BBC-88ECA9AF91FC}" sibTransId="{193B831D-16B6-2942-917C-F3A9E47EA7F5}"/>
    <dgm:cxn modelId="{2E7A22A4-AAD8-AF4D-8D70-5E466C5E5501}" type="presOf" srcId="{906C8868-983E-BE42-A8E7-3DB1A700CB6E}" destId="{FA0CC18D-C877-D84A-97A7-11C1620501F9}" srcOrd="0" destOrd="0" presId="urn:microsoft.com/office/officeart/2005/8/layout/lProcess1"/>
    <dgm:cxn modelId="{D55B3E6A-218D-AC48-A59B-A7713CEF2A60}" srcId="{E51AF86B-1B6A-6642-90C7-C830F04EC7D0}" destId="{65FBB7B4-689D-8F4C-AA3A-4BDD26599605}" srcOrd="3" destOrd="0" parTransId="{AFF048D4-F293-C743-85D1-E754D395C8F4}" sibTransId="{75DA08E1-D186-7F40-BB69-874D49C3E98A}"/>
    <dgm:cxn modelId="{9A48DF8E-16BA-5F4D-8422-4E0688AF6D4F}" type="presOf" srcId="{4D5A09EA-D38A-B249-9424-F61137F90FBE}" destId="{1FD6EC40-F4F2-4D4F-ACE0-5B01019214E6}" srcOrd="0" destOrd="0" presId="urn:microsoft.com/office/officeart/2005/8/layout/lProcess1"/>
    <dgm:cxn modelId="{3F699413-C00A-7D41-83D7-0C579B9307B7}" srcId="{E51AF86B-1B6A-6642-90C7-C830F04EC7D0}" destId="{16D76CF0-55C8-FD4C-A67E-3250BEDCB098}" srcOrd="2" destOrd="0" parTransId="{F5F466E4-3FF9-264E-93C1-3EC2D9E0522C}" sibTransId="{A774D13E-A81D-DB49-87DB-8E220DE0CC08}"/>
    <dgm:cxn modelId="{0D405DF2-E481-D047-83E7-F5B083E02C82}" type="presOf" srcId="{C108FD8D-F439-2D49-A8BE-52EC9038AD41}" destId="{4B834875-1354-654C-9DF4-74CF3CFDC40B}" srcOrd="0" destOrd="0" presId="urn:microsoft.com/office/officeart/2005/8/layout/lProcess1"/>
    <dgm:cxn modelId="{85030EAA-4830-1043-B780-BA9F2CCC7AB2}" type="presOf" srcId="{5EE33526-6261-244E-87D6-DAE4BCE32A1F}" destId="{E757DB06-3FC2-C14F-BD84-AF32E48BD7A8}" srcOrd="0" destOrd="0" presId="urn:microsoft.com/office/officeart/2005/8/layout/lProcess1"/>
    <dgm:cxn modelId="{8ED49665-830D-244B-B563-3C71ED742B68}" type="presOf" srcId="{3AEE65B6-7FB8-F042-BCA6-0764DD642DF2}" destId="{7769B52D-676F-A843-9C2A-B16F8784ECCF}" srcOrd="0" destOrd="0" presId="urn:microsoft.com/office/officeart/2005/8/layout/lProcess1"/>
    <dgm:cxn modelId="{3FE410F2-56A2-3444-9C6B-51DECAE40C2E}" srcId="{E51AF86B-1B6A-6642-90C7-C830F04EC7D0}" destId="{906C8868-983E-BE42-A8E7-3DB1A700CB6E}" srcOrd="1" destOrd="0" parTransId="{19CBE6F9-886B-FF4C-9DFF-75EAA0878590}" sibTransId="{266463AB-A0A4-6442-A4F7-746CD8685FA5}"/>
    <dgm:cxn modelId="{7B7F83A7-259E-8645-9298-89126866148A}" type="presOf" srcId="{A50C54AB-C5A6-484E-A306-F9E3EC2DF54B}" destId="{BE4CA17C-5C12-F846-B8A9-B26E7ABDA99C}" srcOrd="0" destOrd="0" presId="urn:microsoft.com/office/officeart/2005/8/layout/lProcess1"/>
    <dgm:cxn modelId="{AE8F06CB-6BFC-6A46-AF95-28339A914C14}" srcId="{3BDE4D89-E0D7-7446-A23D-DDDD6B899B20}" destId="{BE8D309C-4E86-8849-A288-FFC08D69F2AE}" srcOrd="3" destOrd="0" parTransId="{5A29249B-AE25-C444-8496-626F5154F680}" sibTransId="{DBB40C02-3A5E-8A42-BE5F-D8EE3DF23A5E}"/>
    <dgm:cxn modelId="{E664D8FA-7F77-5A42-9DD4-6ECC3F19F213}" type="presOf" srcId="{F2CD504D-5B5E-1E43-833B-0CB18C38580A}" destId="{9FE72B68-F050-434D-BA1B-831AEEAEE53F}" srcOrd="0" destOrd="0" presId="urn:microsoft.com/office/officeart/2005/8/layout/lProcess1"/>
    <dgm:cxn modelId="{ECF13B00-D6EB-6248-9DE4-D4CAA5CE523C}" srcId="{8FA328DC-ACED-8647-8C7F-EB60A0C66217}" destId="{C4A5F8F2-8989-364E-B495-3190C988896A}" srcOrd="1" destOrd="0" parTransId="{89C6CA55-B8B4-914C-96B2-F9F0C3A937E4}" sibTransId="{12B83418-8475-FE42-B15A-EBF70E7D9EC4}"/>
    <dgm:cxn modelId="{6BDE46D5-F2FC-3E4C-AD34-8BAAE28A47FE}" type="presOf" srcId="{A774D13E-A81D-DB49-87DB-8E220DE0CC08}" destId="{E8F75B46-E15D-C245-9787-735E1771A299}" srcOrd="0" destOrd="0" presId="urn:microsoft.com/office/officeart/2005/8/layout/lProcess1"/>
    <dgm:cxn modelId="{AEA8A0FD-EDCB-4145-8239-06AE044A2B37}" srcId="{C4A5F8F2-8989-364E-B495-3190C988896A}" destId="{14B8D492-E5E2-2744-A739-0956537866EA}" srcOrd="1" destOrd="0" parTransId="{DDFCEA40-2406-434E-8CE6-63484A2D1DA9}" sibTransId="{3DDAD3E9-82D5-F24C-A2D4-19097184B346}"/>
    <dgm:cxn modelId="{6D0D3F3C-BD2D-B74A-9A56-63200BCE05EA}" type="presOf" srcId="{08584A33-074C-0641-AFFE-8D0DB6A6924F}" destId="{1243C086-B537-1B4F-9522-372E2E2A6588}" srcOrd="0" destOrd="0" presId="urn:microsoft.com/office/officeart/2005/8/layout/lProcess1"/>
    <dgm:cxn modelId="{A15C2353-684A-2E42-8895-441E858BE5E6}" type="presOf" srcId="{C172E431-C2E8-C54E-9B5A-AA6F63D4282A}" destId="{3B1FB9D8-595C-6346-9D21-B6FBC2F825FA}" srcOrd="0" destOrd="0" presId="urn:microsoft.com/office/officeart/2005/8/layout/lProcess1"/>
    <dgm:cxn modelId="{0F34CFBC-E2F0-F548-862A-1E8301891AC6}" type="presOf" srcId="{DBB40C02-3A5E-8A42-BE5F-D8EE3DF23A5E}" destId="{70223E22-33F1-8C4D-B794-D6D65A2FA47A}" srcOrd="0" destOrd="0" presId="urn:microsoft.com/office/officeart/2005/8/layout/lProcess1"/>
    <dgm:cxn modelId="{8FB29BF9-9281-F94A-A4C5-5179503836E0}" type="presOf" srcId="{34E6C189-6ED9-F24F-9A28-0C9A0855B311}" destId="{2803F475-7AB0-594E-9E76-1A4797DFEFC2}" srcOrd="0" destOrd="0" presId="urn:microsoft.com/office/officeart/2005/8/layout/lProcess1"/>
    <dgm:cxn modelId="{67B3F8C0-AEAA-8C41-92DA-4BB43692CE6C}" type="presOf" srcId="{B0F3329A-7D70-5E42-B5EF-1DF65650DA64}" destId="{86991059-4CB1-2448-8EEA-1F61CC7FC229}" srcOrd="0" destOrd="0" presId="urn:microsoft.com/office/officeart/2005/8/layout/lProcess1"/>
    <dgm:cxn modelId="{A5948033-9EE0-FC4E-9973-C97805B72760}" type="presOf" srcId="{65FBB7B4-689D-8F4C-AA3A-4BDD26599605}" destId="{3040E686-82FA-3A45-9CF1-ABA072213624}" srcOrd="0" destOrd="0" presId="urn:microsoft.com/office/officeart/2005/8/layout/lProcess1"/>
    <dgm:cxn modelId="{80CA9C9E-FD69-AA41-BC58-1D98D6E4B2D5}" type="presOf" srcId="{07C84895-4865-D541-82C6-D87954577EAB}" destId="{ADADAAE4-6019-8F42-94BF-7739F4D5234D}" srcOrd="0" destOrd="0" presId="urn:microsoft.com/office/officeart/2005/8/layout/lProcess1"/>
    <dgm:cxn modelId="{8FB2414D-DA0D-0249-B86C-F59711A35767}" type="presOf" srcId="{266463AB-A0A4-6442-A4F7-746CD8685FA5}" destId="{904C12DE-B290-6548-9623-9E48DC21AA28}" srcOrd="0" destOrd="0" presId="urn:microsoft.com/office/officeart/2005/8/layout/lProcess1"/>
    <dgm:cxn modelId="{4AEDE2EF-A183-9F48-8577-271185FA2D5E}" srcId="{E51AF86B-1B6A-6642-90C7-C830F04EC7D0}" destId="{A0F289D9-F2EC-D640-905B-A7FBBE332EE8}" srcOrd="0" destOrd="0" parTransId="{F340947B-4164-2E42-8A47-2926F4B97E18}" sibTransId="{9C01D138-2213-9547-93F4-DF58359C6033}"/>
    <dgm:cxn modelId="{84C52F76-F085-7645-95DB-521F2A87AB08}" srcId="{C4A5F8F2-8989-364E-B495-3190C988896A}" destId="{34E6C189-6ED9-F24F-9A28-0C9A0855B311}" srcOrd="3" destOrd="0" parTransId="{71228AE2-8F0B-1447-81EF-EC2D78DA723C}" sibTransId="{4D5A09EA-D38A-B249-9424-F61137F90FBE}"/>
    <dgm:cxn modelId="{D160F9EF-2BB6-8140-92E0-164EFA1C23BE}" srcId="{3BDE4D89-E0D7-7446-A23D-DDDD6B899B20}" destId="{26EC436F-F798-3845-A795-D82BF9E416E0}" srcOrd="4" destOrd="0" parTransId="{E5AB393E-7B36-1443-BDE4-4AB3DBB3CB7C}" sibTransId="{BB58F6C8-0EB5-B241-88EF-B592098FE9A1}"/>
    <dgm:cxn modelId="{74E8F3BA-8584-7B4B-BCF6-97205E9866BB}" type="presOf" srcId="{F340947B-4164-2E42-8A47-2926F4B97E18}" destId="{20E163B0-C35F-3A46-BA0C-FE3AD4A0AA25}" srcOrd="0" destOrd="0" presId="urn:microsoft.com/office/officeart/2005/8/layout/lProcess1"/>
    <dgm:cxn modelId="{3335F9E2-425C-4543-8127-87055B17C874}" type="presOf" srcId="{193B831D-16B6-2942-917C-F3A9E47EA7F5}" destId="{F78F118B-5942-2740-B364-B91E1CAC1853}" srcOrd="0" destOrd="0" presId="urn:microsoft.com/office/officeart/2005/8/layout/lProcess1"/>
    <dgm:cxn modelId="{2C7FAFDF-ED47-AA45-9BC8-C004B3178BFB}" type="presOf" srcId="{670C1715-EF25-174A-9BBC-89FFB1FFE2B2}" destId="{D851BCEA-47BB-2447-BC78-D6FEE25ECA6A}" srcOrd="0" destOrd="0" presId="urn:microsoft.com/office/officeart/2005/8/layout/lProcess1"/>
    <dgm:cxn modelId="{850172B4-3D9D-204B-B4B7-B697FA21ABB2}" type="presOf" srcId="{C4A5F8F2-8989-364E-B495-3190C988896A}" destId="{A73643E2-6483-694D-8868-5BDD4E8B8811}" srcOrd="0" destOrd="0" presId="urn:microsoft.com/office/officeart/2005/8/layout/lProcess1"/>
    <dgm:cxn modelId="{E53FB3A8-BB61-3342-AE57-662A1712FFAB}" srcId="{8FA328DC-ACED-8647-8C7F-EB60A0C66217}" destId="{E51AF86B-1B6A-6642-90C7-C830F04EC7D0}" srcOrd="2" destOrd="0" parTransId="{E2440E06-7BB3-A445-9008-90CA5BD04E17}" sibTransId="{A3DD4F01-1A8E-D54F-A2A3-2A9DDFC56C99}"/>
    <dgm:cxn modelId="{F59185EC-776F-EC4E-A858-57DB2BFF2EA7}" srcId="{3BDE4D89-E0D7-7446-A23D-DDDD6B899B20}" destId="{08584A33-074C-0641-AFFE-8D0DB6A6924F}" srcOrd="0" destOrd="0" parTransId="{A50C54AB-C5A6-484E-A306-F9E3EC2DF54B}" sibTransId="{402E06CA-E107-B34F-ADCF-9E2216CC48B0}"/>
    <dgm:cxn modelId="{3B5C75B9-9116-A643-852C-69381B8635D1}" type="presOf" srcId="{3BDE4D89-E0D7-7446-A23D-DDDD6B899B20}" destId="{5B2A3F49-F136-AF47-A6BB-29AA608B1BFA}" srcOrd="0" destOrd="0" presId="urn:microsoft.com/office/officeart/2005/8/layout/lProcess1"/>
    <dgm:cxn modelId="{B91FA04A-2CC4-DB4E-AA93-5EAA67F2EECD}" type="presOf" srcId="{14B8D492-E5E2-2744-A739-0956537866EA}" destId="{D79F0782-F63A-A842-AD1C-3E507569B0D6}" srcOrd="0" destOrd="0" presId="urn:microsoft.com/office/officeart/2005/8/layout/lProcess1"/>
    <dgm:cxn modelId="{4BB0E95B-F5AF-B64E-88E0-295244EEF640}" type="presOf" srcId="{9C01D138-2213-9547-93F4-DF58359C6033}" destId="{C44ED131-90A9-4849-B88C-75B3A5B0A264}" srcOrd="0" destOrd="0" presId="urn:microsoft.com/office/officeart/2005/8/layout/lProcess1"/>
    <dgm:cxn modelId="{B1247030-24EB-2B4A-AA51-405CF73A2E48}" type="presOf" srcId="{A0F289D9-F2EC-D640-905B-A7FBBE332EE8}" destId="{B869D013-8AE4-3D4B-8A14-C2CAD1BAF090}" srcOrd="0" destOrd="0" presId="urn:microsoft.com/office/officeart/2005/8/layout/lProcess1"/>
    <dgm:cxn modelId="{BB67F2C1-6D50-E54A-99E7-7D6FE96C456D}" type="presOf" srcId="{26EC436F-F798-3845-A795-D82BF9E416E0}" destId="{92DBC6DA-0785-264A-8629-A61768814838}" srcOrd="0" destOrd="0" presId="urn:microsoft.com/office/officeart/2005/8/layout/lProcess1"/>
    <dgm:cxn modelId="{BF6983BC-ADFD-074A-BD5C-285ADBFF6DF0}" srcId="{8FA328DC-ACED-8647-8C7F-EB60A0C66217}" destId="{3BDE4D89-E0D7-7446-A23D-DDDD6B899B20}" srcOrd="0" destOrd="0" parTransId="{C1252EBC-BE37-A441-98E4-062A980F58FB}" sibTransId="{BBCC9417-DCC4-1343-980F-D842BD3220C1}"/>
    <dgm:cxn modelId="{A63E6E14-5422-6344-A564-53AAC1EE8E3E}" type="presOf" srcId="{E51AF86B-1B6A-6642-90C7-C830F04EC7D0}" destId="{0B0923D8-68A1-EC4F-9DED-1FF511AE8103}" srcOrd="0" destOrd="0" presId="urn:microsoft.com/office/officeart/2005/8/layout/lProcess1"/>
    <dgm:cxn modelId="{FFBFAD18-60C3-B044-B381-D94097F59976}" type="presOf" srcId="{D0D9E066-EAE7-9E4E-85BA-3D213979CDFA}" destId="{21EEABA3-15E9-EC49-9890-BCA67E1A86E9}" srcOrd="0" destOrd="0" presId="urn:microsoft.com/office/officeart/2005/8/layout/lProcess1"/>
    <dgm:cxn modelId="{65CB47BE-1D05-F64C-9144-947BFF9A292C}" srcId="{3BDE4D89-E0D7-7446-A23D-DDDD6B899B20}" destId="{C172E431-C2E8-C54E-9B5A-AA6F63D4282A}" srcOrd="2" destOrd="0" parTransId="{D8BBC054-4369-B545-AB6E-35448856DDF9}" sibTransId="{C108FD8D-F439-2D49-A8BE-52EC9038AD41}"/>
    <dgm:cxn modelId="{D174E1EF-094A-CC41-BD3F-23F14DBBDDED}" type="presOf" srcId="{75DA08E1-D186-7F40-BB69-874D49C3E98A}" destId="{DA440B3C-4DAF-EE40-92F5-FA06FEC4B920}" srcOrd="0" destOrd="0" presId="urn:microsoft.com/office/officeart/2005/8/layout/lProcess1"/>
    <dgm:cxn modelId="{DE5B3FB1-86A3-7449-B483-DAFCDE28C372}" type="presOf" srcId="{BE8D309C-4E86-8849-A288-FFC08D69F2AE}" destId="{5449CC87-F5C7-004C-BB92-D3A69FDEEC40}" srcOrd="0" destOrd="0" presId="urn:microsoft.com/office/officeart/2005/8/layout/lProcess1"/>
    <dgm:cxn modelId="{EE58FBBD-9987-0E48-8168-074086C5CB75}" srcId="{C4A5F8F2-8989-364E-B495-3190C988896A}" destId="{F2CD504D-5B5E-1E43-833B-0CB18C38580A}" srcOrd="4" destOrd="0" parTransId="{0FF11D91-1306-F444-8FB0-52B8361090AD}" sibTransId="{972F7DD8-4559-3E48-90C9-66344F659FB0}"/>
    <dgm:cxn modelId="{9BC276AB-5596-934D-AA0E-F5D56609DF96}" type="presOf" srcId="{8FA328DC-ACED-8647-8C7F-EB60A0C66217}" destId="{C71B0C58-DAC0-3F42-9D9B-9177344DDB2F}" srcOrd="0" destOrd="0" presId="urn:microsoft.com/office/officeart/2005/8/layout/lProcess1"/>
    <dgm:cxn modelId="{7C110DAB-ABF6-6845-BAAC-400DB4C6E9A0}" type="presOf" srcId="{3DDAD3E9-82D5-F24C-A2D4-19097184B346}" destId="{76ABA6DB-95D4-F846-B43C-F75D4FF05174}" srcOrd="0" destOrd="0" presId="urn:microsoft.com/office/officeart/2005/8/layout/lProcess1"/>
    <dgm:cxn modelId="{CEEE6548-86CC-4445-8A23-1C90B0D209A6}" type="presParOf" srcId="{C71B0C58-DAC0-3F42-9D9B-9177344DDB2F}" destId="{45C38ED3-5468-DB4D-B712-F5A0782A6AE8}" srcOrd="0" destOrd="0" presId="urn:microsoft.com/office/officeart/2005/8/layout/lProcess1"/>
    <dgm:cxn modelId="{355F6041-BCE8-BF40-B392-0F7931D7DA96}" type="presParOf" srcId="{45C38ED3-5468-DB4D-B712-F5A0782A6AE8}" destId="{5B2A3F49-F136-AF47-A6BB-29AA608B1BFA}" srcOrd="0" destOrd="0" presId="urn:microsoft.com/office/officeart/2005/8/layout/lProcess1"/>
    <dgm:cxn modelId="{6B9B7E9C-4B63-6444-8879-EE815A568798}" type="presParOf" srcId="{45C38ED3-5468-DB4D-B712-F5A0782A6AE8}" destId="{BE4CA17C-5C12-F846-B8A9-B26E7ABDA99C}" srcOrd="1" destOrd="0" presId="urn:microsoft.com/office/officeart/2005/8/layout/lProcess1"/>
    <dgm:cxn modelId="{9E07E452-13AF-984D-8570-1A64BBBFE44B}" type="presParOf" srcId="{45C38ED3-5468-DB4D-B712-F5A0782A6AE8}" destId="{1243C086-B537-1B4F-9522-372E2E2A6588}" srcOrd="2" destOrd="0" presId="urn:microsoft.com/office/officeart/2005/8/layout/lProcess1"/>
    <dgm:cxn modelId="{B82E0409-3169-E44F-8402-067140E47152}" type="presParOf" srcId="{45C38ED3-5468-DB4D-B712-F5A0782A6AE8}" destId="{A375BCE6-F4A3-9443-A9D6-D74DD8444B5F}" srcOrd="3" destOrd="0" presId="urn:microsoft.com/office/officeart/2005/8/layout/lProcess1"/>
    <dgm:cxn modelId="{CBFD82C5-F25A-7345-8668-B189E3800A37}" type="presParOf" srcId="{45C38ED3-5468-DB4D-B712-F5A0782A6AE8}" destId="{D851BCEA-47BB-2447-BC78-D6FEE25ECA6A}" srcOrd="4" destOrd="0" presId="urn:microsoft.com/office/officeart/2005/8/layout/lProcess1"/>
    <dgm:cxn modelId="{F0A0A4AF-4D37-7B45-93A9-B1011B397026}" type="presParOf" srcId="{45C38ED3-5468-DB4D-B712-F5A0782A6AE8}" destId="{F78F118B-5942-2740-B364-B91E1CAC1853}" srcOrd="5" destOrd="0" presId="urn:microsoft.com/office/officeart/2005/8/layout/lProcess1"/>
    <dgm:cxn modelId="{CC4F40A3-56CC-804C-9EF1-8471E9A89BFB}" type="presParOf" srcId="{45C38ED3-5468-DB4D-B712-F5A0782A6AE8}" destId="{3B1FB9D8-595C-6346-9D21-B6FBC2F825FA}" srcOrd="6" destOrd="0" presId="urn:microsoft.com/office/officeart/2005/8/layout/lProcess1"/>
    <dgm:cxn modelId="{297D34A1-7413-8245-8CB2-31EC4E7216E4}" type="presParOf" srcId="{45C38ED3-5468-DB4D-B712-F5A0782A6AE8}" destId="{4B834875-1354-654C-9DF4-74CF3CFDC40B}" srcOrd="7" destOrd="0" presId="urn:microsoft.com/office/officeart/2005/8/layout/lProcess1"/>
    <dgm:cxn modelId="{1106D3B1-11A2-584F-9B86-EF28930B0D85}" type="presParOf" srcId="{45C38ED3-5468-DB4D-B712-F5A0782A6AE8}" destId="{5449CC87-F5C7-004C-BB92-D3A69FDEEC40}" srcOrd="8" destOrd="0" presId="urn:microsoft.com/office/officeart/2005/8/layout/lProcess1"/>
    <dgm:cxn modelId="{4BF7C7E9-ADC8-0A49-BFD0-C89438CF0F51}" type="presParOf" srcId="{45C38ED3-5468-DB4D-B712-F5A0782A6AE8}" destId="{70223E22-33F1-8C4D-B794-D6D65A2FA47A}" srcOrd="9" destOrd="0" presId="urn:microsoft.com/office/officeart/2005/8/layout/lProcess1"/>
    <dgm:cxn modelId="{51D838A5-7167-5548-9F71-F1065AF2801A}" type="presParOf" srcId="{45C38ED3-5468-DB4D-B712-F5A0782A6AE8}" destId="{92DBC6DA-0785-264A-8629-A61768814838}" srcOrd="10" destOrd="0" presId="urn:microsoft.com/office/officeart/2005/8/layout/lProcess1"/>
    <dgm:cxn modelId="{9F1E3176-2146-4340-A557-111806C878EB}" type="presParOf" srcId="{C71B0C58-DAC0-3F42-9D9B-9177344DDB2F}" destId="{E9F46BE5-004A-4941-ADD8-894086609FA4}" srcOrd="1" destOrd="0" presId="urn:microsoft.com/office/officeart/2005/8/layout/lProcess1"/>
    <dgm:cxn modelId="{CD25FBFC-6932-7B47-A649-07BB5C2645E2}" type="presParOf" srcId="{C71B0C58-DAC0-3F42-9D9B-9177344DDB2F}" destId="{977A889C-5712-D344-911D-3839AA4B920F}" srcOrd="2" destOrd="0" presId="urn:microsoft.com/office/officeart/2005/8/layout/lProcess1"/>
    <dgm:cxn modelId="{D7B5868A-85B8-7449-9117-89CEAE786AB6}" type="presParOf" srcId="{977A889C-5712-D344-911D-3839AA4B920F}" destId="{A73643E2-6483-694D-8868-5BDD4E8B8811}" srcOrd="0" destOrd="0" presId="urn:microsoft.com/office/officeart/2005/8/layout/lProcess1"/>
    <dgm:cxn modelId="{D53B0A8C-1D00-B64F-A40A-4E067B8688AD}" type="presParOf" srcId="{977A889C-5712-D344-911D-3839AA4B920F}" destId="{62BC1493-26EB-924C-8786-7F13CBA1B5E1}" srcOrd="1" destOrd="0" presId="urn:microsoft.com/office/officeart/2005/8/layout/lProcess1"/>
    <dgm:cxn modelId="{2D1FE5A1-62F8-3241-9543-5F4D5E0CA133}" type="presParOf" srcId="{977A889C-5712-D344-911D-3839AA4B920F}" destId="{E757DB06-3FC2-C14F-BD84-AF32E48BD7A8}" srcOrd="2" destOrd="0" presId="urn:microsoft.com/office/officeart/2005/8/layout/lProcess1"/>
    <dgm:cxn modelId="{C40DC4F7-4FBB-9849-8DB5-6B8CCA451225}" type="presParOf" srcId="{977A889C-5712-D344-911D-3839AA4B920F}" destId="{21EEABA3-15E9-EC49-9890-BCA67E1A86E9}" srcOrd="3" destOrd="0" presId="urn:microsoft.com/office/officeart/2005/8/layout/lProcess1"/>
    <dgm:cxn modelId="{8703824F-C3EE-224C-A1FF-93E59D6DFE08}" type="presParOf" srcId="{977A889C-5712-D344-911D-3839AA4B920F}" destId="{D79F0782-F63A-A842-AD1C-3E507569B0D6}" srcOrd="4" destOrd="0" presId="urn:microsoft.com/office/officeart/2005/8/layout/lProcess1"/>
    <dgm:cxn modelId="{24EF616B-7639-4747-9694-928508A72D29}" type="presParOf" srcId="{977A889C-5712-D344-911D-3839AA4B920F}" destId="{76ABA6DB-95D4-F846-B43C-F75D4FF05174}" srcOrd="5" destOrd="0" presId="urn:microsoft.com/office/officeart/2005/8/layout/lProcess1"/>
    <dgm:cxn modelId="{1FF74D09-F291-6A4A-8200-3D72A4372DC3}" type="presParOf" srcId="{977A889C-5712-D344-911D-3839AA4B920F}" destId="{7769B52D-676F-A843-9C2A-B16F8784ECCF}" srcOrd="6" destOrd="0" presId="urn:microsoft.com/office/officeart/2005/8/layout/lProcess1"/>
    <dgm:cxn modelId="{8FC67BDF-42BF-DA48-A90E-CEB10D42B1BC}" type="presParOf" srcId="{977A889C-5712-D344-911D-3839AA4B920F}" destId="{ADADAAE4-6019-8F42-94BF-7739F4D5234D}" srcOrd="7" destOrd="0" presId="urn:microsoft.com/office/officeart/2005/8/layout/lProcess1"/>
    <dgm:cxn modelId="{C5147CD8-D944-9B4D-9E46-30196E9FCD79}" type="presParOf" srcId="{977A889C-5712-D344-911D-3839AA4B920F}" destId="{2803F475-7AB0-594E-9E76-1A4797DFEFC2}" srcOrd="8" destOrd="0" presId="urn:microsoft.com/office/officeart/2005/8/layout/lProcess1"/>
    <dgm:cxn modelId="{34D3B203-88B8-DB41-A083-70BD282C0494}" type="presParOf" srcId="{977A889C-5712-D344-911D-3839AA4B920F}" destId="{1FD6EC40-F4F2-4D4F-ACE0-5B01019214E6}" srcOrd="9" destOrd="0" presId="urn:microsoft.com/office/officeart/2005/8/layout/lProcess1"/>
    <dgm:cxn modelId="{DCE2D2EF-61A5-2C4A-BD26-921A00644D5B}" type="presParOf" srcId="{977A889C-5712-D344-911D-3839AA4B920F}" destId="{9FE72B68-F050-434D-BA1B-831AEEAEE53F}" srcOrd="10" destOrd="0" presId="urn:microsoft.com/office/officeart/2005/8/layout/lProcess1"/>
    <dgm:cxn modelId="{372DF70C-AFB5-4442-9B26-2F2577EA0849}" type="presParOf" srcId="{C71B0C58-DAC0-3F42-9D9B-9177344DDB2F}" destId="{3150CB13-78C2-A241-8415-A8022469663D}" srcOrd="3" destOrd="0" presId="urn:microsoft.com/office/officeart/2005/8/layout/lProcess1"/>
    <dgm:cxn modelId="{17453FB2-FB94-2E4F-9400-0C00D8EBD38E}" type="presParOf" srcId="{C71B0C58-DAC0-3F42-9D9B-9177344DDB2F}" destId="{24D7534B-EDC7-F647-B0E9-778FADCE7B58}" srcOrd="4" destOrd="0" presId="urn:microsoft.com/office/officeart/2005/8/layout/lProcess1"/>
    <dgm:cxn modelId="{33F054BF-85CB-6D47-8D75-0075B165CDC2}" type="presParOf" srcId="{24D7534B-EDC7-F647-B0E9-778FADCE7B58}" destId="{0B0923D8-68A1-EC4F-9DED-1FF511AE8103}" srcOrd="0" destOrd="0" presId="urn:microsoft.com/office/officeart/2005/8/layout/lProcess1"/>
    <dgm:cxn modelId="{638C7C76-6A80-8344-9386-740299CBB0F5}" type="presParOf" srcId="{24D7534B-EDC7-F647-B0E9-778FADCE7B58}" destId="{20E163B0-C35F-3A46-BA0C-FE3AD4A0AA25}" srcOrd="1" destOrd="0" presId="urn:microsoft.com/office/officeart/2005/8/layout/lProcess1"/>
    <dgm:cxn modelId="{2D745146-B205-3745-B8D3-2BB957DCCA82}" type="presParOf" srcId="{24D7534B-EDC7-F647-B0E9-778FADCE7B58}" destId="{B869D013-8AE4-3D4B-8A14-C2CAD1BAF090}" srcOrd="2" destOrd="0" presId="urn:microsoft.com/office/officeart/2005/8/layout/lProcess1"/>
    <dgm:cxn modelId="{AE551122-CA7F-6245-9000-CF593419F794}" type="presParOf" srcId="{24D7534B-EDC7-F647-B0E9-778FADCE7B58}" destId="{C44ED131-90A9-4849-B88C-75B3A5B0A264}" srcOrd="3" destOrd="0" presId="urn:microsoft.com/office/officeart/2005/8/layout/lProcess1"/>
    <dgm:cxn modelId="{A00DA5CD-F34A-D445-9B66-38CF0986F2AD}" type="presParOf" srcId="{24D7534B-EDC7-F647-B0E9-778FADCE7B58}" destId="{FA0CC18D-C877-D84A-97A7-11C1620501F9}" srcOrd="4" destOrd="0" presId="urn:microsoft.com/office/officeart/2005/8/layout/lProcess1"/>
    <dgm:cxn modelId="{B2FEA02D-5853-A14F-883A-7EBE6C067C0D}" type="presParOf" srcId="{24D7534B-EDC7-F647-B0E9-778FADCE7B58}" destId="{904C12DE-B290-6548-9623-9E48DC21AA28}" srcOrd="5" destOrd="0" presId="urn:microsoft.com/office/officeart/2005/8/layout/lProcess1"/>
    <dgm:cxn modelId="{C427B5CC-5296-F342-85B8-6583E8AFC903}" type="presParOf" srcId="{24D7534B-EDC7-F647-B0E9-778FADCE7B58}" destId="{722AC7A1-D7C0-B446-B42C-A401CF71FA7D}" srcOrd="6" destOrd="0" presId="urn:microsoft.com/office/officeart/2005/8/layout/lProcess1"/>
    <dgm:cxn modelId="{411CC757-C205-DA43-9535-4F9278377C29}" type="presParOf" srcId="{24D7534B-EDC7-F647-B0E9-778FADCE7B58}" destId="{E8F75B46-E15D-C245-9787-735E1771A299}" srcOrd="7" destOrd="0" presId="urn:microsoft.com/office/officeart/2005/8/layout/lProcess1"/>
    <dgm:cxn modelId="{54B74A8C-26D6-C44D-A7DB-E6BB3195D9EF}" type="presParOf" srcId="{24D7534B-EDC7-F647-B0E9-778FADCE7B58}" destId="{3040E686-82FA-3A45-9CF1-ABA072213624}" srcOrd="8" destOrd="0" presId="urn:microsoft.com/office/officeart/2005/8/layout/lProcess1"/>
    <dgm:cxn modelId="{53227F99-B42D-B540-A7B5-D1331FE888FE}" type="presParOf" srcId="{24D7534B-EDC7-F647-B0E9-778FADCE7B58}" destId="{DA440B3C-4DAF-EE40-92F5-FA06FEC4B920}" srcOrd="9" destOrd="0" presId="urn:microsoft.com/office/officeart/2005/8/layout/lProcess1"/>
    <dgm:cxn modelId="{B584E55A-9F02-2347-B3D9-98B325882A3E}" type="presParOf" srcId="{24D7534B-EDC7-F647-B0E9-778FADCE7B58}" destId="{86991059-4CB1-2448-8EEA-1F61CC7FC229}" srcOrd="1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101A8-57B6-F74F-9473-07DA77DDD9BE}">
      <dsp:nvSpPr>
        <dsp:cNvPr id="0" name=""/>
        <dsp:cNvSpPr/>
      </dsp:nvSpPr>
      <dsp:spPr>
        <a:xfrm>
          <a:off x="1568192" y="0"/>
          <a:ext cx="3758737" cy="981874"/>
        </a:xfrm>
        <a:prstGeom prst="roundRect">
          <a:avLst>
            <a:gd name="adj" fmla="val 10000"/>
          </a:avLst>
        </a:prstGeom>
        <a:solidFill>
          <a:schemeClr val="accent1">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Physical and Emotional Exhaustion</a:t>
          </a:r>
        </a:p>
      </dsp:txBody>
      <dsp:txXfrm>
        <a:off x="1596950" y="28758"/>
        <a:ext cx="3701221" cy="924358"/>
      </dsp:txXfrm>
    </dsp:sp>
    <dsp:sp modelId="{A7CCE392-FD7E-1D43-99DC-EAFA03CD9C9D}">
      <dsp:nvSpPr>
        <dsp:cNvPr id="0" name=""/>
        <dsp:cNvSpPr/>
      </dsp:nvSpPr>
      <dsp:spPr>
        <a:xfrm rot="5400000">
          <a:off x="3263460" y="1006421"/>
          <a:ext cx="368202" cy="441843"/>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5400000">
        <a:off x="3315009" y="1043242"/>
        <a:ext cx="265105" cy="257741"/>
      </dsp:txXfrm>
    </dsp:sp>
    <dsp:sp modelId="{E52202BF-A227-6649-90ED-0FF680579538}">
      <dsp:nvSpPr>
        <dsp:cNvPr id="0" name=""/>
        <dsp:cNvSpPr/>
      </dsp:nvSpPr>
      <dsp:spPr>
        <a:xfrm>
          <a:off x="1568192" y="1472811"/>
          <a:ext cx="3758737" cy="981874"/>
        </a:xfrm>
        <a:prstGeom prst="roundRect">
          <a:avLst>
            <a:gd name="adj" fmla="val 10000"/>
          </a:avLst>
        </a:prstGeom>
        <a:solidFill>
          <a:schemeClr val="accent1">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Depersonalization</a:t>
          </a:r>
        </a:p>
      </dsp:txBody>
      <dsp:txXfrm>
        <a:off x="1596950" y="1501569"/>
        <a:ext cx="3701221" cy="924358"/>
      </dsp:txXfrm>
    </dsp:sp>
    <dsp:sp modelId="{199A457C-D393-3946-968E-62970206FB77}">
      <dsp:nvSpPr>
        <dsp:cNvPr id="0" name=""/>
        <dsp:cNvSpPr/>
      </dsp:nvSpPr>
      <dsp:spPr>
        <a:xfrm rot="5400000">
          <a:off x="3263460" y="2479232"/>
          <a:ext cx="368202" cy="441843"/>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5400000">
        <a:off x="3315009" y="2516053"/>
        <a:ext cx="265105" cy="257741"/>
      </dsp:txXfrm>
    </dsp:sp>
    <dsp:sp modelId="{2A278836-B0C6-8F40-BACF-2BB49B7FA3EC}">
      <dsp:nvSpPr>
        <dsp:cNvPr id="0" name=""/>
        <dsp:cNvSpPr/>
      </dsp:nvSpPr>
      <dsp:spPr>
        <a:xfrm>
          <a:off x="1568192" y="2945622"/>
          <a:ext cx="3758737" cy="981874"/>
        </a:xfrm>
        <a:prstGeom prst="roundRect">
          <a:avLst>
            <a:gd name="adj" fmla="val 10000"/>
          </a:avLst>
        </a:prstGeom>
        <a:solidFill>
          <a:schemeClr val="accent1">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Reduced Sense of Personal Accomplishment</a:t>
          </a:r>
        </a:p>
      </dsp:txBody>
      <dsp:txXfrm>
        <a:off x="1596950" y="2974380"/>
        <a:ext cx="3701221" cy="9243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B2CF6-E702-0A4F-8A4F-018EF9754741}">
      <dsp:nvSpPr>
        <dsp:cNvPr id="0" name=""/>
        <dsp:cNvSpPr/>
      </dsp:nvSpPr>
      <dsp:spPr>
        <a:xfrm>
          <a:off x="622279" y="0"/>
          <a:ext cx="6477000" cy="4373563"/>
        </a:xfrm>
        <a:prstGeom prst="rightArrow">
          <a:avLst/>
        </a:prstGeom>
        <a:solidFill>
          <a:schemeClr val="accent1">
            <a:tint val="40000"/>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1">
          <a:scrgbClr r="0" g="0" b="0"/>
        </a:fillRef>
        <a:effectRef idx="2">
          <a:scrgbClr r="0" g="0" b="0"/>
        </a:effectRef>
        <a:fontRef idx="minor"/>
      </dsp:style>
    </dsp:sp>
    <dsp:sp modelId="{7056D177-ECC3-7641-8849-5781AA520878}">
      <dsp:nvSpPr>
        <dsp:cNvPr id="0" name=""/>
        <dsp:cNvSpPr/>
      </dsp:nvSpPr>
      <dsp:spPr>
        <a:xfrm>
          <a:off x="258216" y="1312068"/>
          <a:ext cx="2286000" cy="1749425"/>
        </a:xfrm>
        <a:prstGeom prst="roundRect">
          <a:avLst/>
        </a:prstGeom>
        <a:solidFill>
          <a:schemeClr val="accent1">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dirty="0"/>
            <a:t>50% of medical students</a:t>
          </a:r>
          <a:endParaRPr lang="en-US" sz="3300" kern="1200" dirty="0"/>
        </a:p>
      </dsp:txBody>
      <dsp:txXfrm>
        <a:off x="343616" y="1397468"/>
        <a:ext cx="2115200" cy="1578625"/>
      </dsp:txXfrm>
    </dsp:sp>
    <dsp:sp modelId="{F239A73A-4772-884A-9E72-147EFE16BBC2}">
      <dsp:nvSpPr>
        <dsp:cNvPr id="0" name=""/>
        <dsp:cNvSpPr/>
      </dsp:nvSpPr>
      <dsp:spPr>
        <a:xfrm>
          <a:off x="2667000" y="1312068"/>
          <a:ext cx="2286000" cy="1749425"/>
        </a:xfrm>
        <a:prstGeom prst="roundRect">
          <a:avLst/>
        </a:prstGeom>
        <a:solidFill>
          <a:schemeClr val="accent1">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dirty="0"/>
            <a:t>25-75% of residents</a:t>
          </a:r>
          <a:endParaRPr lang="en-US" sz="3300" kern="1200" dirty="0"/>
        </a:p>
      </dsp:txBody>
      <dsp:txXfrm>
        <a:off x="2752400" y="1397468"/>
        <a:ext cx="2115200" cy="1578625"/>
      </dsp:txXfrm>
    </dsp:sp>
    <dsp:sp modelId="{44123DC6-0AB3-0F4B-9233-F432A97A4E5D}">
      <dsp:nvSpPr>
        <dsp:cNvPr id="0" name=""/>
        <dsp:cNvSpPr/>
      </dsp:nvSpPr>
      <dsp:spPr>
        <a:xfrm>
          <a:off x="5075783" y="1312068"/>
          <a:ext cx="2286000" cy="1749425"/>
        </a:xfrm>
        <a:prstGeom prst="roundRect">
          <a:avLst/>
        </a:prstGeom>
        <a:solidFill>
          <a:schemeClr val="accent1">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dirty="0"/>
            <a:t>50% of doctors</a:t>
          </a:r>
          <a:endParaRPr lang="en-US" sz="3300" kern="1200" dirty="0"/>
        </a:p>
      </dsp:txBody>
      <dsp:txXfrm>
        <a:off x="5161183" y="1397468"/>
        <a:ext cx="2115200" cy="1578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A3F49-F136-AF47-A6BB-29AA608B1BFA}">
      <dsp:nvSpPr>
        <dsp:cNvPr id="0" name=""/>
        <dsp:cNvSpPr/>
      </dsp:nvSpPr>
      <dsp:spPr>
        <a:xfrm>
          <a:off x="3295" y="1297109"/>
          <a:ext cx="2732789" cy="683197"/>
        </a:xfrm>
        <a:prstGeom prst="roundRect">
          <a:avLst>
            <a:gd name="adj" fmla="val 10000"/>
          </a:avLst>
        </a:prstGeom>
        <a:solidFill>
          <a:schemeClr val="accent5">
            <a:shade val="50000"/>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Driver</a:t>
          </a:r>
        </a:p>
      </dsp:txBody>
      <dsp:txXfrm>
        <a:off x="23305" y="1317119"/>
        <a:ext cx="2692769" cy="643177"/>
      </dsp:txXfrm>
    </dsp:sp>
    <dsp:sp modelId="{BE4CA17C-5C12-F846-B8A9-B26E7ABDA99C}">
      <dsp:nvSpPr>
        <dsp:cNvPr id="0" name=""/>
        <dsp:cNvSpPr/>
      </dsp:nvSpPr>
      <dsp:spPr>
        <a:xfrm rot="5400000">
          <a:off x="1309910" y="2040086"/>
          <a:ext cx="119559" cy="119559"/>
        </a:xfrm>
        <a:prstGeom prst="rightArrow">
          <a:avLst>
            <a:gd name="adj1" fmla="val 66700"/>
            <a:gd name="adj2" fmla="val 50000"/>
          </a:avLst>
        </a:prstGeom>
        <a:solidFill>
          <a:schemeClr val="accent5">
            <a:shade val="90000"/>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1243C086-B537-1B4F-9522-372E2E2A6588}">
      <dsp:nvSpPr>
        <dsp:cNvPr id="0" name=""/>
        <dsp:cNvSpPr/>
      </dsp:nvSpPr>
      <dsp:spPr>
        <a:xfrm>
          <a:off x="3295" y="2219425"/>
          <a:ext cx="2732789" cy="683197"/>
        </a:xfrm>
        <a:prstGeom prst="roundRect">
          <a:avLst>
            <a:gd name="adj" fmla="val 10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Excessive workload</a:t>
          </a:r>
        </a:p>
      </dsp:txBody>
      <dsp:txXfrm>
        <a:off x="23305" y="2239435"/>
        <a:ext cx="2692769" cy="643177"/>
      </dsp:txXfrm>
    </dsp:sp>
    <dsp:sp modelId="{A375BCE6-F4A3-9443-A9D6-D74DD8444B5F}">
      <dsp:nvSpPr>
        <dsp:cNvPr id="0" name=""/>
        <dsp:cNvSpPr/>
      </dsp:nvSpPr>
      <dsp:spPr>
        <a:xfrm rot="5400000">
          <a:off x="1309910" y="2962402"/>
          <a:ext cx="119559" cy="119559"/>
        </a:xfrm>
        <a:prstGeom prst="rightArrow">
          <a:avLst>
            <a:gd name="adj1" fmla="val 66700"/>
            <a:gd name="adj2" fmla="val 50000"/>
          </a:avLst>
        </a:prstGeom>
        <a:solidFill>
          <a:schemeClr val="accent5">
            <a:shade val="90000"/>
            <a:hueOff val="-73269"/>
            <a:satOff val="-1668"/>
            <a:lumOff val="4798"/>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D851BCEA-47BB-2447-BC78-D6FEE25ECA6A}">
      <dsp:nvSpPr>
        <dsp:cNvPr id="0" name=""/>
        <dsp:cNvSpPr/>
      </dsp:nvSpPr>
      <dsp:spPr>
        <a:xfrm>
          <a:off x="3295" y="3141741"/>
          <a:ext cx="2732789" cy="683197"/>
        </a:xfrm>
        <a:prstGeom prst="roundRect">
          <a:avLst>
            <a:gd name="adj" fmla="val 10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Work inefficiency</a:t>
          </a:r>
        </a:p>
        <a:p>
          <a:pPr lvl="0" algn="ctr" defTabSz="800100">
            <a:lnSpc>
              <a:spcPct val="90000"/>
            </a:lnSpc>
            <a:spcBef>
              <a:spcPct val="0"/>
            </a:spcBef>
            <a:spcAft>
              <a:spcPct val="35000"/>
            </a:spcAft>
          </a:pPr>
          <a:r>
            <a:rPr lang="en-US" sz="1800" kern="1200" dirty="0"/>
            <a:t>&amp; lack of support</a:t>
          </a:r>
        </a:p>
      </dsp:txBody>
      <dsp:txXfrm>
        <a:off x="23305" y="3161751"/>
        <a:ext cx="2692769" cy="643177"/>
      </dsp:txXfrm>
    </dsp:sp>
    <dsp:sp modelId="{F78F118B-5942-2740-B364-B91E1CAC1853}">
      <dsp:nvSpPr>
        <dsp:cNvPr id="0" name=""/>
        <dsp:cNvSpPr/>
      </dsp:nvSpPr>
      <dsp:spPr>
        <a:xfrm rot="5400000">
          <a:off x="1309910" y="3884718"/>
          <a:ext cx="119559" cy="119559"/>
        </a:xfrm>
        <a:prstGeom prst="rightArrow">
          <a:avLst>
            <a:gd name="adj1" fmla="val 66700"/>
            <a:gd name="adj2" fmla="val 50000"/>
          </a:avLst>
        </a:prstGeom>
        <a:solidFill>
          <a:schemeClr val="accent5">
            <a:shade val="90000"/>
            <a:hueOff val="-146538"/>
            <a:satOff val="-3337"/>
            <a:lumOff val="9597"/>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3B1FB9D8-595C-6346-9D21-B6FBC2F825FA}">
      <dsp:nvSpPr>
        <dsp:cNvPr id="0" name=""/>
        <dsp:cNvSpPr/>
      </dsp:nvSpPr>
      <dsp:spPr>
        <a:xfrm>
          <a:off x="3295" y="4064058"/>
          <a:ext cx="2732789" cy="683197"/>
        </a:xfrm>
        <a:prstGeom prst="roundRect">
          <a:avLst>
            <a:gd name="adj" fmla="val 10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Lack of work–home</a:t>
          </a:r>
        </a:p>
        <a:p>
          <a:pPr lvl="0" algn="ctr" defTabSz="800100">
            <a:lnSpc>
              <a:spcPct val="90000"/>
            </a:lnSpc>
            <a:spcBef>
              <a:spcPct val="0"/>
            </a:spcBef>
            <a:spcAft>
              <a:spcPct val="35000"/>
            </a:spcAft>
          </a:pPr>
          <a:r>
            <a:rPr lang="en-US" sz="1800" kern="1200" dirty="0"/>
            <a:t>Integration</a:t>
          </a:r>
        </a:p>
      </dsp:txBody>
      <dsp:txXfrm>
        <a:off x="23305" y="4084068"/>
        <a:ext cx="2692769" cy="643177"/>
      </dsp:txXfrm>
    </dsp:sp>
    <dsp:sp modelId="{4B834875-1354-654C-9DF4-74CF3CFDC40B}">
      <dsp:nvSpPr>
        <dsp:cNvPr id="0" name=""/>
        <dsp:cNvSpPr/>
      </dsp:nvSpPr>
      <dsp:spPr>
        <a:xfrm rot="5400000">
          <a:off x="1309910" y="4807035"/>
          <a:ext cx="119559" cy="119559"/>
        </a:xfrm>
        <a:prstGeom prst="rightArrow">
          <a:avLst>
            <a:gd name="adj1" fmla="val 66700"/>
            <a:gd name="adj2" fmla="val 50000"/>
          </a:avLst>
        </a:prstGeom>
        <a:solidFill>
          <a:schemeClr val="accent5">
            <a:shade val="90000"/>
            <a:hueOff val="-219808"/>
            <a:satOff val="-5005"/>
            <a:lumOff val="14395"/>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5449CC87-F5C7-004C-BB92-D3A69FDEEC40}">
      <dsp:nvSpPr>
        <dsp:cNvPr id="0" name=""/>
        <dsp:cNvSpPr/>
      </dsp:nvSpPr>
      <dsp:spPr>
        <a:xfrm>
          <a:off x="3295" y="4986374"/>
          <a:ext cx="2732789" cy="683197"/>
        </a:xfrm>
        <a:prstGeom prst="roundRect">
          <a:avLst>
            <a:gd name="adj" fmla="val 10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Loss of control</a:t>
          </a:r>
        </a:p>
        <a:p>
          <a:pPr lvl="0" algn="ctr" defTabSz="800100">
            <a:lnSpc>
              <a:spcPct val="90000"/>
            </a:lnSpc>
            <a:spcBef>
              <a:spcPct val="0"/>
            </a:spcBef>
            <a:spcAft>
              <a:spcPct val="35000"/>
            </a:spcAft>
          </a:pPr>
          <a:r>
            <a:rPr lang="en-US" sz="1800" kern="1200" dirty="0"/>
            <a:t>&amp; autonomy</a:t>
          </a:r>
        </a:p>
      </dsp:txBody>
      <dsp:txXfrm>
        <a:off x="23305" y="5006384"/>
        <a:ext cx="2692769" cy="643177"/>
      </dsp:txXfrm>
    </dsp:sp>
    <dsp:sp modelId="{70223E22-33F1-8C4D-B794-D6D65A2FA47A}">
      <dsp:nvSpPr>
        <dsp:cNvPr id="0" name=""/>
        <dsp:cNvSpPr/>
      </dsp:nvSpPr>
      <dsp:spPr>
        <a:xfrm rot="5400000">
          <a:off x="1309910" y="5729351"/>
          <a:ext cx="119559" cy="119559"/>
        </a:xfrm>
        <a:prstGeom prst="rightArrow">
          <a:avLst>
            <a:gd name="adj1" fmla="val 66700"/>
            <a:gd name="adj2" fmla="val 50000"/>
          </a:avLst>
        </a:prstGeom>
        <a:solidFill>
          <a:schemeClr val="accent5">
            <a:shade val="90000"/>
            <a:hueOff val="-293077"/>
            <a:satOff val="-6673"/>
            <a:lumOff val="19194"/>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92DBC6DA-0785-264A-8629-A61768814838}">
      <dsp:nvSpPr>
        <dsp:cNvPr id="0" name=""/>
        <dsp:cNvSpPr/>
      </dsp:nvSpPr>
      <dsp:spPr>
        <a:xfrm>
          <a:off x="3295" y="5908690"/>
          <a:ext cx="2732789" cy="683197"/>
        </a:xfrm>
        <a:prstGeom prst="roundRect">
          <a:avLst>
            <a:gd name="adj" fmla="val 10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Loss of meaning</a:t>
          </a:r>
        </a:p>
      </dsp:txBody>
      <dsp:txXfrm>
        <a:off x="23305" y="5928700"/>
        <a:ext cx="2692769" cy="643177"/>
      </dsp:txXfrm>
    </dsp:sp>
    <dsp:sp modelId="{A73643E2-6483-694D-8868-5BDD4E8B8811}">
      <dsp:nvSpPr>
        <dsp:cNvPr id="0" name=""/>
        <dsp:cNvSpPr/>
      </dsp:nvSpPr>
      <dsp:spPr>
        <a:xfrm>
          <a:off x="3118675" y="1297109"/>
          <a:ext cx="2732789" cy="683197"/>
        </a:xfrm>
        <a:prstGeom prst="roundRect">
          <a:avLst>
            <a:gd name="adj" fmla="val 10000"/>
          </a:avLst>
        </a:prstGeom>
        <a:solidFill>
          <a:schemeClr val="accent5">
            <a:shade val="50000"/>
            <a:hueOff val="-358779"/>
            <a:satOff val="-9509"/>
            <a:lumOff val="30383"/>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Organization-level Solutions</a:t>
          </a:r>
        </a:p>
      </dsp:txBody>
      <dsp:txXfrm>
        <a:off x="3138685" y="1317119"/>
        <a:ext cx="2692769" cy="643177"/>
      </dsp:txXfrm>
    </dsp:sp>
    <dsp:sp modelId="{62BC1493-26EB-924C-8786-7F13CBA1B5E1}">
      <dsp:nvSpPr>
        <dsp:cNvPr id="0" name=""/>
        <dsp:cNvSpPr/>
      </dsp:nvSpPr>
      <dsp:spPr>
        <a:xfrm rot="5400000">
          <a:off x="4425290" y="2040086"/>
          <a:ext cx="119559" cy="119559"/>
        </a:xfrm>
        <a:prstGeom prst="rightArrow">
          <a:avLst>
            <a:gd name="adj1" fmla="val 66700"/>
            <a:gd name="adj2" fmla="val 50000"/>
          </a:avLst>
        </a:prstGeom>
        <a:solidFill>
          <a:schemeClr val="accent5">
            <a:shade val="90000"/>
            <a:hueOff val="-366346"/>
            <a:satOff val="-8341"/>
            <a:lumOff val="23992"/>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E757DB06-3FC2-C14F-BD84-AF32E48BD7A8}">
      <dsp:nvSpPr>
        <dsp:cNvPr id="0" name=""/>
        <dsp:cNvSpPr/>
      </dsp:nvSpPr>
      <dsp:spPr>
        <a:xfrm>
          <a:off x="3118675" y="2219425"/>
          <a:ext cx="2732789" cy="683197"/>
        </a:xfrm>
        <a:prstGeom prst="roundRect">
          <a:avLst>
            <a:gd name="adj" fmla="val 10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Fair productivity targets</a:t>
          </a:r>
        </a:p>
      </dsp:txBody>
      <dsp:txXfrm>
        <a:off x="3138685" y="2239435"/>
        <a:ext cx="2692769" cy="643177"/>
      </dsp:txXfrm>
    </dsp:sp>
    <dsp:sp modelId="{21EEABA3-15E9-EC49-9890-BCA67E1A86E9}">
      <dsp:nvSpPr>
        <dsp:cNvPr id="0" name=""/>
        <dsp:cNvSpPr/>
      </dsp:nvSpPr>
      <dsp:spPr>
        <a:xfrm rot="5400000">
          <a:off x="4425290" y="2962402"/>
          <a:ext cx="119559" cy="119559"/>
        </a:xfrm>
        <a:prstGeom prst="rightArrow">
          <a:avLst>
            <a:gd name="adj1" fmla="val 66700"/>
            <a:gd name="adj2" fmla="val 50000"/>
          </a:avLst>
        </a:prstGeom>
        <a:solidFill>
          <a:schemeClr val="accent5">
            <a:shade val="90000"/>
            <a:hueOff val="-439615"/>
            <a:satOff val="-10010"/>
            <a:lumOff val="28790"/>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D79F0782-F63A-A842-AD1C-3E507569B0D6}">
      <dsp:nvSpPr>
        <dsp:cNvPr id="0" name=""/>
        <dsp:cNvSpPr/>
      </dsp:nvSpPr>
      <dsp:spPr>
        <a:xfrm>
          <a:off x="3118675" y="3141741"/>
          <a:ext cx="2732789" cy="683197"/>
        </a:xfrm>
        <a:prstGeom prst="roundRect">
          <a:avLst>
            <a:gd name="adj" fmla="val 10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Non-physician staff support, EMR</a:t>
          </a:r>
        </a:p>
      </dsp:txBody>
      <dsp:txXfrm>
        <a:off x="3138685" y="3161751"/>
        <a:ext cx="2692769" cy="643177"/>
      </dsp:txXfrm>
    </dsp:sp>
    <dsp:sp modelId="{76ABA6DB-95D4-F846-B43C-F75D4FF05174}">
      <dsp:nvSpPr>
        <dsp:cNvPr id="0" name=""/>
        <dsp:cNvSpPr/>
      </dsp:nvSpPr>
      <dsp:spPr>
        <a:xfrm rot="5400000">
          <a:off x="4425290" y="3884718"/>
          <a:ext cx="119559" cy="119559"/>
        </a:xfrm>
        <a:prstGeom prst="rightArrow">
          <a:avLst>
            <a:gd name="adj1" fmla="val 66700"/>
            <a:gd name="adj2" fmla="val 50000"/>
          </a:avLst>
        </a:prstGeom>
        <a:solidFill>
          <a:schemeClr val="accent5">
            <a:shade val="90000"/>
            <a:hueOff val="-512884"/>
            <a:satOff val="-11678"/>
            <a:lumOff val="33589"/>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7769B52D-676F-A843-9C2A-B16F8784ECCF}">
      <dsp:nvSpPr>
        <dsp:cNvPr id="0" name=""/>
        <dsp:cNvSpPr/>
      </dsp:nvSpPr>
      <dsp:spPr>
        <a:xfrm>
          <a:off x="3118675" y="4064058"/>
          <a:ext cx="2732789" cy="683197"/>
        </a:xfrm>
        <a:prstGeom prst="roundRect">
          <a:avLst>
            <a:gd name="adj" fmla="val 10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Flexible work schedules, respect home responsibilities</a:t>
          </a:r>
        </a:p>
      </dsp:txBody>
      <dsp:txXfrm>
        <a:off x="3138685" y="4084068"/>
        <a:ext cx="2692769" cy="643177"/>
      </dsp:txXfrm>
    </dsp:sp>
    <dsp:sp modelId="{ADADAAE4-6019-8F42-94BF-7739F4D5234D}">
      <dsp:nvSpPr>
        <dsp:cNvPr id="0" name=""/>
        <dsp:cNvSpPr/>
      </dsp:nvSpPr>
      <dsp:spPr>
        <a:xfrm rot="5400000">
          <a:off x="4425290" y="4807035"/>
          <a:ext cx="119559" cy="119559"/>
        </a:xfrm>
        <a:prstGeom prst="rightArrow">
          <a:avLst>
            <a:gd name="adj1" fmla="val 66700"/>
            <a:gd name="adj2" fmla="val 50000"/>
          </a:avLst>
        </a:prstGeom>
        <a:solidFill>
          <a:schemeClr val="accent5">
            <a:shade val="90000"/>
            <a:hueOff val="-512884"/>
            <a:satOff val="-11678"/>
            <a:lumOff val="33589"/>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2803F475-7AB0-594E-9E76-1A4797DFEFC2}">
      <dsp:nvSpPr>
        <dsp:cNvPr id="0" name=""/>
        <dsp:cNvSpPr/>
      </dsp:nvSpPr>
      <dsp:spPr>
        <a:xfrm>
          <a:off x="3118675" y="4986374"/>
          <a:ext cx="2732789" cy="683197"/>
        </a:xfrm>
        <a:prstGeom prst="roundRect">
          <a:avLst>
            <a:gd name="adj" fmla="val 10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Physician leadership</a:t>
          </a:r>
        </a:p>
      </dsp:txBody>
      <dsp:txXfrm>
        <a:off x="3138685" y="5006384"/>
        <a:ext cx="2692769" cy="643177"/>
      </dsp:txXfrm>
    </dsp:sp>
    <dsp:sp modelId="{1FD6EC40-F4F2-4D4F-ACE0-5B01019214E6}">
      <dsp:nvSpPr>
        <dsp:cNvPr id="0" name=""/>
        <dsp:cNvSpPr/>
      </dsp:nvSpPr>
      <dsp:spPr>
        <a:xfrm rot="5400000">
          <a:off x="4425290" y="5729351"/>
          <a:ext cx="119559" cy="119559"/>
        </a:xfrm>
        <a:prstGeom prst="rightArrow">
          <a:avLst>
            <a:gd name="adj1" fmla="val 66700"/>
            <a:gd name="adj2" fmla="val 50000"/>
          </a:avLst>
        </a:prstGeom>
        <a:solidFill>
          <a:schemeClr val="accent5">
            <a:shade val="90000"/>
            <a:hueOff val="-439615"/>
            <a:satOff val="-10010"/>
            <a:lumOff val="28790"/>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9FE72B68-F050-434D-BA1B-831AEEAEE53F}">
      <dsp:nvSpPr>
        <dsp:cNvPr id="0" name=""/>
        <dsp:cNvSpPr/>
      </dsp:nvSpPr>
      <dsp:spPr>
        <a:xfrm>
          <a:off x="3118675" y="5908690"/>
          <a:ext cx="2732789" cy="683197"/>
        </a:xfrm>
        <a:prstGeom prst="roundRect">
          <a:avLst>
            <a:gd name="adj" fmla="val 10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Awareness, development opportunities</a:t>
          </a:r>
        </a:p>
      </dsp:txBody>
      <dsp:txXfrm>
        <a:off x="3138685" y="5928700"/>
        <a:ext cx="2692769" cy="643177"/>
      </dsp:txXfrm>
    </dsp:sp>
    <dsp:sp modelId="{0B0923D8-68A1-EC4F-9DED-1FF511AE8103}">
      <dsp:nvSpPr>
        <dsp:cNvPr id="0" name=""/>
        <dsp:cNvSpPr/>
      </dsp:nvSpPr>
      <dsp:spPr>
        <a:xfrm>
          <a:off x="6234055" y="1297109"/>
          <a:ext cx="2732789" cy="683197"/>
        </a:xfrm>
        <a:prstGeom prst="roundRect">
          <a:avLst>
            <a:gd name="adj" fmla="val 10000"/>
          </a:avLst>
        </a:prstGeom>
        <a:solidFill>
          <a:schemeClr val="accent5">
            <a:shade val="50000"/>
            <a:hueOff val="-358779"/>
            <a:satOff val="-9509"/>
            <a:lumOff val="30383"/>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Individual-level Solutions</a:t>
          </a:r>
        </a:p>
      </dsp:txBody>
      <dsp:txXfrm>
        <a:off x="6254065" y="1317119"/>
        <a:ext cx="2692769" cy="643177"/>
      </dsp:txXfrm>
    </dsp:sp>
    <dsp:sp modelId="{20E163B0-C35F-3A46-BA0C-FE3AD4A0AA25}">
      <dsp:nvSpPr>
        <dsp:cNvPr id="0" name=""/>
        <dsp:cNvSpPr/>
      </dsp:nvSpPr>
      <dsp:spPr>
        <a:xfrm rot="5400000">
          <a:off x="7540669" y="2040086"/>
          <a:ext cx="119559" cy="119559"/>
        </a:xfrm>
        <a:prstGeom prst="rightArrow">
          <a:avLst>
            <a:gd name="adj1" fmla="val 66700"/>
            <a:gd name="adj2" fmla="val 50000"/>
          </a:avLst>
        </a:prstGeom>
        <a:solidFill>
          <a:schemeClr val="accent5">
            <a:shade val="90000"/>
            <a:hueOff val="-366346"/>
            <a:satOff val="-8341"/>
            <a:lumOff val="23992"/>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B869D013-8AE4-3D4B-8A14-C2CAD1BAF090}">
      <dsp:nvSpPr>
        <dsp:cNvPr id="0" name=""/>
        <dsp:cNvSpPr/>
      </dsp:nvSpPr>
      <dsp:spPr>
        <a:xfrm>
          <a:off x="6234055" y="2219425"/>
          <a:ext cx="2732789" cy="683197"/>
        </a:xfrm>
        <a:prstGeom prst="roundRect">
          <a:avLst>
            <a:gd name="adj" fmla="val 10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Part-time status, Informed specialty &amp; practice choices</a:t>
          </a:r>
        </a:p>
      </dsp:txBody>
      <dsp:txXfrm>
        <a:off x="6254065" y="2239435"/>
        <a:ext cx="2692769" cy="643177"/>
      </dsp:txXfrm>
    </dsp:sp>
    <dsp:sp modelId="{C44ED131-90A9-4849-B88C-75B3A5B0A264}">
      <dsp:nvSpPr>
        <dsp:cNvPr id="0" name=""/>
        <dsp:cNvSpPr/>
      </dsp:nvSpPr>
      <dsp:spPr>
        <a:xfrm rot="5400000">
          <a:off x="7540669" y="2962402"/>
          <a:ext cx="119559" cy="119559"/>
        </a:xfrm>
        <a:prstGeom prst="rightArrow">
          <a:avLst>
            <a:gd name="adj1" fmla="val 66700"/>
            <a:gd name="adj2" fmla="val 50000"/>
          </a:avLst>
        </a:prstGeom>
        <a:solidFill>
          <a:schemeClr val="accent5">
            <a:shade val="90000"/>
            <a:hueOff val="-293077"/>
            <a:satOff val="-6673"/>
            <a:lumOff val="19194"/>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FA0CC18D-C877-D84A-97A7-11C1620501F9}">
      <dsp:nvSpPr>
        <dsp:cNvPr id="0" name=""/>
        <dsp:cNvSpPr/>
      </dsp:nvSpPr>
      <dsp:spPr>
        <a:xfrm>
          <a:off x="6234055" y="3141741"/>
          <a:ext cx="2732789" cy="683197"/>
        </a:xfrm>
        <a:prstGeom prst="roundRect">
          <a:avLst>
            <a:gd name="adj" fmla="val 10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Efficiency and skills training</a:t>
          </a:r>
        </a:p>
      </dsp:txBody>
      <dsp:txXfrm>
        <a:off x="6254065" y="3161751"/>
        <a:ext cx="2692769" cy="643177"/>
      </dsp:txXfrm>
    </dsp:sp>
    <dsp:sp modelId="{904C12DE-B290-6548-9623-9E48DC21AA28}">
      <dsp:nvSpPr>
        <dsp:cNvPr id="0" name=""/>
        <dsp:cNvSpPr/>
      </dsp:nvSpPr>
      <dsp:spPr>
        <a:xfrm rot="5400000">
          <a:off x="7540669" y="3884718"/>
          <a:ext cx="119559" cy="119559"/>
        </a:xfrm>
        <a:prstGeom prst="rightArrow">
          <a:avLst>
            <a:gd name="adj1" fmla="val 66700"/>
            <a:gd name="adj2" fmla="val 50000"/>
          </a:avLst>
        </a:prstGeom>
        <a:solidFill>
          <a:schemeClr val="accent5">
            <a:shade val="90000"/>
            <a:hueOff val="-219808"/>
            <a:satOff val="-5005"/>
            <a:lumOff val="14395"/>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722AC7A1-D7C0-B446-B42C-A401CF71FA7D}">
      <dsp:nvSpPr>
        <dsp:cNvPr id="0" name=""/>
        <dsp:cNvSpPr/>
      </dsp:nvSpPr>
      <dsp:spPr>
        <a:xfrm>
          <a:off x="6234055" y="4064058"/>
          <a:ext cx="2732789" cy="683197"/>
        </a:xfrm>
        <a:prstGeom prst="roundRect">
          <a:avLst>
            <a:gd name="adj" fmla="val 10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Reflection of life priorities</a:t>
          </a:r>
        </a:p>
      </dsp:txBody>
      <dsp:txXfrm>
        <a:off x="6254065" y="4084068"/>
        <a:ext cx="2692769" cy="643177"/>
      </dsp:txXfrm>
    </dsp:sp>
    <dsp:sp modelId="{E8F75B46-E15D-C245-9787-735E1771A299}">
      <dsp:nvSpPr>
        <dsp:cNvPr id="0" name=""/>
        <dsp:cNvSpPr/>
      </dsp:nvSpPr>
      <dsp:spPr>
        <a:xfrm rot="5400000">
          <a:off x="7540669" y="4807035"/>
          <a:ext cx="119559" cy="119559"/>
        </a:xfrm>
        <a:prstGeom prst="rightArrow">
          <a:avLst>
            <a:gd name="adj1" fmla="val 66700"/>
            <a:gd name="adj2" fmla="val 50000"/>
          </a:avLst>
        </a:prstGeom>
        <a:solidFill>
          <a:schemeClr val="accent5">
            <a:shade val="90000"/>
            <a:hueOff val="-146538"/>
            <a:satOff val="-3337"/>
            <a:lumOff val="9597"/>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3040E686-82FA-3A45-9CF1-ABA072213624}">
      <dsp:nvSpPr>
        <dsp:cNvPr id="0" name=""/>
        <dsp:cNvSpPr/>
      </dsp:nvSpPr>
      <dsp:spPr>
        <a:xfrm>
          <a:off x="6234055" y="4986374"/>
          <a:ext cx="2732789" cy="683197"/>
        </a:xfrm>
        <a:prstGeom prst="roundRect">
          <a:avLst>
            <a:gd name="adj" fmla="val 10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Resilience training, Mindfulness</a:t>
          </a:r>
        </a:p>
      </dsp:txBody>
      <dsp:txXfrm>
        <a:off x="6254065" y="5006384"/>
        <a:ext cx="2692769" cy="643177"/>
      </dsp:txXfrm>
    </dsp:sp>
    <dsp:sp modelId="{DA440B3C-4DAF-EE40-92F5-FA06FEC4B920}">
      <dsp:nvSpPr>
        <dsp:cNvPr id="0" name=""/>
        <dsp:cNvSpPr/>
      </dsp:nvSpPr>
      <dsp:spPr>
        <a:xfrm rot="5400000">
          <a:off x="7540669" y="5729351"/>
          <a:ext cx="119559" cy="119559"/>
        </a:xfrm>
        <a:prstGeom prst="rightArrow">
          <a:avLst>
            <a:gd name="adj1" fmla="val 66700"/>
            <a:gd name="adj2" fmla="val 50000"/>
          </a:avLst>
        </a:prstGeom>
        <a:solidFill>
          <a:schemeClr val="accent5">
            <a:shade val="90000"/>
            <a:hueOff val="-73269"/>
            <a:satOff val="-1668"/>
            <a:lumOff val="4798"/>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86991059-4CB1-2448-8EEA-1F61CC7FC229}">
      <dsp:nvSpPr>
        <dsp:cNvPr id="0" name=""/>
        <dsp:cNvSpPr/>
      </dsp:nvSpPr>
      <dsp:spPr>
        <a:xfrm>
          <a:off x="6234055" y="5908690"/>
          <a:ext cx="2732789" cy="683197"/>
        </a:xfrm>
        <a:prstGeom prst="roundRect">
          <a:avLst>
            <a:gd name="adj" fmla="val 10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Small-group, appreciation inquiry</a:t>
          </a:r>
        </a:p>
      </dsp:txBody>
      <dsp:txXfrm>
        <a:off x="6254065" y="5928700"/>
        <a:ext cx="2692769" cy="6431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1B978F-0F83-B44B-86F0-71D4CED0D093}" type="datetimeFigureOut">
              <a:rPr lang="en-US" smtClean="0"/>
              <a:t>9/18/2019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E2112D-0E5A-0C43-AB1D-37BCBF7DE844}" type="slidenum">
              <a:rPr lang="en-US" smtClean="0"/>
              <a:t>‹#›</a:t>
            </a:fld>
            <a:endParaRPr lang="en-US" dirty="0"/>
          </a:p>
        </p:txBody>
      </p:sp>
    </p:spTree>
    <p:extLst>
      <p:ext uri="{BB962C8B-B14F-4D97-AF65-F5344CB8AC3E}">
        <p14:creationId xmlns:p14="http://schemas.microsoft.com/office/powerpoint/2010/main" val="29540495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edhub.ama-assn.org/steps-forward/module/2702691?resultClick=1&amp;bypassSolrId=J_2702691%23r2"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https://www.youtube.com/watch?v=vQ7vJlh5xKY</a:t>
            </a:r>
          </a:p>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1</a:t>
            </a:fld>
            <a:endParaRPr lang="en-US" dirty="0"/>
          </a:p>
        </p:txBody>
      </p:sp>
    </p:spTree>
    <p:extLst>
      <p:ext uri="{BB962C8B-B14F-4D97-AF65-F5344CB8AC3E}">
        <p14:creationId xmlns:p14="http://schemas.microsoft.com/office/powerpoint/2010/main" val="3977802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SUFFER FROM ALCOHOLISM</a:t>
            </a:r>
            <a:r>
              <a:rPr lang="en-US" baseline="0" dirty="0"/>
              <a:t> general population 7%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10</a:t>
            </a:fld>
            <a:endParaRPr lang="en-US" dirty="0"/>
          </a:p>
        </p:txBody>
      </p:sp>
    </p:spTree>
    <p:extLst>
      <p:ext uri="{BB962C8B-B14F-4D97-AF65-F5344CB8AC3E}">
        <p14:creationId xmlns:p14="http://schemas.microsoft.com/office/powerpoint/2010/main" val="336189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t>Increased rates of physician substance abuse, suicide, and intent to leave practice</a:t>
            </a:r>
          </a:p>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11</a:t>
            </a:fld>
            <a:endParaRPr lang="en-US" dirty="0"/>
          </a:p>
        </p:txBody>
      </p:sp>
    </p:spTree>
    <p:extLst>
      <p:ext uri="{BB962C8B-B14F-4D97-AF65-F5344CB8AC3E}">
        <p14:creationId xmlns:p14="http://schemas.microsoft.com/office/powerpoint/2010/main" val="850351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ICU increased</a:t>
            </a:r>
            <a:r>
              <a:rPr lang="en-US" baseline="0" dirty="0"/>
              <a:t> mortality</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12</a:t>
            </a:fld>
            <a:endParaRPr lang="en-US" dirty="0"/>
          </a:p>
        </p:txBody>
      </p:sp>
    </p:spTree>
    <p:extLst>
      <p:ext uri="{BB962C8B-B14F-4D97-AF65-F5344CB8AC3E}">
        <p14:creationId xmlns:p14="http://schemas.microsoft.com/office/powerpoint/2010/main" val="2314218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Emotional exhaustion, Depersonalization, Personal accomplishment,</a:t>
            </a:r>
            <a:r>
              <a:rPr lang="en-US" sz="1200" kern="1200" baseline="0" dirty="0">
                <a:solidFill>
                  <a:schemeClr val="tx1"/>
                </a:solidFill>
                <a:effectLst/>
                <a:latin typeface="+mn-lt"/>
                <a:ea typeface="+mn-ea"/>
                <a:cs typeface="+mn-cs"/>
              </a:rPr>
              <a:t> mental quality of life (not physical QO</a:t>
            </a:r>
            <a:r>
              <a:rPr lang="en-US" sz="1200" kern="1200" baseline="0" dirty="0">
                <a:solidFill>
                  <a:schemeClr val="tx1"/>
                </a:solidFill>
                <a:effectLst/>
                <a:latin typeface="+mn-lt"/>
                <a:ea typeface="+mn-ea"/>
                <a:cs typeface="+mn-cs"/>
                <a:sym typeface="Wingdings"/>
              </a:rPr>
              <a:t>L) and career satisfaction all played a statistically significant role </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Approximately 9% of participating surgeons reported they had made a major medical error in the past 3 months. </a:t>
            </a:r>
            <a:endParaRPr lang="en-US" dirty="0"/>
          </a:p>
          <a:p>
            <a:endParaRPr lang="en-US" baseline="0" dirty="0">
              <a:solidFill>
                <a:srgbClr val="D1282E"/>
              </a:solidFill>
            </a:endParaRPr>
          </a:p>
          <a:p>
            <a:r>
              <a:rPr lang="en-US" baseline="0" dirty="0">
                <a:solidFill>
                  <a:srgbClr val="D1282E"/>
                </a:solidFill>
              </a:rPr>
              <a:t>individual factors (lapse in judgment, stress, burnout, lapse in concentration, fatigue)</a:t>
            </a:r>
          </a:p>
          <a:p>
            <a:endParaRPr lang="en-US" baseline="0" dirty="0">
              <a:solidFill>
                <a:srgbClr val="D1282E"/>
              </a:solidFill>
            </a:endParaRPr>
          </a:p>
          <a:p>
            <a:r>
              <a:rPr lang="en-US" baseline="0" dirty="0">
                <a:solidFill>
                  <a:srgbClr val="D1282E"/>
                </a:solidFill>
              </a:rPr>
              <a:t>No relationship between fatigue and error  (call night, hours worked)</a:t>
            </a:r>
          </a:p>
          <a:p>
            <a:endParaRPr lang="en-US" dirty="0">
              <a:solidFill>
                <a:srgbClr val="D1282E"/>
              </a:solidFill>
            </a:endParaRPr>
          </a:p>
        </p:txBody>
      </p:sp>
      <p:sp>
        <p:nvSpPr>
          <p:cNvPr id="4" name="Slide Number Placeholder 3"/>
          <p:cNvSpPr>
            <a:spLocks noGrp="1"/>
          </p:cNvSpPr>
          <p:nvPr>
            <p:ph type="sldNum" sz="quarter" idx="10"/>
          </p:nvPr>
        </p:nvSpPr>
        <p:spPr/>
        <p:txBody>
          <a:bodyPr/>
          <a:lstStyle/>
          <a:p>
            <a:fld id="{BBE2112D-0E5A-0C43-AB1D-37BCBF7DE844}" type="slidenum">
              <a:rPr lang="en-US" smtClean="0"/>
              <a:t>13</a:t>
            </a:fld>
            <a:endParaRPr lang="en-US" dirty="0"/>
          </a:p>
        </p:txBody>
      </p:sp>
    </p:spTree>
    <p:extLst>
      <p:ext uri="{BB962C8B-B14F-4D97-AF65-F5344CB8AC3E}">
        <p14:creationId xmlns:p14="http://schemas.microsoft.com/office/powerpoint/2010/main" val="3279440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Complications beget complications</a:t>
            </a:r>
          </a:p>
          <a:p>
            <a:endParaRPr lang="en-US" baseline="0" dirty="0"/>
          </a:p>
          <a:p>
            <a:r>
              <a:rPr lang="en-US" baseline="0" dirty="0"/>
              <a:t>feel inadequately supported by their health care organization as they attempt to cope with their mistake.</a:t>
            </a:r>
          </a:p>
          <a:p>
            <a:endParaRPr lang="en-US" dirty="0"/>
          </a:p>
          <a:p>
            <a:r>
              <a:rPr lang="en-US" dirty="0"/>
              <a:t>Surgeons have a tendency to blame themselves for errors that affect their patients even when they are only part of the process leading to error rather then its sole cause</a:t>
            </a:r>
          </a:p>
          <a:p>
            <a:endParaRPr lang="en-US" dirty="0">
              <a:solidFill>
                <a:srgbClr val="D1282E"/>
              </a:solidFill>
            </a:endParaRPr>
          </a:p>
        </p:txBody>
      </p:sp>
      <p:sp>
        <p:nvSpPr>
          <p:cNvPr id="4" name="Slide Number Placeholder 3"/>
          <p:cNvSpPr>
            <a:spLocks noGrp="1"/>
          </p:cNvSpPr>
          <p:nvPr>
            <p:ph type="sldNum" sz="quarter" idx="10"/>
          </p:nvPr>
        </p:nvSpPr>
        <p:spPr/>
        <p:txBody>
          <a:bodyPr/>
          <a:lstStyle/>
          <a:p>
            <a:fld id="{BBE2112D-0E5A-0C43-AB1D-37BCBF7DE844}" type="slidenum">
              <a:rPr lang="en-US" smtClean="0"/>
              <a:t>14</a:t>
            </a:fld>
            <a:endParaRPr lang="en-US" dirty="0"/>
          </a:p>
        </p:txBody>
      </p:sp>
    </p:spTree>
    <p:extLst>
      <p:ext uri="{BB962C8B-B14F-4D97-AF65-F5344CB8AC3E}">
        <p14:creationId xmlns:p14="http://schemas.microsoft.com/office/powerpoint/2010/main" val="3279440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15</a:t>
            </a:fld>
            <a:endParaRPr lang="en-US" dirty="0"/>
          </a:p>
        </p:txBody>
      </p:sp>
    </p:spTree>
    <p:extLst>
      <p:ext uri="{BB962C8B-B14F-4D97-AF65-F5344CB8AC3E}">
        <p14:creationId xmlns:p14="http://schemas.microsoft.com/office/powerpoint/2010/main" val="850351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Because physician burnout can result in poor judgment in patient care decision-making,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hostility toward patients,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adverse patient events,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less compassion, and diminished commitment and dedication to productive, safe, and optimal patient care. </a:t>
            </a:r>
          </a:p>
          <a:p>
            <a:endParaRPr lang="en-US" dirty="0"/>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Majority of malpractice claims are without merit, where nearly two-thirds of claims are dropped, withdrawn, or dismissed. </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 the 10% of claims that are decided by a trial verdict, nearly 90% are decided in favor of the physician.45 </a:t>
            </a:r>
          </a:p>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16</a:t>
            </a:fld>
            <a:endParaRPr lang="en-US" dirty="0"/>
          </a:p>
        </p:txBody>
      </p:sp>
    </p:spTree>
    <p:extLst>
      <p:ext uri="{BB962C8B-B14F-4D97-AF65-F5344CB8AC3E}">
        <p14:creationId xmlns:p14="http://schemas.microsoft.com/office/powerpoint/2010/main" val="3743983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a:t>
            </a:r>
            <a:r>
              <a:rPr lang="en-US" sz="1200" kern="1200" baseline="0" dirty="0">
                <a:solidFill>
                  <a:schemeClr val="tx1"/>
                </a:solidFill>
                <a:effectLst/>
                <a:latin typeface="+mn-lt"/>
                <a:ea typeface="+mn-ea"/>
                <a:cs typeface="+mn-cs"/>
              </a:rPr>
              <a:t> age of 65, 99% in high-risk specialties (neurosurgery, thoracic, cardiovascular, orthopedic and plastic surgery).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Its not the medical</a:t>
            </a:r>
            <a:r>
              <a:rPr lang="en-US" sz="1200" b="1" kern="1200" baseline="0" dirty="0">
                <a:solidFill>
                  <a:schemeClr val="tx1"/>
                </a:solidFill>
                <a:effectLst/>
                <a:latin typeface="+mn-lt"/>
                <a:ea typeface="+mn-ea"/>
                <a:cs typeface="+mn-cs"/>
              </a:rPr>
              <a:t> mistake </a:t>
            </a:r>
            <a:r>
              <a:rPr lang="mr-IN" sz="1200" b="1" kern="1200" baseline="0" dirty="0">
                <a:solidFill>
                  <a:schemeClr val="tx1"/>
                </a:solidFill>
                <a:effectLst/>
                <a:latin typeface="+mn-lt"/>
                <a:ea typeface="+mn-ea"/>
                <a:cs typeface="+mn-cs"/>
              </a:rPr>
              <a:t>–</a:t>
            </a:r>
            <a:r>
              <a:rPr lang="en-US" sz="1200" b="1" kern="1200" baseline="0" dirty="0">
                <a:solidFill>
                  <a:schemeClr val="tx1"/>
                </a:solidFill>
                <a:effectLst/>
                <a:latin typeface="+mn-lt"/>
                <a:ea typeface="+mn-ea"/>
                <a:cs typeface="+mn-cs"/>
              </a:rPr>
              <a:t> it is the break down of patient physician relationship </a:t>
            </a:r>
            <a:r>
              <a:rPr lang="mr-IN" sz="1200" b="1" kern="1200" baseline="0" dirty="0">
                <a:solidFill>
                  <a:schemeClr val="tx1"/>
                </a:solidFill>
                <a:effectLst/>
                <a:latin typeface="+mn-lt"/>
                <a:ea typeface="+mn-ea"/>
                <a:cs typeface="+mn-cs"/>
              </a:rPr>
              <a:t>–</a:t>
            </a:r>
            <a:r>
              <a:rPr lang="en-US" sz="1200" b="1" kern="1200" baseline="0" dirty="0">
                <a:solidFill>
                  <a:schemeClr val="tx1"/>
                </a:solidFill>
                <a:effectLst/>
                <a:latin typeface="+mn-lt"/>
                <a:ea typeface="+mn-ea"/>
                <a:cs typeface="+mn-cs"/>
              </a:rPr>
              <a:t> and this is more likely when you are burned out</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r>
              <a:rPr lang="en-US" dirty="0"/>
              <a:t>Of the approximately 25,073 surgeons sampled, 7,164 (29%) returned surveys.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were younger, worked longer hours, had more night call, and were more likely to be in private practice (all P &lt;0.0001).</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Majority of malpractice claims are without merit, where nearly two- thirds of claims are dropped, withdrawn, or dismissed.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 the 10% of claims that are decided by a trial verdict, nearly 90% are decided in favor of the physician.45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Its not the medical</a:t>
            </a:r>
            <a:r>
              <a:rPr lang="en-US" sz="1200" b="1" kern="1200" baseline="0" dirty="0">
                <a:solidFill>
                  <a:schemeClr val="tx1"/>
                </a:solidFill>
                <a:effectLst/>
                <a:latin typeface="+mn-lt"/>
                <a:ea typeface="+mn-ea"/>
                <a:cs typeface="+mn-cs"/>
              </a:rPr>
              <a:t> mistake </a:t>
            </a:r>
            <a:r>
              <a:rPr lang="mr-IN" sz="1200" b="1" kern="1200" baseline="0" dirty="0">
                <a:solidFill>
                  <a:schemeClr val="tx1"/>
                </a:solidFill>
                <a:effectLst/>
                <a:latin typeface="+mn-lt"/>
                <a:ea typeface="+mn-ea"/>
                <a:cs typeface="+mn-cs"/>
              </a:rPr>
              <a:t>–</a:t>
            </a:r>
            <a:r>
              <a:rPr lang="en-US" sz="1200" b="1" kern="1200" baseline="0" dirty="0">
                <a:solidFill>
                  <a:schemeClr val="tx1"/>
                </a:solidFill>
                <a:effectLst/>
                <a:latin typeface="+mn-lt"/>
                <a:ea typeface="+mn-ea"/>
                <a:cs typeface="+mn-cs"/>
              </a:rPr>
              <a:t> it is the break down of patient physician relationship </a:t>
            </a:r>
            <a:r>
              <a:rPr lang="mr-IN" sz="1200" b="1" kern="1200" baseline="0" dirty="0">
                <a:solidFill>
                  <a:schemeClr val="tx1"/>
                </a:solidFill>
                <a:effectLst/>
                <a:latin typeface="+mn-lt"/>
                <a:ea typeface="+mn-ea"/>
                <a:cs typeface="+mn-cs"/>
              </a:rPr>
              <a:t>–</a:t>
            </a:r>
            <a:r>
              <a:rPr lang="en-US" sz="1200" b="1" kern="1200" baseline="0" dirty="0">
                <a:solidFill>
                  <a:schemeClr val="tx1"/>
                </a:solidFill>
                <a:effectLst/>
                <a:latin typeface="+mn-lt"/>
                <a:ea typeface="+mn-ea"/>
                <a:cs typeface="+mn-cs"/>
              </a:rPr>
              <a:t> and this is more likely when you are burned out</a:t>
            </a:r>
            <a:endParaRPr lang="en-US" b="1"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process of claims and litigation can take an average of 5 years to resolve and can have a protracted impact on the physician.48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17</a:t>
            </a:fld>
            <a:endParaRPr lang="en-US" dirty="0"/>
          </a:p>
        </p:txBody>
      </p:sp>
    </p:spTree>
    <p:extLst>
      <p:ext uri="{BB962C8B-B14F-4D97-AF65-F5344CB8AC3E}">
        <p14:creationId xmlns:p14="http://schemas.microsoft.com/office/powerpoint/2010/main" val="3717644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18</a:t>
            </a:fld>
            <a:endParaRPr lang="en-US" dirty="0"/>
          </a:p>
        </p:txBody>
      </p:sp>
    </p:spTree>
    <p:extLst>
      <p:ext uri="{BB962C8B-B14F-4D97-AF65-F5344CB8AC3E}">
        <p14:creationId xmlns:p14="http://schemas.microsoft.com/office/powerpoint/2010/main" val="850351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long-term viability due to the relationship between burnout and lower quality of care, decreased patient satisfaction, and problems with patient safety. </a:t>
            </a:r>
          </a:p>
          <a:p>
            <a:endParaRPr lang="en-US" dirty="0"/>
          </a:p>
          <a:p>
            <a:r>
              <a:rPr lang="en-US" dirty="0"/>
              <a:t>Poor</a:t>
            </a:r>
            <a:r>
              <a:rPr lang="en-US" baseline="0" dirty="0"/>
              <a:t> care</a:t>
            </a:r>
          </a:p>
          <a:p>
            <a:r>
              <a:rPr lang="en-US" baseline="0" dirty="0"/>
              <a:t>Malpractice</a:t>
            </a:r>
          </a:p>
          <a:p>
            <a:r>
              <a:rPr lang="en-US" baseline="0" dirty="0"/>
              <a:t>Loss in productivity</a:t>
            </a:r>
          </a:p>
          <a:p>
            <a:r>
              <a:rPr lang="en-US" baseline="0" dirty="0"/>
              <a:t>Increase in health care expenditure more referrals, more testing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19</a:t>
            </a:fld>
            <a:endParaRPr lang="en-US" dirty="0"/>
          </a:p>
        </p:txBody>
      </p:sp>
    </p:spTree>
    <p:extLst>
      <p:ext uri="{BB962C8B-B14F-4D97-AF65-F5344CB8AC3E}">
        <p14:creationId xmlns:p14="http://schemas.microsoft.com/office/powerpoint/2010/main" val="2372464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1) Confused stares and silence.</a:t>
            </a:r>
            <a:r>
              <a:rPr lang="en-US" sz="1200" kern="1200" dirty="0">
                <a:solidFill>
                  <a:schemeClr val="tx1"/>
                </a:solidFill>
                <a:effectLst/>
                <a:latin typeface="+mn-lt"/>
                <a:ea typeface="+mn-ea"/>
                <a:cs typeface="+mn-cs"/>
              </a:rPr>
              <a:t> It often looks like the face a dog makes when it does not know what it is looking at … the head tilt and furrowed brow of complete confusion.</a:t>
            </a:r>
          </a:p>
          <a:p>
            <a:pPr lvl="0"/>
            <a:r>
              <a:rPr lang="en-US" sz="1200" b="1" kern="1200" dirty="0">
                <a:solidFill>
                  <a:schemeClr val="tx1"/>
                </a:solidFill>
                <a:effectLst/>
                <a:latin typeface="+mn-lt"/>
                <a:ea typeface="+mn-ea"/>
                <a:cs typeface="+mn-cs"/>
              </a:rPr>
              <a:t>2) A 45 minute debate about the meaning of the word.</a:t>
            </a:r>
            <a:r>
              <a:rPr lang="en-US" sz="1200" kern="1200" dirty="0">
                <a:solidFill>
                  <a:schemeClr val="tx1"/>
                </a:solidFill>
                <a:effectLst/>
                <a:latin typeface="+mn-lt"/>
                <a:ea typeface="+mn-ea"/>
                <a:cs typeface="+mn-cs"/>
              </a:rPr>
              <a:t> Is wellness more than just the absence of disease? Can you have an adequately treated disease and be well? If everyone’s definition of wellness is different, how can we create physician wellness in a group of 120 doctors?</a:t>
            </a:r>
          </a:p>
          <a:p>
            <a:pPr lvl="0"/>
            <a:r>
              <a:rPr lang="en-US" sz="1200" kern="1200" dirty="0">
                <a:solidFill>
                  <a:schemeClr val="tx1"/>
                </a:solidFill>
                <a:effectLst/>
                <a:latin typeface="+mn-lt"/>
                <a:ea typeface="+mn-ea"/>
                <a:cs typeface="+mn-cs"/>
              </a:rPr>
              <a:t>3) A small number from the old guard muttering </a:t>
            </a:r>
            <a:r>
              <a:rPr lang="en-US" sz="1200" b="1" kern="1200" dirty="0">
                <a:solidFill>
                  <a:schemeClr val="tx1"/>
                </a:solidFill>
                <a:effectLst/>
                <a:latin typeface="+mn-lt"/>
                <a:ea typeface="+mn-ea"/>
                <a:cs typeface="+mn-cs"/>
              </a:rPr>
              <a:t>“physician wellness … bah … that’s just for pansies and women who never learned how to work like we had to when I was a resident.” </a:t>
            </a:r>
            <a:r>
              <a:rPr lang="en-US" sz="1200" kern="1200" dirty="0">
                <a:solidFill>
                  <a:schemeClr val="tx1"/>
                </a:solidFill>
                <a:effectLst/>
                <a:latin typeface="+mn-lt"/>
                <a:ea typeface="+mn-ea"/>
                <a:cs typeface="+mn-cs"/>
              </a:rPr>
              <a:t>(this is a direct quote … not my words)</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“Wellness” is a totally foreign concept in healthcare – it is a non-starter</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Think about it. </a:t>
            </a:r>
            <a:r>
              <a:rPr lang="en-US" sz="1200" b="1" kern="1200" dirty="0">
                <a:solidFill>
                  <a:schemeClr val="tx1"/>
                </a:solidFill>
                <a:effectLst/>
                <a:latin typeface="+mn-lt"/>
                <a:ea typeface="+mn-ea"/>
                <a:cs typeface="+mn-cs"/>
              </a:rPr>
              <a:t>We don’t learn about health and wellness in our training.</a:t>
            </a:r>
            <a:r>
              <a:rPr lang="en-US" sz="1200" kern="1200" dirty="0">
                <a:solidFill>
                  <a:schemeClr val="tx1"/>
                </a:solidFill>
                <a:effectLst/>
                <a:latin typeface="+mn-lt"/>
                <a:ea typeface="+mn-ea"/>
                <a:cs typeface="+mn-cs"/>
              </a:rPr>
              <a:t> We never even used the word wellness in medical school and residency – not once. We were too busy learning a physician’s basic trade – diagnosing and treating disease. Our “healthcare” system is a disease management system. Doctors’ bandwidth is occupied 110% by rooting out disease and helping our patients prevent and treat it as best we can.</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2</a:t>
            </a:fld>
            <a:endParaRPr lang="en-US" dirty="0"/>
          </a:p>
        </p:txBody>
      </p:sp>
    </p:spTree>
    <p:extLst>
      <p:ext uri="{BB962C8B-B14F-4D97-AF65-F5344CB8AC3E}">
        <p14:creationId xmlns:p14="http://schemas.microsoft.com/office/powerpoint/2010/main" val="1025736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point increase in the</a:t>
            </a:r>
            <a:r>
              <a:rPr lang="en-US" baseline="0" dirty="0"/>
              <a:t> Maslach burnout inventory 28% more like to reduce hours and 67%  more likely to reduce effort</a:t>
            </a:r>
          </a:p>
          <a:p>
            <a:endParaRPr lang="en-US" baseline="0" dirty="0"/>
          </a:p>
          <a:p>
            <a:r>
              <a:rPr lang="en-US" b="1" baseline="0" dirty="0"/>
              <a:t>Extrapolated to the national level loss of productivity annually is estimated to equate the loss of the graduating class of 7 medical schools</a:t>
            </a:r>
          </a:p>
          <a:p>
            <a:endParaRPr lang="en-US" baseline="0" dirty="0"/>
          </a:p>
          <a:p>
            <a:endParaRPr lang="en-US" dirty="0"/>
          </a:p>
          <a:p>
            <a:r>
              <a:rPr lang="en-US" dirty="0"/>
              <a:t>This does not account for physician</a:t>
            </a:r>
            <a:r>
              <a:rPr lang="en-US" baseline="0" dirty="0"/>
              <a:t> loss such as early retirement (17%) and leaving the profession altogether (12%)</a:t>
            </a:r>
          </a:p>
          <a:p>
            <a:endParaRPr lang="en-US" baseline="0" dirty="0"/>
          </a:p>
          <a:p>
            <a:r>
              <a:rPr lang="en-US" baseline="0" dirty="0"/>
              <a:t>This is also on top of a shortage of physicians of 900.000 by 2025. This is 6 ! years from now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20</a:t>
            </a:fld>
            <a:endParaRPr lang="en-US" dirty="0"/>
          </a:p>
        </p:txBody>
      </p:sp>
    </p:spTree>
    <p:extLst>
      <p:ext uri="{BB962C8B-B14F-4D97-AF65-F5344CB8AC3E}">
        <p14:creationId xmlns:p14="http://schemas.microsoft.com/office/powerpoint/2010/main" val="206255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Threat</a:t>
            </a:r>
            <a:r>
              <a:rPr lang="en-US" baseline="0" dirty="0"/>
              <a:t> to financial  and </a:t>
            </a:r>
            <a:r>
              <a:rPr lang="en-US" dirty="0"/>
              <a:t>long-term viability due to the relationship between burnout and lower quality of care, decreased patient satisfaction, and problems with patient safety. </a:t>
            </a:r>
          </a:p>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21</a:t>
            </a:fld>
            <a:endParaRPr lang="en-US" dirty="0"/>
          </a:p>
        </p:txBody>
      </p:sp>
    </p:spTree>
    <p:extLst>
      <p:ext uri="{BB962C8B-B14F-4D97-AF65-F5344CB8AC3E}">
        <p14:creationId xmlns:p14="http://schemas.microsoft.com/office/powerpoint/2010/main" val="2171597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22</a:t>
            </a:fld>
            <a:endParaRPr lang="en-US" dirty="0"/>
          </a:p>
        </p:txBody>
      </p:sp>
    </p:spTree>
    <p:extLst>
      <p:ext uri="{BB962C8B-B14F-4D97-AF65-F5344CB8AC3E}">
        <p14:creationId xmlns:p14="http://schemas.microsoft.com/office/powerpoint/2010/main" val="850351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23</a:t>
            </a:fld>
            <a:endParaRPr lang="en-US" dirty="0"/>
          </a:p>
        </p:txBody>
      </p:sp>
    </p:spTree>
    <p:extLst>
      <p:ext uri="{BB962C8B-B14F-4D97-AF65-F5344CB8AC3E}">
        <p14:creationId xmlns:p14="http://schemas.microsoft.com/office/powerpoint/2010/main" val="1371353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54% having a child under the age of</a:t>
            </a:r>
            <a:r>
              <a:rPr lang="en-US" baseline="0" dirty="0"/>
              <a:t> 21</a:t>
            </a:r>
          </a:p>
          <a:p>
            <a:r>
              <a:rPr lang="en-US" baseline="0" dirty="0"/>
              <a:t>Non medical spouse 23%</a:t>
            </a:r>
            <a:endParaRPr lang="en-US" dirty="0"/>
          </a:p>
          <a:p>
            <a:endParaRPr lang="en-US" dirty="0"/>
          </a:p>
          <a:p>
            <a:r>
              <a:rPr lang="en-US" dirty="0"/>
              <a:t>Survey</a:t>
            </a:r>
            <a:r>
              <a:rPr lang="en-US" baseline="0" dirty="0"/>
              <a:t> 6880- MDs, 19% response rate</a:t>
            </a:r>
          </a:p>
          <a:p>
            <a:r>
              <a:rPr lang="en-US" baseline="0" dirty="0"/>
              <a:t>81% had kids (about 5800)</a:t>
            </a:r>
          </a:p>
          <a:p>
            <a:endParaRPr lang="en-US" baseline="0" dirty="0"/>
          </a:p>
          <a:p>
            <a:r>
              <a:rPr lang="en-US" baseline="0" dirty="0"/>
              <a:t>71% were male</a:t>
            </a:r>
          </a:p>
          <a:p>
            <a:r>
              <a:rPr lang="en-US" baseline="0" dirty="0"/>
              <a:t>43% has children &gt;21 y/o</a:t>
            </a:r>
          </a:p>
          <a:p>
            <a:endParaRPr lang="en-US" dirty="0"/>
          </a:p>
          <a:p>
            <a:r>
              <a:rPr lang="en-US" dirty="0"/>
              <a:t>&lt;5-22 15% each </a:t>
            </a:r>
          </a:p>
          <a:p>
            <a:r>
              <a:rPr lang="en-US" dirty="0"/>
              <a:t>54% private practice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This clear stepwise incremental association between level of education and the perception that the ensuing career had a positive impact hold true only among non-physicians.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Physicians do not feel that their doctoral degree in medicine has as positive an impact on their children as non-physicians do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Surgeons 50-60% recommend against it (</a:t>
            </a:r>
            <a:r>
              <a:rPr lang="en-US" sz="1200" i="1" kern="1200" dirty="0">
                <a:solidFill>
                  <a:schemeClr val="tx1"/>
                </a:solidFill>
                <a:effectLst/>
                <a:latin typeface="+mn-lt"/>
                <a:ea typeface="+mn-ea"/>
                <a:cs typeface="+mn-cs"/>
              </a:rPr>
              <a:t>Annals of Surgery </a:t>
            </a:r>
            <a:r>
              <a:rPr lang="en-US" sz="1200" kern="1200" dirty="0">
                <a:solidFill>
                  <a:schemeClr val="tx1"/>
                </a:solidFill>
                <a:effectLst/>
                <a:latin typeface="+mn-lt"/>
                <a:ea typeface="+mn-ea"/>
                <a:cs typeface="+mn-cs"/>
              </a:rPr>
              <a:t>• Volume 251, Number 6, June 2010)</a:t>
            </a:r>
            <a:endParaRPr lang="en-US" sz="1200" b="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Would you recommend your children pursue a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career as a physician/surgeon? 40-50%</a:t>
            </a:r>
          </a:p>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24</a:t>
            </a:fld>
            <a:endParaRPr lang="en-US" dirty="0"/>
          </a:p>
        </p:txBody>
      </p:sp>
    </p:spTree>
    <p:extLst>
      <p:ext uri="{BB962C8B-B14F-4D97-AF65-F5344CB8AC3E}">
        <p14:creationId xmlns:p14="http://schemas.microsoft.com/office/powerpoint/2010/main" val="2080958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baseline="0" dirty="0"/>
              <a:t>home life gives solace to male physicians; it does the opposite to women </a:t>
            </a:r>
          </a:p>
          <a:p>
            <a:endParaRPr lang="en-US" baseline="0" dirty="0"/>
          </a:p>
          <a:p>
            <a:r>
              <a:rPr lang="en-US" baseline="0" dirty="0"/>
              <a:t>Although 90% male surgeons have kids, only 45% of female surgeons have children</a:t>
            </a:r>
          </a:p>
          <a:p>
            <a:endParaRPr lang="en-US" baseline="0" dirty="0"/>
          </a:p>
          <a:p>
            <a:r>
              <a:rPr lang="en-US" baseline="0" dirty="0"/>
              <a:t>Suicide rates in women are xx that of male doctors</a:t>
            </a:r>
          </a:p>
          <a:p>
            <a:endParaRPr lang="en-US" baseline="0" dirty="0"/>
          </a:p>
          <a:p>
            <a:r>
              <a:rPr lang="en-US" baseline="0" dirty="0"/>
              <a:t>This a discussion beyond burnout  and reaches into the area of gender equality but I think the discussion about gender equality and burnout are one and the same</a:t>
            </a:r>
          </a:p>
          <a:p>
            <a:endParaRPr lang="en-US" baseline="0" dirty="0"/>
          </a:p>
          <a:p>
            <a:endParaRPr lang="en-US" baseline="0" dirty="0"/>
          </a:p>
          <a:p>
            <a:r>
              <a:rPr lang="en-US" dirty="0"/>
              <a:t>Most women are not fully supported workers and if they are, they still</a:t>
            </a:r>
            <a:r>
              <a:rPr lang="en-US" baseline="0" dirty="0"/>
              <a:t> perform most of the home responsibilities and chores and are primary care giver</a:t>
            </a:r>
          </a:p>
          <a:p>
            <a:endParaRPr lang="en-US" baseline="0" dirty="0"/>
          </a:p>
          <a:p>
            <a:r>
              <a:rPr lang="en-US" baseline="0" dirty="0"/>
              <a:t>Women have to push back the 400-pound gorilla </a:t>
            </a:r>
            <a:r>
              <a:rPr lang="mr-IN" baseline="0" dirty="0"/>
              <a:t>–</a:t>
            </a:r>
            <a:r>
              <a:rPr lang="en-US" baseline="0" dirty="0"/>
              <a:t> what being a surgeon can be </a:t>
            </a:r>
            <a:r>
              <a:rPr lang="mr-IN" baseline="0" dirty="0"/>
              <a:t>–</a:t>
            </a:r>
            <a:r>
              <a:rPr lang="en-US" baseline="0" dirty="0"/>
              <a:t> to make room for other things, but this might be what surgery culture needs </a:t>
            </a:r>
          </a:p>
          <a:p>
            <a:endParaRPr lang="en-US" baseline="0" dirty="0"/>
          </a:p>
          <a:p>
            <a:r>
              <a:rPr lang="en-US" baseline="0" dirty="0"/>
              <a:t>As of now women get punished for this push back </a:t>
            </a:r>
            <a:r>
              <a:rPr lang="en-US" dirty="0"/>
              <a:t>-- </a:t>
            </a:r>
            <a:r>
              <a:rPr lang="en-US" baseline="0" dirty="0"/>
              <a:t>the payment gap and lackluster promotion and recognition are real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25</a:t>
            </a:fld>
            <a:endParaRPr lang="en-US" dirty="0"/>
          </a:p>
        </p:txBody>
      </p:sp>
    </p:spTree>
    <p:extLst>
      <p:ext uri="{BB962C8B-B14F-4D97-AF65-F5344CB8AC3E}">
        <p14:creationId xmlns:p14="http://schemas.microsoft.com/office/powerpoint/2010/main" val="3467664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26</a:t>
            </a:fld>
            <a:endParaRPr lang="en-US" dirty="0"/>
          </a:p>
        </p:txBody>
      </p:sp>
    </p:spTree>
    <p:extLst>
      <p:ext uri="{BB962C8B-B14F-4D97-AF65-F5344CB8AC3E}">
        <p14:creationId xmlns:p14="http://schemas.microsoft.com/office/powerpoint/2010/main" val="1544934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INTINSIC AND EXTRINSIC</a:t>
            </a:r>
            <a:r>
              <a:rPr lang="en-US" baseline="0" dirty="0"/>
              <a:t> FACTORS</a:t>
            </a:r>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27</a:t>
            </a:fld>
            <a:endParaRPr lang="en-US" dirty="0"/>
          </a:p>
        </p:txBody>
      </p:sp>
    </p:spTree>
    <p:extLst>
      <p:ext uri="{BB962C8B-B14F-4D97-AF65-F5344CB8AC3E}">
        <p14:creationId xmlns:p14="http://schemas.microsoft.com/office/powerpoint/2010/main" val="2417710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1999 publication of </a:t>
            </a:r>
            <a:r>
              <a:rPr lang="en-US" sz="1200" b="1" i="0" u="none" strike="noStrike" kern="1200" baseline="0" dirty="0">
                <a:solidFill>
                  <a:schemeClr val="tx1"/>
                </a:solidFill>
                <a:latin typeface="+mn-lt"/>
                <a:ea typeface="+mn-ea"/>
                <a:cs typeface="+mn-cs"/>
              </a:rPr>
              <a:t>the Institute of Medicine’s “To Err is Human” </a:t>
            </a:r>
            <a:r>
              <a:rPr lang="en-US" sz="1200" b="0" i="0" u="none" strike="noStrike" kern="1200" baseline="0" dirty="0">
                <a:solidFill>
                  <a:schemeClr val="tx1"/>
                </a:solidFill>
                <a:latin typeface="+mn-lt"/>
                <a:ea typeface="+mn-ea"/>
                <a:cs typeface="+mn-cs"/>
              </a:rPr>
              <a:t>report, highlighting the prevalence of medical errors, brought new attention to </a:t>
            </a:r>
            <a:r>
              <a:rPr lang="en-US" sz="1200" b="1" i="0" u="none" strike="noStrike" kern="1200" baseline="0" dirty="0">
                <a:solidFill>
                  <a:schemeClr val="tx1"/>
                </a:solidFill>
                <a:latin typeface="+mn-lt"/>
                <a:ea typeface="+mn-ea"/>
                <a:cs typeface="+mn-cs"/>
              </a:rPr>
              <a:t>quality</a:t>
            </a:r>
            <a:r>
              <a:rPr lang="en-US" sz="1200" b="0" i="0" u="none" strike="noStrike" kern="1200" baseline="0" dirty="0">
                <a:solidFill>
                  <a:schemeClr val="tx1"/>
                </a:solidFill>
                <a:latin typeface="+mn-lt"/>
                <a:ea typeface="+mn-ea"/>
                <a:cs typeface="+mn-cs"/>
              </a:rPr>
              <a:t> improvement and the value of physician reporting and </a:t>
            </a:r>
            <a:r>
              <a:rPr lang="en-US" sz="1200" b="1" i="0" u="none" strike="noStrike" kern="1200" baseline="0" dirty="0">
                <a:solidFill>
                  <a:schemeClr val="tx1"/>
                </a:solidFill>
                <a:latin typeface="+mn-lt"/>
                <a:ea typeface="+mn-ea"/>
                <a:cs typeface="+mn-cs"/>
              </a:rPr>
              <a:t>accountability</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“society </a:t>
            </a:r>
            <a:r>
              <a:rPr lang="en-US" sz="1200" b="1" kern="1200" dirty="0">
                <a:solidFill>
                  <a:schemeClr val="tx1"/>
                </a:solidFill>
                <a:effectLst/>
                <a:latin typeface="+mn-lt"/>
                <a:ea typeface="+mn-ea"/>
                <a:cs typeface="+mn-cs"/>
              </a:rPr>
              <a:t>conceded</a:t>
            </a:r>
            <a:r>
              <a:rPr lang="en-US" sz="1200" kern="1200" dirty="0">
                <a:solidFill>
                  <a:schemeClr val="tx1"/>
                </a:solidFill>
                <a:effectLst/>
                <a:latin typeface="+mn-lt"/>
                <a:ea typeface="+mn-ea"/>
                <a:cs typeface="+mn-cs"/>
              </a:rPr>
              <a:t> to the medical profession a </a:t>
            </a:r>
            <a:r>
              <a:rPr lang="en-US" sz="1200" b="1" kern="1200" dirty="0">
                <a:solidFill>
                  <a:schemeClr val="tx1"/>
                </a:solidFill>
                <a:effectLst/>
                <a:latin typeface="+mn-lt"/>
                <a:ea typeface="+mn-ea"/>
                <a:cs typeface="+mn-cs"/>
              </a:rPr>
              <a:t>privilege</a:t>
            </a:r>
            <a:r>
              <a:rPr lang="en-US" sz="1200" kern="1200" dirty="0">
                <a:solidFill>
                  <a:schemeClr val="tx1"/>
                </a:solidFill>
                <a:effectLst/>
                <a:latin typeface="+mn-lt"/>
                <a:ea typeface="+mn-ea"/>
                <a:cs typeface="+mn-cs"/>
              </a:rPr>
              <a:t> most other work groups do not get: the authority to </a:t>
            </a:r>
            <a:r>
              <a:rPr lang="en-US" sz="1200" b="1" kern="1200" dirty="0">
                <a:solidFill>
                  <a:schemeClr val="tx1"/>
                </a:solidFill>
                <a:effectLst/>
                <a:latin typeface="+mn-lt"/>
                <a:ea typeface="+mn-ea"/>
                <a:cs typeface="+mn-cs"/>
              </a:rPr>
              <a:t>judge the quality of its own work</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unexplained variation in physician practice styles, high rates of medical injury from errors in care, and social and racial disparities prevalent in medicine came to light.</a:t>
            </a:r>
          </a:p>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28</a:t>
            </a:fld>
            <a:endParaRPr lang="en-US" dirty="0"/>
          </a:p>
        </p:txBody>
      </p:sp>
    </p:spTree>
    <p:extLst>
      <p:ext uri="{BB962C8B-B14F-4D97-AF65-F5344CB8AC3E}">
        <p14:creationId xmlns:p14="http://schemas.microsoft.com/office/powerpoint/2010/main" val="725008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29</a:t>
            </a:fld>
            <a:endParaRPr lang="en-US" dirty="0"/>
          </a:p>
        </p:txBody>
      </p:sp>
    </p:spTree>
    <p:extLst>
      <p:ext uri="{BB962C8B-B14F-4D97-AF65-F5344CB8AC3E}">
        <p14:creationId xmlns:p14="http://schemas.microsoft.com/office/powerpoint/2010/main" val="231454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3</a:t>
            </a:fld>
            <a:endParaRPr lang="en-US" dirty="0"/>
          </a:p>
        </p:txBody>
      </p:sp>
    </p:spTree>
    <p:extLst>
      <p:ext uri="{BB962C8B-B14F-4D97-AF65-F5344CB8AC3E}">
        <p14:creationId xmlns:p14="http://schemas.microsoft.com/office/powerpoint/2010/main" val="2240233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hours screen time fore every one hour face-to-face time with patients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“meaningful use” of electronic health records (EHRs), which transformed the practice of many physicians, was mandated as part of the 2009 American Reinvestment and Recovery Act.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30</a:t>
            </a:fld>
            <a:endParaRPr lang="en-US" dirty="0"/>
          </a:p>
        </p:txBody>
      </p:sp>
    </p:spTree>
    <p:extLst>
      <p:ext uri="{BB962C8B-B14F-4D97-AF65-F5344CB8AC3E}">
        <p14:creationId xmlns:p14="http://schemas.microsoft.com/office/powerpoint/2010/main" val="1956819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31</a:t>
            </a:fld>
            <a:endParaRPr lang="en-US" dirty="0"/>
          </a:p>
        </p:txBody>
      </p:sp>
    </p:spTree>
    <p:extLst>
      <p:ext uri="{BB962C8B-B14F-4D97-AF65-F5344CB8AC3E}">
        <p14:creationId xmlns:p14="http://schemas.microsoft.com/office/powerpoint/2010/main" val="1371353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32</a:t>
            </a:fld>
            <a:endParaRPr lang="en-US" dirty="0"/>
          </a:p>
        </p:txBody>
      </p:sp>
    </p:spTree>
    <p:extLst>
      <p:ext uri="{BB962C8B-B14F-4D97-AF65-F5344CB8AC3E}">
        <p14:creationId xmlns:p14="http://schemas.microsoft.com/office/powerpoint/2010/main" val="987733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662E3-73E3-9240-B683-7F640FC9BE54}" type="slidenum">
              <a:rPr lang="en-US" smtClean="0"/>
              <a:t>33</a:t>
            </a:fld>
            <a:endParaRPr lang="en-US" dirty="0"/>
          </a:p>
        </p:txBody>
      </p:sp>
    </p:spTree>
    <p:extLst>
      <p:ext uri="{BB962C8B-B14F-4D97-AF65-F5344CB8AC3E}">
        <p14:creationId xmlns:p14="http://schemas.microsoft.com/office/powerpoint/2010/main" val="2002700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34</a:t>
            </a:fld>
            <a:endParaRPr lang="en-US" dirty="0"/>
          </a:p>
        </p:txBody>
      </p:sp>
    </p:spTree>
    <p:extLst>
      <p:ext uri="{BB962C8B-B14F-4D97-AF65-F5344CB8AC3E}">
        <p14:creationId xmlns:p14="http://schemas.microsoft.com/office/powerpoint/2010/main" val="1740428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35</a:t>
            </a:fld>
            <a:endParaRPr lang="en-US" dirty="0"/>
          </a:p>
        </p:txBody>
      </p:sp>
    </p:spTree>
    <p:extLst>
      <p:ext uri="{BB962C8B-B14F-4D97-AF65-F5344CB8AC3E}">
        <p14:creationId xmlns:p14="http://schemas.microsoft.com/office/powerpoint/2010/main" val="1750447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36</a:t>
            </a:fld>
            <a:endParaRPr lang="en-US" dirty="0"/>
          </a:p>
        </p:txBody>
      </p:sp>
    </p:spTree>
    <p:extLst>
      <p:ext uri="{BB962C8B-B14F-4D97-AF65-F5344CB8AC3E}">
        <p14:creationId xmlns:p14="http://schemas.microsoft.com/office/powerpoint/2010/main" val="22387997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37</a:t>
            </a:fld>
            <a:endParaRPr lang="en-US" dirty="0"/>
          </a:p>
        </p:txBody>
      </p:sp>
    </p:spTree>
    <p:extLst>
      <p:ext uri="{BB962C8B-B14F-4D97-AF65-F5344CB8AC3E}">
        <p14:creationId xmlns:p14="http://schemas.microsoft.com/office/powerpoint/2010/main" val="39834577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1" dirty="0"/>
              <a:t>Caroline Elton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Well, I think many people go into it thinking it’s going to be all glamorous. They are sometimes motivated by what I call the “George Clooney ‘E.R.’ effect,” envisioning a life where they’ll be saving lives, saving the day.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“I didn’t realize there would be so many deaths.”</a:t>
            </a:r>
          </a:p>
          <a:p>
            <a:endParaRPr lang="en-US" sz="1600" dirty="0"/>
          </a:p>
          <a:p>
            <a:r>
              <a:rPr lang="en-US" sz="1600" dirty="0"/>
              <a:t>In these</a:t>
            </a:r>
            <a:r>
              <a:rPr lang="en-US" sz="1600" baseline="0" dirty="0"/>
              <a:t> days of a “write-up culture” hospitals make physicians feel as if they inhabit the</a:t>
            </a:r>
          </a:p>
          <a:p>
            <a:r>
              <a:rPr lang="en-US" sz="1600" baseline="0" dirty="0"/>
              <a:t> lowest rung  of hierarchy</a:t>
            </a:r>
          </a:p>
          <a:p>
            <a:endParaRPr lang="en-US" sz="1600" baseline="0" dirty="0"/>
          </a:p>
          <a:p>
            <a:r>
              <a:rPr lang="en-US" sz="1600" baseline="0" dirty="0"/>
              <a:t>Worth of physician has dwindled down to the three letters RVU.</a:t>
            </a:r>
          </a:p>
          <a:p>
            <a:endParaRPr lang="en-US" baseline="0" dirty="0"/>
          </a:p>
          <a:p>
            <a:r>
              <a:rPr lang="en-US" baseline="0" dirty="0"/>
              <a:t>BUT WE DID NOT THINK IT WOULD HARM US </a:t>
            </a:r>
            <a:r>
              <a:rPr lang="mr-IN" baseline="0" dirty="0"/>
              <a:t>–</a:t>
            </a:r>
            <a:r>
              <a:rPr lang="en-US" baseline="0" dirty="0"/>
              <a:t> ‘WHO  WOULD SIGN UP FOR A JOB THAT PUTS YOUR OWN HEALTH AT RISK</a:t>
            </a:r>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38</a:t>
            </a:fld>
            <a:endParaRPr lang="en-US" dirty="0"/>
          </a:p>
        </p:txBody>
      </p:sp>
    </p:spTree>
    <p:extLst>
      <p:ext uri="{BB962C8B-B14F-4D97-AF65-F5344CB8AC3E}">
        <p14:creationId xmlns:p14="http://schemas.microsoft.com/office/powerpoint/2010/main" val="226273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Well, I think many people go into it thinking it’s going to be all glamorous. They are sometimes motivated by what I call the “George Clooney ‘E.R.’ effect,” envisioning a life where they’ll be saving lives, saving the day. Frequently, the complexity of being a physician and the exposure to suffering is daunting. I’ve had doctors say, “I didn’t realize there would be so many deaths.”</a:t>
            </a:r>
          </a:p>
          <a:p>
            <a:endParaRPr lang="en-US" dirty="0"/>
          </a:p>
          <a:p>
            <a:r>
              <a:rPr lang="en-US" dirty="0"/>
              <a:t>In these</a:t>
            </a:r>
            <a:r>
              <a:rPr lang="en-US" baseline="0" dirty="0"/>
              <a:t> days of a “write-up culture” hospitals make physician feel as if they inhabit the lowest rung  of hierarchy.</a:t>
            </a:r>
          </a:p>
          <a:p>
            <a:r>
              <a:rPr lang="en-US" baseline="0" dirty="0"/>
              <a:t>Anyone, including those lacking the medical knowledge and the necessary insight to understand an urgent situation, is able to negatively document against a physician</a:t>
            </a:r>
          </a:p>
          <a:p>
            <a:endParaRPr lang="en-US" baseline="0" dirty="0"/>
          </a:p>
          <a:p>
            <a:r>
              <a:rPr lang="en-US" baseline="0" dirty="0"/>
              <a:t>Worth of physician has dwindled down to the three letters RVU.</a:t>
            </a:r>
          </a:p>
          <a:p>
            <a:endParaRPr lang="en-US" baseline="0" dirty="0"/>
          </a:p>
          <a:p>
            <a:r>
              <a:rPr lang="en-US" baseline="0" dirty="0"/>
              <a:t>Empathy more burnout compassion </a:t>
            </a:r>
            <a:r>
              <a:rPr lang="mr-IN" baseline="0" dirty="0"/>
              <a:t>–</a:t>
            </a:r>
            <a:r>
              <a:rPr lang="en-US" baseline="0" dirty="0"/>
              <a:t> being able to do something about it</a:t>
            </a:r>
          </a:p>
          <a:p>
            <a:r>
              <a:rPr lang="en-US" baseline="0" dirty="0"/>
              <a:t>Noticing and responding to to emotions NURSE </a:t>
            </a:r>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39</a:t>
            </a:fld>
            <a:endParaRPr lang="en-US" dirty="0"/>
          </a:p>
        </p:txBody>
      </p:sp>
    </p:spTree>
    <p:extLst>
      <p:ext uri="{BB962C8B-B14F-4D97-AF65-F5344CB8AC3E}">
        <p14:creationId xmlns:p14="http://schemas.microsoft.com/office/powerpoint/2010/main" val="226273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4</a:t>
            </a:fld>
            <a:endParaRPr lang="en-US" dirty="0"/>
          </a:p>
        </p:txBody>
      </p:sp>
    </p:spTree>
    <p:extLst>
      <p:ext uri="{BB962C8B-B14F-4D97-AF65-F5344CB8AC3E}">
        <p14:creationId xmlns:p14="http://schemas.microsoft.com/office/powerpoint/2010/main" val="26365959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 </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Name it</a:t>
            </a:r>
            <a:br>
              <a:rPr lang="en-US" sz="1200" b="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“...it sounds like you’ve been worried about what’s going on...” </a:t>
            </a:r>
            <a:endParaRPr lang="en-US" dirty="0"/>
          </a:p>
          <a:p>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Understand the core message:</a:t>
            </a:r>
            <a:br>
              <a:rPr lang="en-US" sz="1200" b="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“...if I understand you correctly, you are worried about what to say to your family and how they will react...”</a:t>
            </a:r>
            <a:br>
              <a:rPr lang="en-US" sz="1200" i="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R </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Respect /Reassurance at the right time: </a:t>
            </a:r>
            <a:endParaRPr lang="en-US" dirty="0"/>
          </a:p>
          <a:p>
            <a:r>
              <a:rPr lang="en-US" sz="1200" i="1" kern="1200" dirty="0">
                <a:solidFill>
                  <a:schemeClr val="tx1"/>
                </a:solidFill>
                <a:effectLst/>
                <a:latin typeface="+mn-lt"/>
                <a:ea typeface="+mn-ea"/>
                <a:cs typeface="+mn-cs"/>
              </a:rPr>
              <a:t>“...I’m really impressed that you’ve continued to be independent ...”. </a:t>
            </a:r>
          </a:p>
          <a:p>
            <a:r>
              <a:rPr lang="en-US" sz="1200" b="1" kern="1200" dirty="0">
                <a:solidFill>
                  <a:schemeClr val="tx1"/>
                </a:solidFill>
                <a:effectLst/>
                <a:latin typeface="+mn-lt"/>
                <a:ea typeface="+mn-ea"/>
                <a:cs typeface="+mn-cs"/>
              </a:rPr>
              <a:t>S </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Support: </a:t>
            </a:r>
            <a:endParaRPr lang="en-US" dirty="0"/>
          </a:p>
          <a:p>
            <a:r>
              <a:rPr lang="en-US" sz="1200" i="1" kern="1200" dirty="0">
                <a:solidFill>
                  <a:schemeClr val="tx1"/>
                </a:solidFill>
                <a:effectLst/>
                <a:latin typeface="+mn-lt"/>
                <a:ea typeface="+mn-ea"/>
                <a:cs typeface="+mn-cs"/>
              </a:rPr>
              <a:t>“... would you like me to talk to your family about this...” </a:t>
            </a:r>
          </a:p>
          <a:p>
            <a:r>
              <a:rPr lang="en-US" sz="1200" b="1" kern="1200" dirty="0">
                <a:solidFill>
                  <a:schemeClr val="tx1"/>
                </a:solidFill>
                <a:effectLst/>
                <a:latin typeface="+mn-lt"/>
                <a:ea typeface="+mn-ea"/>
                <a:cs typeface="+mn-cs"/>
              </a:rPr>
              <a:t>E </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Explore: </a:t>
            </a:r>
            <a:endParaRPr lang="en-US" dirty="0"/>
          </a:p>
          <a:p>
            <a:r>
              <a:rPr lang="en-US" sz="1200" i="1" kern="1200" dirty="0">
                <a:solidFill>
                  <a:schemeClr val="tx1"/>
                </a:solidFill>
                <a:effectLst/>
                <a:latin typeface="+mn-lt"/>
                <a:ea typeface="+mn-ea"/>
                <a:cs typeface="+mn-cs"/>
              </a:rPr>
              <a:t>“... I notice that you’re upset, can you tell me what you’re thinking?” </a:t>
            </a:r>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40</a:t>
            </a:fld>
            <a:endParaRPr lang="en-US" dirty="0"/>
          </a:p>
        </p:txBody>
      </p:sp>
    </p:spTree>
    <p:extLst>
      <p:ext uri="{BB962C8B-B14F-4D97-AF65-F5344CB8AC3E}">
        <p14:creationId xmlns:p14="http://schemas.microsoft.com/office/powerpoint/2010/main" val="9705464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demoralizing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misalignment of the physician values and his or</a:t>
            </a:r>
            <a:r>
              <a:rPr lang="en-US" sz="1200" kern="1200" baseline="0" dirty="0">
                <a:solidFill>
                  <a:schemeClr val="tx1"/>
                </a:solidFill>
                <a:effectLst/>
                <a:latin typeface="+mn-lt"/>
                <a:ea typeface="+mn-ea"/>
                <a:cs typeface="+mn-cs"/>
              </a:rPr>
              <a:t> her ability to meet his or her patients’ needs due to conditions beyond the physician’s control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Such as poverty, lack of insurance (approval), short appointment times and patients’ demands and expectations, has been termed MORAL INJURY </a:t>
            </a:r>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41</a:t>
            </a:fld>
            <a:endParaRPr lang="en-US" dirty="0"/>
          </a:p>
        </p:txBody>
      </p:sp>
    </p:spTree>
    <p:extLst>
      <p:ext uri="{BB962C8B-B14F-4D97-AF65-F5344CB8AC3E}">
        <p14:creationId xmlns:p14="http://schemas.microsoft.com/office/powerpoint/2010/main" val="23977960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42</a:t>
            </a:fld>
            <a:endParaRPr lang="en-US" dirty="0"/>
          </a:p>
        </p:txBody>
      </p:sp>
    </p:spTree>
    <p:extLst>
      <p:ext uri="{BB962C8B-B14F-4D97-AF65-F5344CB8AC3E}">
        <p14:creationId xmlns:p14="http://schemas.microsoft.com/office/powerpoint/2010/main" val="4565003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43</a:t>
            </a:fld>
            <a:endParaRPr lang="en-US" dirty="0"/>
          </a:p>
        </p:txBody>
      </p:sp>
    </p:spTree>
    <p:extLst>
      <p:ext uri="{BB962C8B-B14F-4D97-AF65-F5344CB8AC3E}">
        <p14:creationId xmlns:p14="http://schemas.microsoft.com/office/powerpoint/2010/main" val="18201658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44</a:t>
            </a:fld>
            <a:endParaRPr lang="en-US" dirty="0"/>
          </a:p>
        </p:txBody>
      </p:sp>
    </p:spTree>
    <p:extLst>
      <p:ext uri="{BB962C8B-B14F-4D97-AF65-F5344CB8AC3E}">
        <p14:creationId xmlns:p14="http://schemas.microsoft.com/office/powerpoint/2010/main" val="1371353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45</a:t>
            </a:fld>
            <a:endParaRPr lang="en-US" dirty="0"/>
          </a:p>
        </p:txBody>
      </p:sp>
    </p:spTree>
    <p:extLst>
      <p:ext uri="{BB962C8B-B14F-4D97-AF65-F5344CB8AC3E}">
        <p14:creationId xmlns:p14="http://schemas.microsoft.com/office/powerpoint/2010/main" val="10490920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46</a:t>
            </a:fld>
            <a:endParaRPr lang="en-US" dirty="0"/>
          </a:p>
        </p:txBody>
      </p:sp>
    </p:spTree>
    <p:extLst>
      <p:ext uri="{BB962C8B-B14F-4D97-AF65-F5344CB8AC3E}">
        <p14:creationId xmlns:p14="http://schemas.microsoft.com/office/powerpoint/2010/main" val="369524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47</a:t>
            </a:fld>
            <a:endParaRPr lang="en-US" dirty="0"/>
          </a:p>
        </p:txBody>
      </p:sp>
    </p:spTree>
    <p:extLst>
      <p:ext uri="{BB962C8B-B14F-4D97-AF65-F5344CB8AC3E}">
        <p14:creationId xmlns:p14="http://schemas.microsoft.com/office/powerpoint/2010/main" val="34827272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48</a:t>
            </a:fld>
            <a:endParaRPr lang="en-US" dirty="0"/>
          </a:p>
        </p:txBody>
      </p:sp>
    </p:spTree>
    <p:extLst>
      <p:ext uri="{BB962C8B-B14F-4D97-AF65-F5344CB8AC3E}">
        <p14:creationId xmlns:p14="http://schemas.microsoft.com/office/powerpoint/2010/main" val="18726622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Caroline Elton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vocational psychologist Caroline Elton introduces us to some of the distressed physicians who have come to her for help:</a:t>
            </a:r>
          </a:p>
          <a:p>
            <a:endParaRPr lang="en-US" dirty="0"/>
          </a:p>
          <a:p>
            <a:pPr marL="0" indent="0">
              <a:buFont typeface="Arial"/>
              <a:buNone/>
            </a:pPr>
            <a:r>
              <a:rPr lang="en-US" sz="1200" b="0" baseline="0" dirty="0"/>
              <a:t>patient-centered care</a:t>
            </a:r>
          </a:p>
          <a:p>
            <a:pPr marL="0" indent="0">
              <a:buFont typeface="Arial"/>
              <a:buNone/>
            </a:pPr>
            <a:r>
              <a:rPr lang="en-US" sz="1200" b="0" baseline="0" dirty="0"/>
              <a:t>Cleveland Clinic: patient always comes first</a:t>
            </a:r>
          </a:p>
          <a:p>
            <a:pPr marL="0" indent="0">
              <a:buFont typeface="Arial"/>
              <a:buNone/>
            </a:pPr>
            <a:endParaRPr lang="en-US" sz="1200" b="0" baseline="0" dirty="0"/>
          </a:p>
          <a:p>
            <a:pPr marL="0" indent="0">
              <a:buFont typeface="Arial"/>
              <a:buNone/>
            </a:pPr>
            <a:r>
              <a:rPr lang="en-US" sz="1200" b="0" baseline="0" dirty="0"/>
              <a:t>2 people in the patient-physician relationship and we cannot forget about the physician in the interaction</a:t>
            </a:r>
          </a:p>
          <a:p>
            <a:pPr marL="0" indent="0">
              <a:buFont typeface="Arial"/>
              <a:buNone/>
            </a:pPr>
            <a:endParaRPr lang="en-US" sz="1200" b="0" baseline="0" dirty="0"/>
          </a:p>
          <a:p>
            <a:pPr marL="0" indent="0">
              <a:buFont typeface="Arial"/>
              <a:buNone/>
            </a:pPr>
            <a:r>
              <a:rPr lang="en-US" sz="1200" b="0" baseline="0" dirty="0"/>
              <a:t>If the physician is not well, this relationship cannot not work, even if dictated from above </a:t>
            </a:r>
            <a:r>
              <a:rPr lang="mr-IN" sz="1200" b="0" baseline="0" dirty="0"/>
              <a:t>–</a:t>
            </a:r>
            <a:r>
              <a:rPr lang="en-US" sz="1200" b="0" baseline="0" dirty="0"/>
              <a:t> only leads to more frustration, sense of failure, and burnout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As sensible</a:t>
            </a:r>
            <a:r>
              <a:rPr lang="en-US" sz="1200" b="1" baseline="0" dirty="0"/>
              <a:t> as self-compassion sounds doctors have a hard time with the idea; it sounds like self-pity or self</a:t>
            </a:r>
            <a:r>
              <a:rPr lang="mr-IN" sz="1200" b="1" baseline="0" dirty="0"/>
              <a:t>–</a:t>
            </a:r>
            <a:r>
              <a:rPr lang="en-US" sz="1200" b="1" baseline="0" dirty="0"/>
              <a:t>indulgence</a:t>
            </a:r>
            <a:endParaRPr lang="en-US" sz="1200" b="1" dirty="0"/>
          </a:p>
          <a:p>
            <a:pPr marL="0" indent="0">
              <a:buFontTx/>
              <a:buNone/>
            </a:pPr>
            <a:endParaRPr lang="en-US" sz="1200" b="0" baseline="0" dirty="0"/>
          </a:p>
          <a:p>
            <a:pPr marL="0" indent="0">
              <a:buFontTx/>
              <a:buNone/>
            </a:pPr>
            <a:r>
              <a:rPr lang="en-US" sz="1200" b="0" baseline="0" dirty="0"/>
              <a:t>not getting carried away with one‘s own emotional drama. Rather, it is a movement </a:t>
            </a:r>
            <a:r>
              <a:rPr lang="en-US" sz="1200" b="0" dirty="0"/>
              <a:t>Toward a health balance.</a:t>
            </a:r>
          </a:p>
          <a:p>
            <a:pPr marL="0" indent="0">
              <a:buFontTx/>
              <a:buNone/>
            </a:pPr>
            <a:endParaRPr lang="en-US" sz="1200" b="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Instead of mercilessly judging and criticizing yourself for various inadequacies or shortcomings, self-compassion means you are kind and understanding when confronted with personal failings – after all, whoever said you were supposed to be perfect?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Difficult in our culture</a:t>
            </a:r>
          </a:p>
          <a:p>
            <a:pPr marL="457200" marR="0" indent="-457200" algn="l" defTabSz="457200" rtl="0" eaLnBrk="1" fontAlgn="auto" latinLnBrk="0" hangingPunct="1">
              <a:lnSpc>
                <a:spcPct val="100000"/>
              </a:lnSpc>
              <a:spcBef>
                <a:spcPts val="0"/>
              </a:spcBef>
              <a:spcAft>
                <a:spcPts val="0"/>
              </a:spcAft>
              <a:buClrTx/>
              <a:buSzTx/>
              <a:buFont typeface="Arial"/>
              <a:buChar char="•"/>
              <a:tabLst/>
              <a:defRPr/>
            </a:pPr>
            <a:endParaRPr lang="en-US" sz="1200" b="1" kern="1200" dirty="0">
              <a:solidFill>
                <a:schemeClr val="tx1"/>
              </a:solidFill>
              <a:effectLst/>
              <a:latin typeface="+mn-lt"/>
              <a:ea typeface="+mn-ea"/>
              <a:cs typeface="+mn-cs"/>
            </a:endParaRPr>
          </a:p>
          <a:p>
            <a:pPr marL="457200" marR="0" indent="-457200" algn="l" defTabSz="457200" rtl="0" eaLnBrk="1" fontAlgn="auto" latinLnBrk="0" hangingPunct="1">
              <a:lnSpc>
                <a:spcPct val="100000"/>
              </a:lnSpc>
              <a:spcBef>
                <a:spcPts val="0"/>
              </a:spcBef>
              <a:spcAft>
                <a:spcPts val="0"/>
              </a:spcAft>
              <a:buClrTx/>
              <a:buSzTx/>
              <a:buFont typeface="Arial"/>
              <a:buChar char="•"/>
              <a:tabLst/>
              <a:defRPr/>
            </a:pPr>
            <a:r>
              <a:rPr lang="en-US" sz="1200" b="1" kern="1200" dirty="0">
                <a:solidFill>
                  <a:schemeClr val="tx1"/>
                </a:solidFill>
                <a:effectLst/>
                <a:latin typeface="+mn-lt"/>
                <a:ea typeface="+mn-ea"/>
                <a:cs typeface="+mn-cs"/>
              </a:rPr>
              <a:t>Docs always perfect</a:t>
            </a:r>
          </a:p>
          <a:p>
            <a:pPr marL="0" indent="0">
              <a:buFont typeface="Arial"/>
              <a:buNone/>
            </a:pPr>
            <a:endParaRPr lang="en-US" sz="1200" b="0" baseline="0" dirty="0"/>
          </a:p>
          <a:p>
            <a:pPr marL="0" indent="0">
              <a:buFont typeface="Arial"/>
              <a:buNone/>
            </a:pPr>
            <a:endParaRPr lang="en-US" sz="1200" b="0" baseline="0" dirty="0"/>
          </a:p>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49</a:t>
            </a:fld>
            <a:endParaRPr lang="en-US" dirty="0"/>
          </a:p>
        </p:txBody>
      </p:sp>
    </p:spTree>
    <p:extLst>
      <p:ext uri="{BB962C8B-B14F-4D97-AF65-F5344CB8AC3E}">
        <p14:creationId xmlns:p14="http://schemas.microsoft.com/office/powerpoint/2010/main" val="1187687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dirty="0"/>
              <a:t>Physician Burnout begins when you are NOT able to recharge your batteries between call nights or days in the office. You begin a downward spiral that has three distinct symptoms</a:t>
            </a:r>
          </a:p>
          <a:p>
            <a:pPr lvl="0"/>
            <a:endParaRPr lang="en-US" sz="1200" b="0" dirty="0"/>
          </a:p>
          <a:p>
            <a:pPr lvl="0"/>
            <a:r>
              <a:rPr lang="en-US" dirty="0"/>
              <a:t>1) Physical and Emotional Exhaustion:</a:t>
            </a:r>
          </a:p>
          <a:p>
            <a:pPr lvl="0"/>
            <a:r>
              <a:rPr lang="en-US" dirty="0"/>
              <a:t>You are emotionally drained, depleted and worn out by work and unable to recover in your non-working hours. This is the most common symptom of burnout by far. When burnout prevalence surveys identify the percentage of physicians suffering from "at least one symptom of burnout" - this is the most common burnout symptom.</a:t>
            </a:r>
            <a:br>
              <a:rPr lang="en-US" dirty="0"/>
            </a:br>
            <a:r>
              <a:rPr lang="en-US" dirty="0"/>
              <a:t/>
            </a:r>
            <a:br>
              <a:rPr lang="en-US" dirty="0"/>
            </a:br>
            <a:r>
              <a:rPr lang="en-US" dirty="0"/>
              <a:t>2) Depersonalization:</a:t>
            </a:r>
            <a:br>
              <a:rPr lang="en-US" dirty="0"/>
            </a:br>
            <a:r>
              <a:rPr lang="en-US" dirty="0"/>
              <a:t>The Development of a negative, callous and cynical attitude toward patients and their concerns (“my patients are so #%*&amp;!”). The cardinal sign here is cynicism, sarcasm and feeling put upon by your patients.</a:t>
            </a:r>
            <a:br>
              <a:rPr lang="en-US" dirty="0"/>
            </a:br>
            <a:r>
              <a:rPr lang="en-US" dirty="0"/>
              <a:t/>
            </a:r>
            <a:br>
              <a:rPr lang="en-US" dirty="0"/>
            </a:br>
            <a:r>
              <a:rPr lang="en-US" dirty="0"/>
              <a:t>3) Reduced Sense of Personal Accomplishment:</a:t>
            </a:r>
            <a:br>
              <a:rPr lang="en-US" dirty="0"/>
            </a:br>
            <a:r>
              <a:rPr lang="en-US" dirty="0"/>
              <a:t>The tendency to see your work negatively, as without value or meaningless (“what’s the use?”) and see ourselves as incompetent. Another piece of internal dialog at this stage is, "I'm afraid if so</a:t>
            </a:r>
          </a:p>
        </p:txBody>
      </p:sp>
      <p:sp>
        <p:nvSpPr>
          <p:cNvPr id="4" name="Slide Number Placeholder 3"/>
          <p:cNvSpPr>
            <a:spLocks noGrp="1"/>
          </p:cNvSpPr>
          <p:nvPr>
            <p:ph type="sldNum" sz="quarter" idx="10"/>
          </p:nvPr>
        </p:nvSpPr>
        <p:spPr/>
        <p:txBody>
          <a:bodyPr/>
          <a:lstStyle/>
          <a:p>
            <a:fld id="{BBE2112D-0E5A-0C43-AB1D-37BCBF7DE844}" type="slidenum">
              <a:rPr lang="en-US" smtClean="0"/>
              <a:t>5</a:t>
            </a:fld>
            <a:endParaRPr lang="en-US" dirty="0"/>
          </a:p>
        </p:txBody>
      </p:sp>
    </p:spTree>
    <p:extLst>
      <p:ext uri="{BB962C8B-B14F-4D97-AF65-F5344CB8AC3E}">
        <p14:creationId xmlns:p14="http://schemas.microsoft.com/office/powerpoint/2010/main" val="17661877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457200" algn="l" defTabSz="457200" rtl="0" eaLnBrk="1" fontAlgn="auto" latinLnBrk="0" hangingPunct="1">
              <a:lnSpc>
                <a:spcPts val="1840"/>
              </a:lnSpc>
              <a:spcBef>
                <a:spcPts val="0"/>
              </a:spcBef>
              <a:spcAft>
                <a:spcPts val="0"/>
              </a:spcAft>
              <a:buClrTx/>
              <a:buSzTx/>
              <a:buFont typeface="Arial"/>
              <a:buChar char="•"/>
              <a:tabLst/>
              <a:defRPr/>
            </a:pPr>
            <a:r>
              <a:rPr lang="en-US" sz="1200" b="1" kern="1200" dirty="0">
                <a:solidFill>
                  <a:schemeClr val="tx1"/>
                </a:solidFill>
                <a:effectLst/>
                <a:latin typeface="+mn-lt"/>
                <a:ea typeface="+mn-ea"/>
                <a:cs typeface="+mn-cs"/>
              </a:rPr>
              <a:t>After all, whoever said you were supposed to be perfect?</a:t>
            </a:r>
          </a:p>
          <a:p>
            <a:pPr marL="457200" marR="0" indent="-457200" algn="l" defTabSz="457200" rtl="0" eaLnBrk="1" fontAlgn="auto" latinLnBrk="0" hangingPunct="1">
              <a:lnSpc>
                <a:spcPts val="1840"/>
              </a:lnSpc>
              <a:spcBef>
                <a:spcPts val="0"/>
              </a:spcBef>
              <a:spcAft>
                <a:spcPts val="0"/>
              </a:spcAft>
              <a:buClrTx/>
              <a:buSzTx/>
              <a:buFont typeface="Arial"/>
              <a:buChar char="•"/>
              <a:tabLst/>
              <a:defRPr/>
            </a:pPr>
            <a:r>
              <a:rPr lang="en-US" sz="1200" b="1" kern="1200" dirty="0">
                <a:solidFill>
                  <a:schemeClr val="tx1"/>
                </a:solidFill>
                <a:effectLst/>
                <a:latin typeface="+mn-lt"/>
                <a:ea typeface="+mn-ea"/>
                <a:cs typeface="+mn-cs"/>
              </a:rPr>
              <a:t>Difficult in our culture</a:t>
            </a:r>
          </a:p>
          <a:p>
            <a:pPr marL="457200" marR="0" indent="-457200" algn="l" defTabSz="457200" rtl="0" eaLnBrk="1" fontAlgn="auto" latinLnBrk="0" hangingPunct="1">
              <a:lnSpc>
                <a:spcPts val="1840"/>
              </a:lnSpc>
              <a:spcBef>
                <a:spcPts val="0"/>
              </a:spcBef>
              <a:spcAft>
                <a:spcPts val="0"/>
              </a:spcAft>
              <a:buClrTx/>
              <a:buSzTx/>
              <a:buFont typeface="Arial"/>
              <a:buChar char="•"/>
              <a:tabLst/>
              <a:defRPr/>
            </a:pPr>
            <a:r>
              <a:rPr lang="en-US" sz="1200" b="1" kern="1200" dirty="0">
                <a:solidFill>
                  <a:schemeClr val="tx1"/>
                </a:solidFill>
                <a:effectLst/>
                <a:latin typeface="+mn-lt"/>
                <a:ea typeface="+mn-ea"/>
                <a:cs typeface="+mn-cs"/>
              </a:rPr>
              <a:t>Docs always perfect</a:t>
            </a:r>
          </a:p>
          <a:p>
            <a:pPr marL="457200" marR="0" indent="-457200" algn="l" defTabSz="457200" rtl="0" eaLnBrk="1" fontAlgn="auto" latinLnBrk="0" hangingPunct="1">
              <a:lnSpc>
                <a:spcPts val="1840"/>
              </a:lnSpc>
              <a:spcBef>
                <a:spcPts val="0"/>
              </a:spcBef>
              <a:spcAft>
                <a:spcPts val="0"/>
              </a:spcAft>
              <a:buClrTx/>
              <a:buSzTx/>
              <a:buFont typeface="Arial"/>
              <a:buChar char="•"/>
              <a:tabLst/>
              <a:defRPr/>
            </a:pPr>
            <a:endParaRPr lang="en-US" sz="1200" b="1" kern="1200" dirty="0">
              <a:solidFill>
                <a:schemeClr val="tx1"/>
              </a:solidFill>
              <a:effectLst/>
              <a:latin typeface="+mn-lt"/>
              <a:ea typeface="+mn-ea"/>
              <a:cs typeface="+mn-cs"/>
            </a:endParaRPr>
          </a:p>
          <a:p>
            <a:pPr marL="457200" marR="0" indent="-457200" algn="l" defTabSz="457200" rtl="0" eaLnBrk="1" fontAlgn="auto" latinLnBrk="0" hangingPunct="1">
              <a:lnSpc>
                <a:spcPts val="1840"/>
              </a:lnSpc>
              <a:spcBef>
                <a:spcPts val="0"/>
              </a:spcBef>
              <a:spcAft>
                <a:spcPts val="0"/>
              </a:spcAft>
              <a:buClrTx/>
              <a:buSzTx/>
              <a:buFont typeface="Arial"/>
              <a:buChar char="•"/>
              <a:tabLst/>
              <a:defRPr/>
            </a:pPr>
            <a:r>
              <a:rPr lang="en-US" sz="1200" b="1" kern="1200" dirty="0">
                <a:solidFill>
                  <a:schemeClr val="tx1"/>
                </a:solidFill>
                <a:effectLst/>
                <a:latin typeface="+mn-lt"/>
                <a:ea typeface="+mn-ea"/>
                <a:cs typeface="+mn-cs"/>
              </a:rPr>
              <a:t>Preparation</a:t>
            </a:r>
            <a:r>
              <a:rPr lang="en-US" sz="1200" b="1" kern="1200" baseline="0" dirty="0">
                <a:solidFill>
                  <a:schemeClr val="tx1"/>
                </a:solidFill>
                <a:effectLst/>
                <a:latin typeface="+mn-lt"/>
                <a:ea typeface="+mn-ea"/>
                <a:cs typeface="+mn-cs"/>
              </a:rPr>
              <a:t> of star athletes for the big day </a:t>
            </a:r>
            <a:r>
              <a:rPr lang="mr-IN" sz="1200" b="1" kern="1200" baseline="0" dirty="0">
                <a:solidFill>
                  <a:schemeClr val="tx1"/>
                </a:solidFill>
                <a:effectLst/>
                <a:latin typeface="+mn-lt"/>
                <a:ea typeface="+mn-ea"/>
                <a:cs typeface="+mn-cs"/>
              </a:rPr>
              <a:t>–</a:t>
            </a:r>
            <a:r>
              <a:rPr lang="en-US" sz="1200" b="1" kern="1200" baseline="0" dirty="0">
                <a:solidFill>
                  <a:schemeClr val="tx1"/>
                </a:solidFill>
                <a:effectLst/>
                <a:latin typeface="+mn-lt"/>
                <a:ea typeface="+mn-ea"/>
                <a:cs typeface="+mn-cs"/>
              </a:rPr>
              <a:t> md every day big day </a:t>
            </a:r>
          </a:p>
          <a:p>
            <a:pPr marL="457200" marR="0" indent="-457200" algn="l" defTabSz="457200" rtl="0" eaLnBrk="1" fontAlgn="auto" latinLnBrk="0" hangingPunct="1">
              <a:lnSpc>
                <a:spcPts val="1840"/>
              </a:lnSpc>
              <a:spcBef>
                <a:spcPts val="0"/>
              </a:spcBef>
              <a:spcAft>
                <a:spcPts val="0"/>
              </a:spcAft>
              <a:buClrTx/>
              <a:buSzTx/>
              <a:buFont typeface="Arial"/>
              <a:buChar char="•"/>
              <a:tabLst/>
              <a:defRPr/>
            </a:pPr>
            <a:r>
              <a:rPr lang="en-US" sz="1200" b="1" kern="1200" baseline="0" dirty="0">
                <a:solidFill>
                  <a:schemeClr val="tx1"/>
                </a:solidFill>
                <a:effectLst/>
                <a:latin typeface="+mn-lt"/>
                <a:ea typeface="+mn-ea"/>
                <a:cs typeface="+mn-cs"/>
              </a:rPr>
              <a:t>Mindfulness, visualization goal setting backfire </a:t>
            </a:r>
            <a:r>
              <a:rPr lang="mr-IN" sz="1200" b="1" kern="1200" baseline="0" dirty="0">
                <a:solidFill>
                  <a:schemeClr val="tx1"/>
                </a:solidFill>
                <a:effectLst/>
                <a:latin typeface="+mn-lt"/>
                <a:ea typeface="+mn-ea"/>
                <a:cs typeface="+mn-cs"/>
              </a:rPr>
              <a:t>–</a:t>
            </a:r>
            <a:r>
              <a:rPr lang="en-US" sz="1200" b="1" kern="1200" baseline="0" dirty="0">
                <a:solidFill>
                  <a:schemeClr val="tx1"/>
                </a:solidFill>
                <a:effectLst/>
                <a:latin typeface="+mn-lt"/>
                <a:ea typeface="+mn-ea"/>
                <a:cs typeface="+mn-cs"/>
              </a:rPr>
              <a:t> focus on performance aspect you can control (attitude and effort)</a:t>
            </a:r>
          </a:p>
          <a:p>
            <a:pPr marL="457200" marR="0" indent="-457200" algn="l" defTabSz="457200" rtl="0" eaLnBrk="1" fontAlgn="auto" latinLnBrk="0" hangingPunct="1">
              <a:lnSpc>
                <a:spcPts val="1840"/>
              </a:lnSpc>
              <a:spcBef>
                <a:spcPts val="0"/>
              </a:spcBef>
              <a:spcAft>
                <a:spcPts val="0"/>
              </a:spcAft>
              <a:buClrTx/>
              <a:buSzTx/>
              <a:buFont typeface="Arial"/>
              <a:buChar char="•"/>
              <a:tabLst/>
              <a:defRPr/>
            </a:pPr>
            <a:endParaRPr lang="en-US" sz="1200" b="1" kern="1200" baseline="0" dirty="0">
              <a:solidFill>
                <a:schemeClr val="tx1"/>
              </a:solidFill>
              <a:effectLst/>
              <a:latin typeface="+mn-lt"/>
              <a:ea typeface="+mn-ea"/>
              <a:cs typeface="+mn-cs"/>
            </a:endParaRPr>
          </a:p>
          <a:p>
            <a:pPr marL="457200" marR="0" indent="-457200" algn="l" defTabSz="457200" rtl="0" eaLnBrk="1" fontAlgn="auto" latinLnBrk="0" hangingPunct="1">
              <a:lnSpc>
                <a:spcPts val="1840"/>
              </a:lnSpc>
              <a:spcBef>
                <a:spcPts val="0"/>
              </a:spcBef>
              <a:spcAft>
                <a:spcPts val="0"/>
              </a:spcAft>
              <a:buClrTx/>
              <a:buSzTx/>
              <a:buFont typeface="Arial"/>
              <a:buChar char="•"/>
              <a:tabLst/>
              <a:defRPr/>
            </a:pPr>
            <a:r>
              <a:rPr lang="en-US" sz="1200" b="1" kern="1200" baseline="0" dirty="0">
                <a:solidFill>
                  <a:schemeClr val="tx1"/>
                </a:solidFill>
                <a:effectLst/>
                <a:latin typeface="+mn-lt"/>
                <a:ea typeface="+mn-ea"/>
                <a:cs typeface="+mn-cs"/>
              </a:rPr>
              <a:t>Certain amount of anxiety before an interaction is normal </a:t>
            </a:r>
            <a:r>
              <a:rPr lang="mr-IN" sz="1200" b="1" kern="1200" baseline="0" dirty="0">
                <a:solidFill>
                  <a:schemeClr val="tx1"/>
                </a:solidFill>
                <a:effectLst/>
                <a:latin typeface="+mn-lt"/>
                <a:ea typeface="+mn-ea"/>
                <a:cs typeface="+mn-cs"/>
              </a:rPr>
              <a:t>–</a:t>
            </a:r>
            <a:r>
              <a:rPr lang="en-US" sz="1200" b="1" kern="1200" baseline="0" dirty="0">
                <a:solidFill>
                  <a:schemeClr val="tx1"/>
                </a:solidFill>
                <a:effectLst/>
                <a:latin typeface="+mn-lt"/>
                <a:ea typeface="+mn-ea"/>
                <a:cs typeface="+mn-cs"/>
              </a:rPr>
              <a:t> when is it too much</a:t>
            </a:r>
          </a:p>
          <a:p>
            <a:pPr marL="0" marR="0" indent="0" algn="l" defTabSz="457200" rtl="0" eaLnBrk="1" fontAlgn="auto" latinLnBrk="0" hangingPunct="1">
              <a:lnSpc>
                <a:spcPts val="1840"/>
              </a:lnSpc>
              <a:spcBef>
                <a:spcPts val="0"/>
              </a:spcBef>
              <a:spcAft>
                <a:spcPts val="0"/>
              </a:spcAft>
              <a:buClrTx/>
              <a:buSzTx/>
              <a:buFont typeface="Arial"/>
              <a:buNone/>
              <a:tabLst/>
              <a:defRPr/>
            </a:pPr>
            <a:endParaRPr lang="en-US" sz="1200" b="1" kern="1200" baseline="0" dirty="0">
              <a:solidFill>
                <a:schemeClr val="tx1"/>
              </a:solidFill>
              <a:effectLst/>
              <a:latin typeface="+mn-lt"/>
              <a:ea typeface="+mn-ea"/>
              <a:cs typeface="+mn-cs"/>
            </a:endParaRPr>
          </a:p>
          <a:p>
            <a:pPr marL="457200" marR="0" indent="-457200" algn="l" defTabSz="457200" rtl="0" eaLnBrk="1" fontAlgn="auto" latinLnBrk="0" hangingPunct="1">
              <a:lnSpc>
                <a:spcPts val="1840"/>
              </a:lnSpc>
              <a:spcBef>
                <a:spcPts val="0"/>
              </a:spcBef>
              <a:spcAft>
                <a:spcPts val="0"/>
              </a:spcAft>
              <a:buClrTx/>
              <a:buSzTx/>
              <a:buFont typeface="Arial"/>
              <a:buChar char="•"/>
              <a:tabLst/>
              <a:defRPr/>
            </a:pPr>
            <a:r>
              <a:rPr lang="en-US" sz="1200" b="1" kern="1200" baseline="0" dirty="0">
                <a:solidFill>
                  <a:schemeClr val="tx1"/>
                </a:solidFill>
                <a:effectLst/>
                <a:latin typeface="+mn-lt"/>
                <a:ea typeface="+mn-ea"/>
                <a:cs typeface="+mn-cs"/>
              </a:rPr>
              <a:t>Don’t neglect the effect poor outcomes have on you</a:t>
            </a:r>
          </a:p>
          <a:p>
            <a:pPr marL="457200" marR="0" indent="-457200" algn="l" defTabSz="457200" rtl="0" eaLnBrk="1" fontAlgn="auto" latinLnBrk="0" hangingPunct="1">
              <a:lnSpc>
                <a:spcPts val="1840"/>
              </a:lnSpc>
              <a:spcBef>
                <a:spcPts val="0"/>
              </a:spcBef>
              <a:spcAft>
                <a:spcPts val="0"/>
              </a:spcAft>
              <a:buClrTx/>
              <a:buSzTx/>
              <a:buFont typeface="Arial"/>
              <a:buChar char="•"/>
              <a:tabLst/>
              <a:defRPr/>
            </a:pPr>
            <a:r>
              <a:rPr lang="en-US" sz="1200" b="1" kern="1200" baseline="0" dirty="0">
                <a:solidFill>
                  <a:schemeClr val="tx1"/>
                </a:solidFill>
                <a:effectLst/>
                <a:latin typeface="+mn-lt"/>
                <a:ea typeface="+mn-ea"/>
                <a:cs typeface="+mn-cs"/>
              </a:rPr>
              <a:t>“I may not be as good as I think I am” - defeated confidence leads to diminished risk-taking, diminished effort, diminished perseverance</a:t>
            </a:r>
          </a:p>
          <a:p>
            <a:pPr marL="457200" marR="0" indent="-457200" algn="l" defTabSz="457200" rtl="0" eaLnBrk="1" fontAlgn="auto" latinLnBrk="0" hangingPunct="1">
              <a:lnSpc>
                <a:spcPct val="100000"/>
              </a:lnSpc>
              <a:spcBef>
                <a:spcPts val="0"/>
              </a:spcBef>
              <a:spcAft>
                <a:spcPts val="0"/>
              </a:spcAft>
              <a:buClrTx/>
              <a:buSzTx/>
              <a:buFont typeface="Arial"/>
              <a:buChar char="•"/>
              <a:tabLst/>
              <a:defRPr/>
            </a:pPr>
            <a:endParaRPr lang="en-US" sz="1200" b="1" kern="1200" baseline="0" dirty="0">
              <a:solidFill>
                <a:schemeClr val="tx1"/>
              </a:solidFill>
              <a:effectLst/>
              <a:latin typeface="+mn-lt"/>
              <a:ea typeface="+mn-ea"/>
              <a:cs typeface="+mn-cs"/>
            </a:endParaRPr>
          </a:p>
          <a:p>
            <a:pPr marL="457200" marR="0" indent="-457200" algn="l" defTabSz="457200" rtl="0" eaLnBrk="1" fontAlgn="auto" latinLnBrk="0" hangingPunct="1">
              <a:lnSpc>
                <a:spcPct val="100000"/>
              </a:lnSpc>
              <a:spcBef>
                <a:spcPts val="0"/>
              </a:spcBef>
              <a:spcAft>
                <a:spcPts val="0"/>
              </a:spcAft>
              <a:buClrTx/>
              <a:buSzTx/>
              <a:buFont typeface="Arial"/>
              <a:buChar char="•"/>
              <a:tabLst/>
              <a:defRPr/>
            </a:pPr>
            <a:endParaRPr lang="en-US" sz="1200" b="1" kern="1200" baseline="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50</a:t>
            </a:fld>
            <a:endParaRPr lang="en-US" dirty="0"/>
          </a:p>
        </p:txBody>
      </p:sp>
    </p:spTree>
    <p:extLst>
      <p:ext uri="{BB962C8B-B14F-4D97-AF65-F5344CB8AC3E}">
        <p14:creationId xmlns:p14="http://schemas.microsoft.com/office/powerpoint/2010/main" val="1639895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Cleveland Clinic half day</a:t>
            </a:r>
            <a:r>
              <a:rPr lang="en-US" baseline="0" dirty="0"/>
              <a:t> all employees $11 million have to invest to get back to become the best</a:t>
            </a:r>
            <a:r>
              <a:rPr lang="en-US" sz="1200" kern="1200" dirty="0">
                <a:solidFill>
                  <a:schemeClr val="tx1"/>
                </a:solidFill>
                <a:effectLst/>
                <a:latin typeface="+mn-lt"/>
                <a:ea typeface="+mn-ea"/>
                <a:cs typeface="+mn-cs"/>
              </a:rPr>
              <a:t>.</a:t>
            </a:r>
            <a:endParaRPr lang="en-US" dirty="0"/>
          </a:p>
          <a:p>
            <a:pPr marL="171450" lvl="0" indent="-171450">
              <a:lnSpc>
                <a:spcPts val="1740"/>
              </a:lnSpc>
              <a:buFont typeface="Arial" panose="020B0604020202020204" pitchFamily="34" charset="0"/>
              <a:buChar char="•"/>
            </a:pPr>
            <a:r>
              <a:rPr lang="en-US" sz="1200" kern="1200" dirty="0">
                <a:solidFill>
                  <a:schemeClr val="tx1"/>
                </a:solidFill>
                <a:effectLst/>
                <a:latin typeface="+mn-lt"/>
                <a:ea typeface="+mn-ea"/>
                <a:cs typeface="+mn-cs"/>
              </a:rPr>
              <a:t>Lose sight of what you really like about being</a:t>
            </a:r>
            <a:r>
              <a:rPr lang="en-US" sz="1200" kern="1200" baseline="0" dirty="0">
                <a:solidFill>
                  <a:schemeClr val="tx1"/>
                </a:solidFill>
                <a:effectLst/>
                <a:latin typeface="+mn-lt"/>
                <a:ea typeface="+mn-ea"/>
                <a:cs typeface="+mn-cs"/>
              </a:rPr>
              <a:t> a doctor </a:t>
            </a:r>
            <a:endParaRPr lang="en-US" sz="1200" kern="1200" dirty="0">
              <a:solidFill>
                <a:schemeClr val="tx1"/>
              </a:solidFill>
              <a:effectLst/>
              <a:latin typeface="+mn-lt"/>
              <a:ea typeface="+mn-ea"/>
              <a:cs typeface="+mn-cs"/>
            </a:endParaRPr>
          </a:p>
          <a:p>
            <a:pPr marL="171450" lvl="0" indent="-171450">
              <a:lnSpc>
                <a:spcPts val="1740"/>
              </a:lnSpc>
              <a:buFont typeface="Arial" panose="020B0604020202020204" pitchFamily="34" charset="0"/>
              <a:buChar char="•"/>
            </a:pPr>
            <a:r>
              <a:rPr lang="en-US" sz="1200" kern="1200" dirty="0">
                <a:solidFill>
                  <a:schemeClr val="tx1"/>
                </a:solidFill>
                <a:effectLst/>
                <a:latin typeface="+mn-lt"/>
                <a:ea typeface="+mn-ea"/>
                <a:cs typeface="+mn-cs"/>
              </a:rPr>
              <a:t>MONEY WELL SPENT</a:t>
            </a:r>
          </a:p>
          <a:p>
            <a:pPr marL="171450" lvl="0" indent="-171450">
              <a:lnSpc>
                <a:spcPts val="1740"/>
              </a:lnSpc>
              <a:buFont typeface="Arial" panose="020B0604020202020204" pitchFamily="34" charset="0"/>
              <a:buChar char="•"/>
            </a:pPr>
            <a:r>
              <a:rPr lang="en-US" sz="1200" kern="1200" dirty="0">
                <a:solidFill>
                  <a:schemeClr val="tx1"/>
                </a:solidFill>
                <a:effectLst/>
                <a:latin typeface="+mn-lt"/>
                <a:ea typeface="+mn-ea"/>
                <a:cs typeface="+mn-cs"/>
              </a:rPr>
              <a:t>Focusing only on what's wrong in an organization, such as a clinical practice or department, can lead to exclusive attention to problems and create a negative atmosphere, whereas taking the time to focus on the positives can help individuals recognize what gives life, vitality and joy to the practice.</a:t>
            </a:r>
          </a:p>
          <a:p>
            <a:pPr marL="171450" lvl="0" indent="-171450">
              <a:lnSpc>
                <a:spcPts val="1740"/>
              </a:lnSpc>
              <a:buFont typeface="Arial" panose="020B0604020202020204" pitchFamily="34" charset="0"/>
              <a:buChar char="•"/>
            </a:pPr>
            <a:r>
              <a:rPr lang="en-US" sz="1200" kern="1200" dirty="0">
                <a:solidFill>
                  <a:schemeClr val="tx1"/>
                </a:solidFill>
                <a:effectLst/>
                <a:latin typeface="+mn-lt"/>
                <a:ea typeface="+mn-ea"/>
                <a:cs typeface="+mn-cs"/>
              </a:rPr>
              <a:t>Fostering the best in one another begins with noticing what is being done well. For example, providing recognition for a job well done has been shown to significantly lower physician burnout scores and result in other positive organizational results.</a:t>
            </a:r>
            <a:r>
              <a:rPr lang="en-US" sz="1200" u="none" strike="noStrike" kern="1200" baseline="30000" dirty="0">
                <a:solidFill>
                  <a:schemeClr val="tx1"/>
                </a:solidFill>
                <a:effectLst/>
                <a:latin typeface="+mn-lt"/>
                <a:ea typeface="+mn-ea"/>
                <a:cs typeface="+mn-cs"/>
                <a:hlinkClick r:id="rId3"/>
              </a:rPr>
              <a:t>2</a:t>
            </a:r>
            <a:endParaRPr lang="en-US" sz="1200" kern="1200" dirty="0">
              <a:solidFill>
                <a:schemeClr val="tx1"/>
              </a:solidFill>
              <a:effectLst/>
              <a:latin typeface="+mn-lt"/>
              <a:ea typeface="+mn-ea"/>
              <a:cs typeface="+mn-cs"/>
            </a:endParaRPr>
          </a:p>
          <a:p>
            <a:pPr marL="171450" indent="-171450">
              <a:lnSpc>
                <a:spcPts val="1740"/>
              </a:lnSpc>
              <a:buFont typeface="Arial" panose="020B0604020202020204" pitchFamily="34" charset="0"/>
              <a:buChar char="•"/>
            </a:pPr>
            <a:r>
              <a:rPr lang="en-US" sz="1200" kern="1200" dirty="0">
                <a:solidFill>
                  <a:schemeClr val="tx1"/>
                </a:solidFill>
                <a:effectLst/>
                <a:latin typeface="+mn-lt"/>
                <a:ea typeface="+mn-ea"/>
                <a:cs typeface="+mn-cs"/>
              </a:rPr>
              <a:t>Introduce appreciative inquiry on a small scale by including appreciative check-in or debrief in your staff meetings. Using these tools in meetings will familiarize your team with the concept of appreciative inquiry through experiential learning.</a:t>
            </a:r>
          </a:p>
          <a:p>
            <a:pPr marL="171450" indent="-171450">
              <a:lnSpc>
                <a:spcPts val="1740"/>
              </a:lnSpc>
              <a:buFont typeface="Arial" panose="020B0604020202020204" pitchFamily="34" charset="0"/>
              <a:buChar char="•"/>
            </a:pPr>
            <a:r>
              <a:rPr lang="en-US" sz="1200" kern="1200" dirty="0">
                <a:solidFill>
                  <a:schemeClr val="tx1"/>
                </a:solidFill>
                <a:effectLst/>
                <a:latin typeface="+mn-lt"/>
                <a:ea typeface="+mn-ea"/>
                <a:cs typeface="+mn-cs"/>
              </a:rPr>
              <a:t>To use appreciative check-in, before beginning your meeting's stated agenda, pose a positively focused question to the team and allow each team member to respond. Possible questions include:</a:t>
            </a:r>
          </a:p>
          <a:p>
            <a:pPr marL="171450" lvl="0" indent="-171450">
              <a:lnSpc>
                <a:spcPts val="1740"/>
              </a:lnSpc>
              <a:buFont typeface="Arial" panose="020B0604020202020204" pitchFamily="34" charset="0"/>
              <a:buChar char="•"/>
            </a:pPr>
            <a:r>
              <a:rPr lang="en-US" sz="1200" kern="1200" dirty="0">
                <a:solidFill>
                  <a:schemeClr val="tx1"/>
                </a:solidFill>
                <a:effectLst/>
                <a:latin typeface="+mn-lt"/>
                <a:ea typeface="+mn-ea"/>
                <a:cs typeface="+mn-cs"/>
              </a:rPr>
              <a:t>“What is something that went well for you today?”</a:t>
            </a:r>
          </a:p>
          <a:p>
            <a:pPr marL="171450" lvl="0" indent="-171450">
              <a:lnSpc>
                <a:spcPts val="1740"/>
              </a:lnSpc>
              <a:buFont typeface="Arial" panose="020B0604020202020204" pitchFamily="34" charset="0"/>
              <a:buChar char="•"/>
            </a:pPr>
            <a:r>
              <a:rPr lang="en-US" sz="1200" kern="1200" dirty="0">
                <a:solidFill>
                  <a:schemeClr val="tx1"/>
                </a:solidFill>
                <a:effectLst/>
                <a:latin typeface="+mn-lt"/>
                <a:ea typeface="+mn-ea"/>
                <a:cs typeface="+mn-cs"/>
              </a:rPr>
              <a:t>“What is a recent positive experience in your work or personal life?”</a:t>
            </a:r>
          </a:p>
          <a:p>
            <a:pPr lvl="0"/>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51</a:t>
            </a:fld>
            <a:endParaRPr lang="en-US" dirty="0"/>
          </a:p>
        </p:txBody>
      </p:sp>
    </p:spTree>
    <p:extLst>
      <p:ext uri="{BB962C8B-B14F-4D97-AF65-F5344CB8AC3E}">
        <p14:creationId xmlns:p14="http://schemas.microsoft.com/office/powerpoint/2010/main" val="4206101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solidFill>
                  <a:srgbClr val="D1282E"/>
                </a:solidFill>
              </a:rPr>
              <a:t>= stay positive during adversity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solidFill>
                  <a:srgbClr val="D1282E"/>
                </a:solidFill>
              </a:rPr>
              <a:t>But in high-stress profession the pressures are ongoing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solidFill>
                  <a:srgbClr val="D1282E"/>
                </a:solidFill>
              </a:rPr>
              <a:t>Real resilience is being prepared to be unprepared</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solidFill>
                  <a:srgbClr val="D1282E"/>
                </a:solidFill>
              </a:rPr>
              <a:t>Anti-</a:t>
            </a:r>
            <a:r>
              <a:rPr lang="en-US" sz="1000" baseline="0" dirty="0">
                <a:solidFill>
                  <a:srgbClr val="D1282E"/>
                </a:solidFill>
              </a:rPr>
              <a:t>fragile </a:t>
            </a:r>
            <a:endParaRPr lang="en-US" sz="1000" dirty="0">
              <a:solidFill>
                <a:srgbClr val="D1282E"/>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Resiliency is the ability to adapt to and bounce back from the stress of the training and/or clinical environment. Physicians who practice resiliency are better equipped to handle the many challenges presented in medical training and when providing patient care and, therefore, are less likely to experience burnout. </a:t>
            </a:r>
          </a:p>
          <a:p>
            <a:endParaRPr lang="en-US" sz="10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These steps range from the basics, such as ensuring adequate nutrition, sleep and exercise, to more deliberate reflective approaches, which include narrative practices, mindfulness practice, reconnection with purpose and meaning and peer group interaction.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Write your individual mission statement yardstick (</a:t>
            </a:r>
            <a:r>
              <a:rPr lang="en-US" sz="1000" baseline="0" dirty="0"/>
              <a:t>This is my final recommendation:)  Think about the metric by which you want your life to be judged, and make a resolution to live every  day so that in the end your life will be judged a success. </a:t>
            </a:r>
            <a:endParaRPr lang="en-US" sz="1000" dirty="0"/>
          </a:p>
          <a:p>
            <a:r>
              <a:rPr lang="en-US" sz="1000" kern="1200" dirty="0">
                <a:solidFill>
                  <a:schemeClr val="tx1"/>
                </a:solidFill>
                <a:effectLst/>
                <a:latin typeface="+mn-lt"/>
                <a:ea typeface="+mn-ea"/>
                <a:cs typeface="+mn-cs"/>
              </a:rPr>
              <a:t>What do you stand for? Write it down. Each time you are considering doing something, ask yourself whether this action is consistent with your mission statement. This may help you decide whether to agree to do it or not. Many CEOs write their own personal mission statements to guide their decisions.</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Identify and prioritize your values and compare them to how you spend your time.</a:t>
            </a:r>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Write down inspiring patient stories</a:t>
            </a: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Regardless of whether you use a formal or personal approach, writing patient stories as narratives rather than for the medical record is a powerful way to connect with inevitable emotions stirred up by some patient contact.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PEER support </a:t>
            </a:r>
            <a:r>
              <a:rPr lang="en-US" sz="1000" kern="1200" dirty="0">
                <a:solidFill>
                  <a:schemeClr val="tx1"/>
                </a:solidFill>
                <a:effectLst/>
                <a:latin typeface="+mn-lt"/>
                <a:ea typeface="+mn-ea"/>
                <a:cs typeface="+mn-cs"/>
              </a:rPr>
              <a:t>Healthcare providers are frequently exposed to extremely unsettling events (such as the death of a child) and may be involved in adverse outcomes. To help providers cope with these situations, Dr. Jo Shapiro of Brigham and Women's Hospital in Boston initiated a peer support program for her colleagues.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52</a:t>
            </a:fld>
            <a:endParaRPr lang="en-US" dirty="0"/>
          </a:p>
        </p:txBody>
      </p:sp>
    </p:spTree>
    <p:extLst>
      <p:ext uri="{BB962C8B-B14F-4D97-AF65-F5344CB8AC3E}">
        <p14:creationId xmlns:p14="http://schemas.microsoft.com/office/powerpoint/2010/main" val="22570612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Randomized clinical trial of 74 practicing physicians in the Department of Medicine at the Mayo Clinic in Rochester</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Empowerment and engagement at work increased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Statistically significant differences in stress, symptoms of depression, overall quality of life, or job satisfaction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Rates of depersonalization, emotional exhaustion, and overall burnout decreased substantially in the trial intervention arm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intervention for physicians based on a facilitated small-group curriculum improved meaning and engagement in work and reduced depersonalization, with sustained results at 12 months after the study.</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Interventions</a:t>
            </a:r>
            <a:r>
              <a:rPr lang="en-US" sz="1200" kern="1200" dirty="0">
                <a:solidFill>
                  <a:schemeClr val="tx1"/>
                </a:solidFill>
                <a:effectLst/>
                <a:latin typeface="+mn-lt"/>
                <a:ea typeface="+mn-ea"/>
                <a:cs typeface="+mn-cs"/>
              </a:rPr>
              <a:t>  The intervention involved 19 biweekly facilitated physician discussion groups incorporating elements of mindfulness, reflection, shared experience, and small-group learning for 9 months. Protected time (1 hour of paid time every other week) for participants was provided by the institution.</a:t>
            </a:r>
          </a:p>
          <a:p>
            <a:endParaRPr lang="en-US" dirty="0"/>
          </a:p>
          <a:p>
            <a:r>
              <a:rPr lang="en-US" sz="1200" b="0" i="0" u="none" strike="noStrike" kern="1200" baseline="0" dirty="0">
                <a:solidFill>
                  <a:schemeClr val="tx1"/>
                </a:solidFill>
                <a:latin typeface="+mn-lt"/>
                <a:ea typeface="+mn-ea"/>
                <a:cs typeface="+mn-cs"/>
              </a:rPr>
              <a:t>Those in the control arm could schedule and use this hour of protected time</a:t>
            </a:r>
          </a:p>
          <a:p>
            <a:r>
              <a:rPr lang="en-US" sz="1200" b="0" i="0" u="none" strike="noStrike" kern="1200" baseline="0" dirty="0">
                <a:solidFill>
                  <a:schemeClr val="tx1"/>
                </a:solidFill>
                <a:latin typeface="+mn-lt"/>
                <a:ea typeface="+mn-ea"/>
                <a:cs typeface="+mn-cs"/>
              </a:rPr>
              <a:t>in any manner they believed was most useful but did not participate</a:t>
            </a:r>
          </a:p>
          <a:p>
            <a:r>
              <a:rPr lang="en-US" sz="1200" b="0" i="0" u="none" strike="noStrike" kern="1200" baseline="0" dirty="0">
                <a:solidFill>
                  <a:schemeClr val="tx1"/>
                </a:solidFill>
                <a:latin typeface="+mn-lt"/>
                <a:ea typeface="+mn-ea"/>
                <a:cs typeface="+mn-cs"/>
              </a:rPr>
              <a:t>in the formal curriculum.</a:t>
            </a:r>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53</a:t>
            </a:fld>
            <a:endParaRPr lang="en-US" dirty="0"/>
          </a:p>
        </p:txBody>
      </p:sp>
    </p:spTree>
    <p:extLst>
      <p:ext uri="{BB962C8B-B14F-4D97-AF65-F5344CB8AC3E}">
        <p14:creationId xmlns:p14="http://schemas.microsoft.com/office/powerpoint/2010/main" val="23403833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54</a:t>
            </a:fld>
            <a:endParaRPr lang="en-US" dirty="0"/>
          </a:p>
        </p:txBody>
      </p:sp>
    </p:spTree>
    <p:extLst>
      <p:ext uri="{BB962C8B-B14F-4D97-AF65-F5344CB8AC3E}">
        <p14:creationId xmlns:p14="http://schemas.microsoft.com/office/powerpoint/2010/main" val="38862143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Makeshift solutions fail to address root</a:t>
            </a:r>
            <a:r>
              <a:rPr lang="en-US" baseline="0" dirty="0"/>
              <a:t> causes</a:t>
            </a:r>
          </a:p>
          <a:p>
            <a:endParaRPr lang="en-US" baseline="0" dirty="0"/>
          </a:p>
          <a:p>
            <a:r>
              <a:rPr lang="en-US" baseline="0" dirty="0"/>
              <a:t>“self-care” strategies (fruit bowl and tea kettle in the call room)</a:t>
            </a:r>
            <a:endParaRPr lang="en-US" dirty="0"/>
          </a:p>
          <a:p>
            <a:endParaRPr lang="en-US" dirty="0"/>
          </a:p>
          <a:p>
            <a:r>
              <a:rPr lang="en-US" dirty="0"/>
              <a:t>Experience and consequence of the burnout are the responsibility of the individual physicians</a:t>
            </a:r>
          </a:p>
          <a:p>
            <a:r>
              <a:rPr lang="en-US" dirty="0"/>
              <a:t>Akin</a:t>
            </a:r>
            <a:r>
              <a:rPr lang="en-US" baseline="0" dirty="0"/>
              <a:t> to asking drivers to avoid car accidents without investing in traffic safety and improving hazardous roads</a:t>
            </a:r>
          </a:p>
          <a:p>
            <a:endParaRPr lang="en-US" baseline="0" dirty="0"/>
          </a:p>
          <a:p>
            <a:r>
              <a:rPr lang="en-US" baseline="0" dirty="0"/>
              <a:t>Asking physicians to work harder to mange their own burnout will not work</a:t>
            </a:r>
          </a:p>
          <a:p>
            <a:endParaRPr lang="en-US" baseline="0" dirty="0"/>
          </a:p>
          <a:p>
            <a:r>
              <a:rPr lang="en-US" baseline="0" dirty="0"/>
              <a:t>Improve the work life of health care providers</a:t>
            </a:r>
          </a:p>
          <a:p>
            <a:endParaRPr lang="en-US" baseline="0" dirty="0"/>
          </a:p>
          <a:p>
            <a:r>
              <a:rPr lang="en-US" baseline="0" dirty="0"/>
              <a:t>Staffing, workflow OMR, workplace culture, peer support</a:t>
            </a:r>
          </a:p>
          <a:p>
            <a:r>
              <a:rPr lang="en-US" baseline="0" dirty="0"/>
              <a:t>Stanford and Kaiser Permanente </a:t>
            </a:r>
          </a:p>
          <a:p>
            <a:r>
              <a:rPr lang="en-US" baseline="0" dirty="0"/>
              <a:t>bmc</a:t>
            </a:r>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55</a:t>
            </a:fld>
            <a:endParaRPr lang="en-US" dirty="0"/>
          </a:p>
        </p:txBody>
      </p:sp>
    </p:spTree>
    <p:extLst>
      <p:ext uri="{BB962C8B-B14F-4D97-AF65-F5344CB8AC3E}">
        <p14:creationId xmlns:p14="http://schemas.microsoft.com/office/powerpoint/2010/main" val="15858691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56</a:t>
            </a:fld>
            <a:endParaRPr lang="en-US" dirty="0"/>
          </a:p>
        </p:txBody>
      </p:sp>
    </p:spTree>
    <p:extLst>
      <p:ext uri="{BB962C8B-B14F-4D97-AF65-F5344CB8AC3E}">
        <p14:creationId xmlns:p14="http://schemas.microsoft.com/office/powerpoint/2010/main" val="31364981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57</a:t>
            </a:fld>
            <a:endParaRPr lang="en-US" dirty="0"/>
          </a:p>
        </p:txBody>
      </p:sp>
    </p:spTree>
    <p:extLst>
      <p:ext uri="{BB962C8B-B14F-4D97-AF65-F5344CB8AC3E}">
        <p14:creationId xmlns:p14="http://schemas.microsoft.com/office/powerpoint/2010/main" val="210674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28% of the general population</a:t>
            </a:r>
            <a:r>
              <a:rPr lang="en-US" baseline="0" dirty="0"/>
              <a:t> think they are burned out.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78 Percent of Physicians Have Experienced Burnout in their Medical Practices</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Physicians Foundation’s 2018 survey, now in its sixth edition, reveals some startling findings about the impact of several factors driving physicians to reassess their careers.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survey of nearly 9,000 U.S. physicians across the country examines the impact of poverty on healthcare outcomes, practice patterns, career plans, how physicians are responding to the opioid crisis and perspectives of today’s physicians.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6</a:t>
            </a:fld>
            <a:endParaRPr lang="en-US" dirty="0"/>
          </a:p>
        </p:txBody>
      </p:sp>
    </p:spTree>
    <p:extLst>
      <p:ext uri="{BB962C8B-B14F-4D97-AF65-F5344CB8AC3E}">
        <p14:creationId xmlns:p14="http://schemas.microsoft.com/office/powerpoint/2010/main" val="857369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7</a:t>
            </a:fld>
            <a:endParaRPr lang="en-US" dirty="0"/>
          </a:p>
        </p:txBody>
      </p:sp>
    </p:spTree>
    <p:extLst>
      <p:ext uri="{BB962C8B-B14F-4D97-AF65-F5344CB8AC3E}">
        <p14:creationId xmlns:p14="http://schemas.microsoft.com/office/powerpoint/2010/main" val="4260595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62% are pessimistic about the future of medicine.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46% plan to change career paths.</a:t>
            </a:r>
            <a:br>
              <a:rPr lang="en-US" sz="1200" b="1" kern="1200" dirty="0">
                <a:solidFill>
                  <a:schemeClr val="tx1"/>
                </a:solidFill>
                <a:effectLst/>
                <a:latin typeface="+mn-lt"/>
                <a:ea typeface="+mn-ea"/>
                <a:cs typeface="+mn-cs"/>
              </a:rPr>
            </a:b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49% would not recommend medicine as a career to their children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Culture</a:t>
            </a:r>
            <a:r>
              <a:rPr lang="en-US" baseline="0" dirty="0"/>
              <a:t> matters</a:t>
            </a:r>
          </a:p>
          <a:p>
            <a:endParaRPr lang="en-US" baseline="0" dirty="0"/>
          </a:p>
        </p:txBody>
      </p:sp>
      <p:sp>
        <p:nvSpPr>
          <p:cNvPr id="4" name="Slide Number Placeholder 3"/>
          <p:cNvSpPr>
            <a:spLocks noGrp="1"/>
          </p:cNvSpPr>
          <p:nvPr>
            <p:ph type="sldNum" sz="quarter" idx="10"/>
          </p:nvPr>
        </p:nvSpPr>
        <p:spPr/>
        <p:txBody>
          <a:bodyPr/>
          <a:lstStyle/>
          <a:p>
            <a:fld id="{BBE2112D-0E5A-0C43-AB1D-37BCBF7DE844}" type="slidenum">
              <a:rPr lang="en-US" smtClean="0"/>
              <a:t>8</a:t>
            </a:fld>
            <a:endParaRPr lang="en-US" dirty="0"/>
          </a:p>
        </p:txBody>
      </p:sp>
    </p:spTree>
    <p:extLst>
      <p:ext uri="{BB962C8B-B14F-4D97-AF65-F5344CB8AC3E}">
        <p14:creationId xmlns:p14="http://schemas.microsoft.com/office/powerpoint/2010/main" val="55241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2112D-0E5A-0C43-AB1D-37BCBF7DE844}" type="slidenum">
              <a:rPr lang="en-US" smtClean="0"/>
              <a:t>9</a:t>
            </a:fld>
            <a:endParaRPr lang="en-US" dirty="0"/>
          </a:p>
        </p:txBody>
      </p:sp>
    </p:spTree>
    <p:extLst>
      <p:ext uri="{BB962C8B-B14F-4D97-AF65-F5344CB8AC3E}">
        <p14:creationId xmlns:p14="http://schemas.microsoft.com/office/powerpoint/2010/main" val="850351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September 18,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31F9E-604E-4343-9F29-EF72E8231CAD}" type="datetime4">
              <a:rPr lang="en-US" smtClean="0"/>
              <a:pPr/>
              <a:t>September 18,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8E1CE-37F8-4102-8DF9-852A0A51F293}" type="datetime4">
              <a:rPr lang="en-US" smtClean="0"/>
              <a:pPr/>
              <a:t>September 18,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September 18,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475910" y="5831729"/>
            <a:ext cx="2135777" cy="98574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September 18, 2019</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September 18,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September 18, 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9EC054-3869-4501-B163-1BBFDE8DCE04}" type="datetime4">
              <a:rPr lang="en-US" smtClean="0"/>
              <a:pPr/>
              <a:t>September 18, 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September 18, 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18,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September 18,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18,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495680" y="295986"/>
            <a:ext cx="7989336" cy="5910164"/>
          </a:xfrm>
          <a:prstGeom prst="rect">
            <a:avLst/>
          </a:prstGeom>
        </p:spPr>
      </p:pic>
      <p:sp>
        <p:nvSpPr>
          <p:cNvPr id="5" name="Content Placeholder 2"/>
          <p:cNvSpPr txBox="1">
            <a:spLocks/>
          </p:cNvSpPr>
          <p:nvPr/>
        </p:nvSpPr>
        <p:spPr>
          <a:xfrm>
            <a:off x="495680" y="6049903"/>
            <a:ext cx="8027816" cy="836958"/>
          </a:xfrm>
          <a:prstGeom prst="rect">
            <a:avLst/>
          </a:prstGeom>
        </p:spPr>
        <p:txBody>
          <a:bodyPr vert="horz" lIns="91440" tIns="45720" rIns="91440" bIns="45720" rtlCol="0">
            <a:normAutofit fontScale="62500" lnSpcReduction="20000"/>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pPr algn="ctr"/>
            <a:endParaRPr lang="en-US" dirty="0"/>
          </a:p>
          <a:p>
            <a:pPr algn="ctr"/>
            <a:r>
              <a:rPr lang="en-US" sz="3000" dirty="0"/>
              <a:t>One physician completes suicide every day.</a:t>
            </a:r>
          </a:p>
        </p:txBody>
      </p:sp>
    </p:spTree>
    <p:extLst>
      <p:ext uri="{BB962C8B-B14F-4D97-AF65-F5344CB8AC3E}">
        <p14:creationId xmlns:p14="http://schemas.microsoft.com/office/powerpoint/2010/main" val="327016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568158" cy="1371600"/>
          </a:xfrm>
        </p:spPr>
        <p:txBody>
          <a:bodyPr>
            <a:normAutofit/>
          </a:bodyPr>
          <a:lstStyle/>
          <a:p>
            <a:r>
              <a:rPr lang="en-US" dirty="0"/>
              <a:t>Emotional and physical exhaustion </a:t>
            </a:r>
          </a:p>
        </p:txBody>
      </p:sp>
      <p:sp>
        <p:nvSpPr>
          <p:cNvPr id="3" name="Content Placeholder 2"/>
          <p:cNvSpPr>
            <a:spLocks noGrp="1"/>
          </p:cNvSpPr>
          <p:nvPr>
            <p:ph idx="1"/>
          </p:nvPr>
        </p:nvSpPr>
        <p:spPr>
          <a:xfrm>
            <a:off x="609600" y="1752600"/>
            <a:ext cx="7620000" cy="4373563"/>
          </a:xfrm>
        </p:spPr>
        <p:txBody>
          <a:bodyPr>
            <a:normAutofit fontScale="92500" lnSpcReduction="10000"/>
          </a:bodyPr>
          <a:lstStyle/>
          <a:p>
            <a:pPr marL="342900" indent="-342900">
              <a:buFont typeface="Arial" panose="020B0604020202020204" pitchFamily="34" charset="0"/>
              <a:buChar char="•"/>
            </a:pPr>
            <a:r>
              <a:rPr lang="en-US" sz="2400" b="0" dirty="0"/>
              <a:t>25% increase in odds of alcohol abuse/dependence</a:t>
            </a:r>
          </a:p>
          <a:p>
            <a:pPr marL="342900" indent="-342900">
              <a:buFont typeface="Arial" panose="020B0604020202020204" pitchFamily="34" charset="0"/>
              <a:buChar char="•"/>
            </a:pPr>
            <a:r>
              <a:rPr lang="en-US" sz="2400" b="0" dirty="0"/>
              <a:t>Motor vehicle crashes </a:t>
            </a:r>
            <a:endParaRPr lang="en-US" sz="2400" dirty="0"/>
          </a:p>
          <a:p>
            <a:pPr marL="342900" indent="-342900">
              <a:buFont typeface="Arial" panose="020B0604020202020204" pitchFamily="34" charset="0"/>
              <a:buChar char="•"/>
            </a:pPr>
            <a:r>
              <a:rPr lang="en-US" sz="2400" b="0" dirty="0"/>
              <a:t>Double risk for suicidal ideation</a:t>
            </a:r>
          </a:p>
          <a:p>
            <a:pPr marL="342900" indent="-342900">
              <a:buFont typeface="Arial" panose="020B0604020202020204" pitchFamily="34" charset="0"/>
              <a:buChar char="•"/>
            </a:pPr>
            <a:r>
              <a:rPr lang="en-US" sz="2400" b="0" dirty="0"/>
              <a:t>Physician greater risk of suicide compared to the general population  </a:t>
            </a:r>
          </a:p>
          <a:p>
            <a:r>
              <a:rPr lang="en-US" sz="2400" b="0" dirty="0">
                <a:latin typeface="Wingdings"/>
                <a:ea typeface="Wingdings"/>
                <a:cs typeface="Wingdings"/>
                <a:sym typeface="Wingdings"/>
              </a:rPr>
              <a:t> </a:t>
            </a:r>
            <a:r>
              <a:rPr lang="en-US" sz="2400" b="0" dirty="0">
                <a:sym typeface="Wingdings"/>
              </a:rPr>
              <a:t>7</a:t>
            </a:r>
            <a:r>
              <a:rPr lang="en-US" sz="2400" b="0" dirty="0"/>
              <a:t>0% in male physicians and </a:t>
            </a:r>
          </a:p>
          <a:p>
            <a:pPr marL="342900" indent="-342900">
              <a:buFont typeface="Wingdings" charset="0"/>
              <a:buChar char="é"/>
            </a:pPr>
            <a:r>
              <a:rPr lang="en-US" sz="2400" b="0" dirty="0">
                <a:sym typeface="Wingdings"/>
              </a:rPr>
              <a:t>25</a:t>
            </a:r>
            <a:r>
              <a:rPr lang="en-US" sz="2400" b="0" dirty="0"/>
              <a:t>0% higher in female physicians</a:t>
            </a:r>
          </a:p>
          <a:p>
            <a:pPr marL="342900" indent="-342900">
              <a:buFont typeface="Wingdings" charset="0"/>
              <a:buChar char="é"/>
            </a:pPr>
            <a:endParaRPr lang="en-US" sz="2400" b="0" dirty="0"/>
          </a:p>
          <a:p>
            <a:pPr algn="ctr"/>
            <a:r>
              <a:rPr lang="en-US" sz="2400" b="0" dirty="0">
                <a:solidFill>
                  <a:srgbClr val="D1282E"/>
                </a:solidFill>
              </a:rPr>
              <a:t>US physicians have the highest suicide rate of any profession</a:t>
            </a:r>
          </a:p>
        </p:txBody>
      </p:sp>
    </p:spTree>
    <p:extLst>
      <p:ext uri="{BB962C8B-B14F-4D97-AF65-F5344CB8AC3E}">
        <p14:creationId xmlns:p14="http://schemas.microsoft.com/office/powerpoint/2010/main" val="2911198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r>
              <a:rPr lang="en-US" b="1" dirty="0"/>
              <a:t>Everyone Pays a Price </a:t>
            </a:r>
            <a:br>
              <a:rPr lang="en-US" b="1" dirty="0"/>
            </a:br>
            <a:endParaRPr lang="en-US" dirty="0"/>
          </a:p>
        </p:txBody>
      </p:sp>
      <p:sp>
        <p:nvSpPr>
          <p:cNvPr id="3" name="Content Placeholder 2"/>
          <p:cNvSpPr>
            <a:spLocks noGrp="1"/>
          </p:cNvSpPr>
          <p:nvPr>
            <p:ph idx="1"/>
          </p:nvPr>
        </p:nvSpPr>
        <p:spPr>
          <a:xfrm>
            <a:off x="457200" y="1250846"/>
            <a:ext cx="7620000" cy="4875318"/>
          </a:xfrm>
        </p:spPr>
        <p:txBody>
          <a:bodyPr>
            <a:normAutofit/>
          </a:bodyPr>
          <a:lstStyle/>
          <a:p>
            <a:endParaRPr lang="en-US" dirty="0"/>
          </a:p>
          <a:p>
            <a:pPr marL="342900" indent="-342900">
              <a:buClr>
                <a:schemeClr val="tx2"/>
              </a:buClr>
              <a:buFont typeface="Arial"/>
              <a:buChar char="•"/>
            </a:pPr>
            <a:r>
              <a:rPr lang="en-US" sz="2400" b="0" dirty="0"/>
              <a:t>Physician’s own health and well-being suffers</a:t>
            </a:r>
          </a:p>
          <a:p>
            <a:pPr marL="342900" lvl="0" indent="-342900">
              <a:buClr>
                <a:schemeClr val="tx2"/>
              </a:buClr>
              <a:buFont typeface="Arial"/>
              <a:buChar char="•"/>
            </a:pPr>
            <a:endParaRPr lang="en-US" sz="2400" b="0" dirty="0"/>
          </a:p>
          <a:p>
            <a:pPr marL="342900" lvl="0" indent="-342900">
              <a:buClr>
                <a:schemeClr val="tx2"/>
              </a:buClr>
              <a:buFont typeface="Arial"/>
              <a:buChar char="•"/>
            </a:pPr>
            <a:r>
              <a:rPr lang="en-US" sz="2400" b="0" dirty="0"/>
              <a:t>Increased medical errors </a:t>
            </a:r>
          </a:p>
          <a:p>
            <a:pPr lvl="0">
              <a:buClr>
                <a:schemeClr val="tx2"/>
              </a:buClr>
            </a:pPr>
            <a:endParaRPr lang="en-US" sz="2400" b="0" dirty="0"/>
          </a:p>
          <a:p>
            <a:pPr lvl="0">
              <a:buClr>
                <a:schemeClr val="tx2"/>
              </a:buClr>
            </a:pPr>
            <a:endParaRPr lang="en-US" sz="2400" b="0" dirty="0"/>
          </a:p>
          <a:p>
            <a:endParaRPr lang="en-US" b="0" dirty="0"/>
          </a:p>
        </p:txBody>
      </p:sp>
    </p:spTree>
    <p:extLst>
      <p:ext uri="{BB962C8B-B14F-4D97-AF65-F5344CB8AC3E}">
        <p14:creationId xmlns:p14="http://schemas.microsoft.com/office/powerpoint/2010/main" val="3995928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92504"/>
            <a:ext cx="7620000" cy="2229445"/>
          </a:xfrm>
        </p:spPr>
        <p:txBody>
          <a:bodyPr>
            <a:normAutofit/>
          </a:bodyPr>
          <a:lstStyle/>
          <a:p>
            <a:pPr algn="ctr"/>
            <a:endParaRPr lang="en-US" sz="2400" b="0" dirty="0"/>
          </a:p>
          <a:p>
            <a:pPr algn="ctr"/>
            <a:endParaRPr lang="en-US" sz="2400" b="0" dirty="0"/>
          </a:p>
          <a:p>
            <a:pPr algn="ctr"/>
            <a:r>
              <a:rPr lang="en-US" sz="2800" dirty="0">
                <a:solidFill>
                  <a:schemeClr val="tx2"/>
                </a:solidFill>
              </a:rPr>
              <a:t>Burnout doubles risk of medical error. </a:t>
            </a:r>
          </a:p>
        </p:txBody>
      </p:sp>
    </p:spTree>
    <p:extLst>
      <p:ext uri="{BB962C8B-B14F-4D97-AF65-F5344CB8AC3E}">
        <p14:creationId xmlns:p14="http://schemas.microsoft.com/office/powerpoint/2010/main" val="3470415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4683" y="9079"/>
            <a:ext cx="8792863" cy="2074369"/>
          </a:xfrm>
          <a:prstGeom prst="rect">
            <a:avLst/>
          </a:prstGeom>
        </p:spPr>
      </p:pic>
      <p:pic>
        <p:nvPicPr>
          <p:cNvPr id="6" name="Picture 5"/>
          <p:cNvPicPr>
            <a:picLocks noChangeAspect="1"/>
          </p:cNvPicPr>
          <p:nvPr/>
        </p:nvPicPr>
        <p:blipFill rotWithShape="1">
          <a:blip r:embed="rId4"/>
          <a:srcRect l="1153"/>
          <a:stretch/>
        </p:blipFill>
        <p:spPr>
          <a:xfrm>
            <a:off x="0" y="1926055"/>
            <a:ext cx="4546600" cy="3206776"/>
          </a:xfrm>
          <a:prstGeom prst="rect">
            <a:avLst/>
          </a:prstGeom>
        </p:spPr>
      </p:pic>
      <p:sp>
        <p:nvSpPr>
          <p:cNvPr id="12" name="Content Placeholder 11"/>
          <p:cNvSpPr>
            <a:spLocks noGrp="1"/>
          </p:cNvSpPr>
          <p:nvPr>
            <p:ph idx="1"/>
          </p:nvPr>
        </p:nvSpPr>
        <p:spPr>
          <a:xfrm>
            <a:off x="4552024" y="1804048"/>
            <a:ext cx="4566022" cy="4486385"/>
          </a:xfrm>
        </p:spPr>
        <p:txBody>
          <a:bodyPr>
            <a:normAutofit/>
          </a:bodyPr>
          <a:lstStyle/>
          <a:p>
            <a:pPr marL="342900" indent="-342900">
              <a:buFont typeface="Arial"/>
              <a:buChar char="•"/>
            </a:pPr>
            <a:r>
              <a:rPr lang="en-US" b="0" dirty="0">
                <a:solidFill>
                  <a:srgbClr val="D1282E"/>
                </a:solidFill>
              </a:rPr>
              <a:t>Strong relationship between surgeon distress and perceived medical errors </a:t>
            </a:r>
          </a:p>
          <a:p>
            <a:endParaRPr lang="en-US" b="0" dirty="0">
              <a:solidFill>
                <a:srgbClr val="D1282E"/>
              </a:solidFill>
            </a:endParaRPr>
          </a:p>
          <a:p>
            <a:pPr marL="342900" indent="-342900">
              <a:buFont typeface="Arial"/>
              <a:buChar char="•"/>
            </a:pPr>
            <a:r>
              <a:rPr lang="en-US" b="0" dirty="0">
                <a:solidFill>
                  <a:srgbClr val="D1282E"/>
                </a:solidFill>
              </a:rPr>
              <a:t>Burnout and depression were among the strongest factors associated with reporting an error</a:t>
            </a:r>
          </a:p>
          <a:p>
            <a:r>
              <a:rPr lang="en-US" b="0" dirty="0">
                <a:solidFill>
                  <a:srgbClr val="D1282E"/>
                </a:solidFill>
              </a:rPr>
              <a:t> </a:t>
            </a:r>
          </a:p>
          <a:p>
            <a:pPr marL="342900" indent="-342900">
              <a:buFont typeface="Arial"/>
              <a:buChar char="•"/>
            </a:pPr>
            <a:r>
              <a:rPr lang="en-US" b="0" dirty="0">
                <a:solidFill>
                  <a:srgbClr val="D1282E"/>
                </a:solidFill>
              </a:rPr>
              <a:t>70% of surgeons thought error was due to individual factors</a:t>
            </a:r>
          </a:p>
        </p:txBody>
      </p:sp>
    </p:spTree>
    <p:extLst>
      <p:ext uri="{BB962C8B-B14F-4D97-AF65-F5344CB8AC3E}">
        <p14:creationId xmlns:p14="http://schemas.microsoft.com/office/powerpoint/2010/main" val="3878644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6613" y="5298871"/>
            <a:ext cx="8509000" cy="47383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134683" y="9079"/>
            <a:ext cx="8792863" cy="2074369"/>
          </a:xfrm>
          <a:prstGeom prst="rect">
            <a:avLst/>
          </a:prstGeom>
        </p:spPr>
      </p:pic>
      <p:pic>
        <p:nvPicPr>
          <p:cNvPr id="6" name="Picture 5"/>
          <p:cNvPicPr>
            <a:picLocks noChangeAspect="1"/>
          </p:cNvPicPr>
          <p:nvPr/>
        </p:nvPicPr>
        <p:blipFill rotWithShape="1">
          <a:blip r:embed="rId4"/>
          <a:srcRect l="1153"/>
          <a:stretch/>
        </p:blipFill>
        <p:spPr>
          <a:xfrm>
            <a:off x="0" y="1926055"/>
            <a:ext cx="4546600" cy="3206776"/>
          </a:xfrm>
          <a:prstGeom prst="rect">
            <a:avLst/>
          </a:prstGeom>
        </p:spPr>
      </p:pic>
      <p:sp>
        <p:nvSpPr>
          <p:cNvPr id="12" name="Content Placeholder 11"/>
          <p:cNvSpPr>
            <a:spLocks noGrp="1"/>
          </p:cNvSpPr>
          <p:nvPr>
            <p:ph idx="1"/>
          </p:nvPr>
        </p:nvSpPr>
        <p:spPr>
          <a:xfrm>
            <a:off x="4552024" y="1804048"/>
            <a:ext cx="4566022" cy="4206240"/>
          </a:xfrm>
        </p:spPr>
        <p:txBody>
          <a:bodyPr>
            <a:normAutofit/>
          </a:bodyPr>
          <a:lstStyle/>
          <a:p>
            <a:pPr marL="342900" indent="-342900">
              <a:spcAft>
                <a:spcPts val="0"/>
              </a:spcAft>
              <a:buFont typeface="Arial"/>
              <a:buChar char="•"/>
            </a:pPr>
            <a:r>
              <a:rPr lang="en-US" b="0" dirty="0">
                <a:solidFill>
                  <a:srgbClr val="D1282E"/>
                </a:solidFill>
              </a:rPr>
              <a:t>Strong relationship between surgeon distress and perceived medical errors </a:t>
            </a:r>
          </a:p>
          <a:p>
            <a:pPr>
              <a:spcAft>
                <a:spcPts val="0"/>
              </a:spcAft>
            </a:pPr>
            <a:endParaRPr lang="en-US" b="0" dirty="0">
              <a:solidFill>
                <a:srgbClr val="D1282E"/>
              </a:solidFill>
            </a:endParaRPr>
          </a:p>
          <a:p>
            <a:pPr marL="342900" indent="-342900">
              <a:spcAft>
                <a:spcPts val="0"/>
              </a:spcAft>
              <a:buFont typeface="Arial"/>
              <a:buChar char="•"/>
            </a:pPr>
            <a:r>
              <a:rPr lang="en-US" b="0" dirty="0">
                <a:solidFill>
                  <a:srgbClr val="D1282E"/>
                </a:solidFill>
              </a:rPr>
              <a:t>Burnout and depression were among the strongest factors associated with reporting an error</a:t>
            </a:r>
          </a:p>
          <a:p>
            <a:pPr>
              <a:spcAft>
                <a:spcPts val="0"/>
              </a:spcAft>
            </a:pPr>
            <a:r>
              <a:rPr lang="en-US" b="0" dirty="0">
                <a:solidFill>
                  <a:srgbClr val="D1282E"/>
                </a:solidFill>
              </a:rPr>
              <a:t> </a:t>
            </a:r>
          </a:p>
          <a:p>
            <a:pPr marL="342900" indent="-342900">
              <a:spcAft>
                <a:spcPts val="0"/>
              </a:spcAft>
              <a:buFont typeface="Arial"/>
              <a:buChar char="•"/>
            </a:pPr>
            <a:r>
              <a:rPr lang="en-US" b="0" dirty="0">
                <a:solidFill>
                  <a:srgbClr val="D1282E"/>
                </a:solidFill>
              </a:rPr>
              <a:t>70% of surgeons thought error was due to individual factors</a:t>
            </a:r>
          </a:p>
        </p:txBody>
      </p:sp>
      <p:sp>
        <p:nvSpPr>
          <p:cNvPr id="4" name="TextBox 3"/>
          <p:cNvSpPr txBox="1"/>
          <p:nvPr/>
        </p:nvSpPr>
        <p:spPr>
          <a:xfrm>
            <a:off x="134682" y="5293670"/>
            <a:ext cx="8792863" cy="461665"/>
          </a:xfrm>
          <a:prstGeom prst="rect">
            <a:avLst/>
          </a:prstGeom>
          <a:noFill/>
        </p:spPr>
        <p:txBody>
          <a:bodyPr wrap="square" rtlCol="0">
            <a:spAutoFit/>
          </a:bodyPr>
          <a:lstStyle/>
          <a:p>
            <a:pPr algn="ctr"/>
            <a:r>
              <a:rPr lang="en-US" sz="2400" i="1" dirty="0"/>
              <a:t>bidirectional relationship between medical errors and distress</a:t>
            </a:r>
          </a:p>
        </p:txBody>
      </p:sp>
    </p:spTree>
    <p:extLst>
      <p:ext uri="{BB962C8B-B14F-4D97-AF65-F5344CB8AC3E}">
        <p14:creationId xmlns:p14="http://schemas.microsoft.com/office/powerpoint/2010/main" val="3287412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r>
              <a:rPr lang="en-US" b="1" dirty="0"/>
              <a:t>Everyone Pays a Price </a:t>
            </a:r>
            <a:br>
              <a:rPr lang="en-US" b="1" dirty="0"/>
            </a:br>
            <a:endParaRPr lang="en-US" dirty="0"/>
          </a:p>
        </p:txBody>
      </p:sp>
      <p:sp>
        <p:nvSpPr>
          <p:cNvPr id="3" name="Content Placeholder 2"/>
          <p:cNvSpPr>
            <a:spLocks noGrp="1"/>
          </p:cNvSpPr>
          <p:nvPr>
            <p:ph idx="1"/>
          </p:nvPr>
        </p:nvSpPr>
        <p:spPr>
          <a:xfrm>
            <a:off x="457200" y="1250846"/>
            <a:ext cx="7620000" cy="4875318"/>
          </a:xfrm>
        </p:spPr>
        <p:txBody>
          <a:bodyPr>
            <a:normAutofit/>
          </a:bodyPr>
          <a:lstStyle/>
          <a:p>
            <a:endParaRPr lang="en-US" dirty="0"/>
          </a:p>
          <a:p>
            <a:pPr marL="342900" indent="-342900">
              <a:buClr>
                <a:schemeClr val="tx2"/>
              </a:buClr>
              <a:buFont typeface="Arial"/>
              <a:buChar char="•"/>
            </a:pPr>
            <a:r>
              <a:rPr lang="en-US" sz="2400" b="0" dirty="0"/>
              <a:t>Increased rates of physician substance abuse, suicide, and intent to leave practice</a:t>
            </a:r>
          </a:p>
          <a:p>
            <a:pPr marL="342900" lvl="0" indent="-342900">
              <a:buClr>
                <a:schemeClr val="tx2"/>
              </a:buClr>
              <a:buFont typeface="Arial"/>
              <a:buChar char="•"/>
            </a:pPr>
            <a:endParaRPr lang="en-US" sz="2400" b="0" dirty="0"/>
          </a:p>
          <a:p>
            <a:pPr marL="342900" lvl="0" indent="-342900">
              <a:buClr>
                <a:schemeClr val="tx2"/>
              </a:buClr>
              <a:buFont typeface="Arial"/>
              <a:buChar char="•"/>
            </a:pPr>
            <a:r>
              <a:rPr lang="en-US" sz="2400" b="0" dirty="0"/>
              <a:t>Increase in medical errors </a:t>
            </a:r>
          </a:p>
          <a:p>
            <a:pPr lvl="0">
              <a:buClr>
                <a:schemeClr val="tx2"/>
              </a:buClr>
            </a:pPr>
            <a:endParaRPr lang="en-US" sz="2400" b="0" dirty="0"/>
          </a:p>
          <a:p>
            <a:pPr marL="342900" lvl="0" indent="-342900">
              <a:buClr>
                <a:schemeClr val="tx2"/>
              </a:buClr>
              <a:buFont typeface="Arial"/>
              <a:buChar char="•"/>
            </a:pPr>
            <a:r>
              <a:rPr lang="en-US" sz="2400" b="0" dirty="0"/>
              <a:t>Increase in malpractice rates</a:t>
            </a:r>
          </a:p>
          <a:p>
            <a:pPr>
              <a:buClr>
                <a:schemeClr val="tx2"/>
              </a:buClr>
            </a:pPr>
            <a:endParaRPr lang="en-US" sz="2400" b="0" dirty="0"/>
          </a:p>
          <a:p>
            <a:pPr lvl="0">
              <a:buClr>
                <a:schemeClr val="tx2"/>
              </a:buClr>
            </a:pPr>
            <a:endParaRPr lang="en-US" sz="2400" b="0" dirty="0"/>
          </a:p>
          <a:p>
            <a:endParaRPr lang="en-US" b="0" dirty="0"/>
          </a:p>
        </p:txBody>
      </p:sp>
    </p:spTree>
    <p:extLst>
      <p:ext uri="{BB962C8B-B14F-4D97-AF65-F5344CB8AC3E}">
        <p14:creationId xmlns:p14="http://schemas.microsoft.com/office/powerpoint/2010/main" val="3565121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lgn="ctr"/>
            <a:endParaRPr lang="en-US" sz="2400" b="0" dirty="0"/>
          </a:p>
          <a:p>
            <a:pPr algn="ctr"/>
            <a:r>
              <a:rPr lang="en-US" sz="2800" b="0" dirty="0">
                <a:solidFill>
                  <a:srgbClr val="D1282E"/>
                </a:solidFill>
              </a:rPr>
              <a:t> Burnout results in 17% increased odds of being named in a medical malpractice suit.</a:t>
            </a:r>
            <a:endParaRPr lang="en-US" sz="2800" dirty="0">
              <a:solidFill>
                <a:srgbClr val="D1282E"/>
              </a:solidFill>
            </a:endParaRPr>
          </a:p>
        </p:txBody>
      </p:sp>
    </p:spTree>
    <p:extLst>
      <p:ext uri="{BB962C8B-B14F-4D97-AF65-F5344CB8AC3E}">
        <p14:creationId xmlns:p14="http://schemas.microsoft.com/office/powerpoint/2010/main" val="411107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881" y="2694128"/>
            <a:ext cx="8581222" cy="3287571"/>
          </a:xfrm>
        </p:spPr>
        <p:txBody>
          <a:bodyPr>
            <a:normAutofit lnSpcReduction="10000"/>
          </a:bodyPr>
          <a:lstStyle/>
          <a:p>
            <a:pPr marL="342900" indent="-342900">
              <a:buClr>
                <a:schemeClr val="tx2"/>
              </a:buClr>
              <a:buFont typeface="Arial"/>
              <a:buChar char="•"/>
            </a:pPr>
            <a:r>
              <a:rPr lang="en-US" b="0" dirty="0"/>
              <a:t>1,764 of 7,164 (24.6%) responding surgeons were involved in a recent malpractice suit. </a:t>
            </a:r>
          </a:p>
          <a:p>
            <a:pPr>
              <a:buClr>
                <a:schemeClr val="tx2"/>
              </a:buClr>
            </a:pPr>
            <a:endParaRPr lang="en-US" b="0" dirty="0"/>
          </a:p>
          <a:p>
            <a:pPr marL="342900" indent="-342900">
              <a:buClr>
                <a:schemeClr val="tx2"/>
              </a:buClr>
              <a:buFont typeface="Arial"/>
              <a:buChar char="•"/>
            </a:pPr>
            <a:r>
              <a:rPr lang="en-US" b="0" dirty="0"/>
              <a:t>Recent malpractice suits were strongly related to burnout (P &lt; 0.0001), depression (P &lt; 0.0001), and recent thoughts of suicide (P &lt; 0.0001) among surgeons. </a:t>
            </a:r>
          </a:p>
          <a:p>
            <a:pPr marL="342900" indent="-342900">
              <a:buClr>
                <a:schemeClr val="tx2"/>
              </a:buClr>
              <a:buFont typeface="Arial"/>
              <a:buChar char="•"/>
            </a:pPr>
            <a:endParaRPr lang="en-US" b="0" dirty="0"/>
          </a:p>
          <a:p>
            <a:pPr marL="342900" indent="-342900">
              <a:buClr>
                <a:schemeClr val="tx2"/>
              </a:buClr>
              <a:buFont typeface="Arial"/>
              <a:buChar char="•"/>
            </a:pPr>
            <a:r>
              <a:rPr lang="en-US" b="0" dirty="0"/>
              <a:t>Hours worked, nights on call, subspecialty, and practice setting were also independently associated with recent malpractice suits.  </a:t>
            </a:r>
          </a:p>
          <a:p>
            <a:endParaRPr lang="en-US" dirty="0"/>
          </a:p>
        </p:txBody>
      </p:sp>
      <p:pic>
        <p:nvPicPr>
          <p:cNvPr id="5" name="Picture 4"/>
          <p:cNvPicPr>
            <a:picLocks noChangeAspect="1"/>
          </p:cNvPicPr>
          <p:nvPr/>
        </p:nvPicPr>
        <p:blipFill rotWithShape="1">
          <a:blip r:embed="rId3"/>
          <a:srcRect r="6154"/>
          <a:stretch/>
        </p:blipFill>
        <p:spPr>
          <a:xfrm>
            <a:off x="230880" y="0"/>
            <a:ext cx="8581223" cy="2549603"/>
          </a:xfrm>
          <a:prstGeom prst="rect">
            <a:avLst/>
          </a:prstGeom>
        </p:spPr>
      </p:pic>
    </p:spTree>
    <p:extLst>
      <p:ext uri="{BB962C8B-B14F-4D97-AF65-F5344CB8AC3E}">
        <p14:creationId xmlns:p14="http://schemas.microsoft.com/office/powerpoint/2010/main" val="3165097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r>
              <a:rPr lang="en-US" b="1" dirty="0"/>
              <a:t>Everyone Pays a Price </a:t>
            </a:r>
            <a:br>
              <a:rPr lang="en-US" b="1" dirty="0"/>
            </a:br>
            <a:endParaRPr lang="en-US" dirty="0"/>
          </a:p>
        </p:txBody>
      </p:sp>
      <p:sp>
        <p:nvSpPr>
          <p:cNvPr id="3" name="Content Placeholder 2"/>
          <p:cNvSpPr>
            <a:spLocks noGrp="1"/>
          </p:cNvSpPr>
          <p:nvPr>
            <p:ph idx="1"/>
          </p:nvPr>
        </p:nvSpPr>
        <p:spPr>
          <a:xfrm>
            <a:off x="457200" y="1250845"/>
            <a:ext cx="7620000" cy="5398471"/>
          </a:xfrm>
        </p:spPr>
        <p:txBody>
          <a:bodyPr>
            <a:normAutofit/>
          </a:bodyPr>
          <a:lstStyle/>
          <a:p>
            <a:endParaRPr lang="en-US" dirty="0"/>
          </a:p>
          <a:p>
            <a:pPr marL="342900" indent="-342900">
              <a:buClr>
                <a:schemeClr val="tx2"/>
              </a:buClr>
              <a:buFont typeface="Arial"/>
              <a:buChar char="•"/>
            </a:pPr>
            <a:r>
              <a:rPr lang="en-US" sz="2400" b="0" dirty="0"/>
              <a:t>Physician’s own health and well-being suffers</a:t>
            </a:r>
          </a:p>
          <a:p>
            <a:pPr lvl="0">
              <a:buClr>
                <a:schemeClr val="tx2"/>
              </a:buClr>
            </a:pPr>
            <a:endParaRPr lang="en-US" sz="2400" b="0" dirty="0"/>
          </a:p>
          <a:p>
            <a:pPr marL="342900" lvl="0" indent="-342900">
              <a:buClr>
                <a:schemeClr val="tx2"/>
              </a:buClr>
              <a:buFont typeface="Arial"/>
              <a:buChar char="•"/>
            </a:pPr>
            <a:r>
              <a:rPr lang="en-US" sz="2400" b="0" dirty="0"/>
              <a:t>Increase in medical errors </a:t>
            </a:r>
          </a:p>
          <a:p>
            <a:pPr lvl="0">
              <a:buClr>
                <a:schemeClr val="tx2"/>
              </a:buClr>
            </a:pPr>
            <a:endParaRPr lang="en-US" sz="2400" b="0" dirty="0"/>
          </a:p>
          <a:p>
            <a:pPr marL="342900" lvl="0" indent="-342900">
              <a:buClr>
                <a:schemeClr val="tx2"/>
              </a:buClr>
              <a:buFont typeface="Arial"/>
              <a:buChar char="•"/>
            </a:pPr>
            <a:r>
              <a:rPr lang="en-US" sz="2400" b="0" dirty="0"/>
              <a:t>Increase in malpractice rates</a:t>
            </a:r>
          </a:p>
          <a:p>
            <a:pPr>
              <a:buClr>
                <a:schemeClr val="tx2"/>
              </a:buClr>
            </a:pPr>
            <a:endParaRPr lang="en-US" sz="2400" b="0" dirty="0"/>
          </a:p>
          <a:p>
            <a:pPr marL="342900" indent="-342900">
              <a:buClr>
                <a:schemeClr val="tx2"/>
              </a:buClr>
              <a:buFont typeface="Arial"/>
              <a:buChar char="•"/>
            </a:pPr>
            <a:r>
              <a:rPr lang="en-US" sz="2400" b="0" dirty="0"/>
              <a:t>Burnout is expensive </a:t>
            </a:r>
          </a:p>
          <a:p>
            <a:pPr marL="342900" lvl="0" indent="-342900">
              <a:buClr>
                <a:schemeClr val="tx2"/>
              </a:buClr>
              <a:buFont typeface="Arial"/>
              <a:buChar char="•"/>
            </a:pPr>
            <a:endParaRPr lang="en-US" sz="2400" b="0" dirty="0"/>
          </a:p>
          <a:p>
            <a:endParaRPr lang="en-US" b="0" dirty="0"/>
          </a:p>
        </p:txBody>
      </p:sp>
    </p:spTree>
    <p:extLst>
      <p:ext uri="{BB962C8B-B14F-4D97-AF65-F5344CB8AC3E}">
        <p14:creationId xmlns:p14="http://schemas.microsoft.com/office/powerpoint/2010/main" val="1075030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644" y="2964158"/>
            <a:ext cx="8523498" cy="4373563"/>
          </a:xfrm>
        </p:spPr>
        <p:txBody>
          <a:bodyPr>
            <a:normAutofit/>
          </a:bodyPr>
          <a:lstStyle/>
          <a:p>
            <a:pPr algn="ctr"/>
            <a:endParaRPr lang="en-US" b="0" dirty="0"/>
          </a:p>
          <a:p>
            <a:pPr algn="ctr"/>
            <a:r>
              <a:rPr lang="en-US" sz="2400" b="0" dirty="0"/>
              <a:t>TURNOVER </a:t>
            </a:r>
          </a:p>
          <a:p>
            <a:pPr algn="ctr"/>
            <a:r>
              <a:rPr lang="en-US" sz="2400" b="0" dirty="0"/>
              <a:t>Recruiting and replacing a physician = </a:t>
            </a:r>
          </a:p>
          <a:p>
            <a:pPr algn="ctr"/>
            <a:r>
              <a:rPr lang="en-US" sz="2400" b="0" dirty="0">
                <a:solidFill>
                  <a:srgbClr val="D1282E"/>
                </a:solidFill>
              </a:rPr>
              <a:t>$500,000 - $1,000,000</a:t>
            </a:r>
          </a:p>
          <a:p>
            <a:pPr algn="ctr"/>
            <a:endParaRPr lang="en-US" sz="2400" b="0" dirty="0"/>
          </a:p>
          <a:p>
            <a:pPr algn="ctr"/>
            <a:r>
              <a:rPr lang="en-US" sz="2400" b="0" dirty="0">
                <a:solidFill>
                  <a:srgbClr val="D1282E"/>
                </a:solidFill>
              </a:rPr>
              <a:t>Indirect cost  . . .</a:t>
            </a:r>
          </a:p>
        </p:txBody>
      </p:sp>
      <p:pic>
        <p:nvPicPr>
          <p:cNvPr id="5" name="Picture 4"/>
          <p:cNvPicPr>
            <a:picLocks noChangeAspect="1"/>
          </p:cNvPicPr>
          <p:nvPr/>
        </p:nvPicPr>
        <p:blipFill rotWithShape="1">
          <a:blip r:embed="rId3"/>
          <a:srcRect t="11042"/>
          <a:stretch/>
        </p:blipFill>
        <p:spPr>
          <a:xfrm>
            <a:off x="0" y="0"/>
            <a:ext cx="9144000" cy="2962741"/>
          </a:xfrm>
          <a:prstGeom prst="rect">
            <a:avLst/>
          </a:prstGeom>
        </p:spPr>
      </p:pic>
    </p:spTree>
    <p:extLst>
      <p:ext uri="{BB962C8B-B14F-4D97-AF65-F5344CB8AC3E}">
        <p14:creationId xmlns:p14="http://schemas.microsoft.com/office/powerpoint/2010/main" val="105479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65418"/>
            <a:ext cx="8977880" cy="1371600"/>
          </a:xfrm>
        </p:spPr>
        <p:txBody>
          <a:bodyPr>
            <a:normAutofit/>
          </a:bodyPr>
          <a:lstStyle/>
          <a:p>
            <a:pPr algn="ctr"/>
            <a:r>
              <a:rPr lang="en-US" sz="4400" dirty="0"/>
              <a:t>Wellness ?</a:t>
            </a:r>
          </a:p>
        </p:txBody>
      </p:sp>
      <p:pic>
        <p:nvPicPr>
          <p:cNvPr id="2" name="Picture 1"/>
          <p:cNvPicPr>
            <a:picLocks noChangeAspect="1"/>
          </p:cNvPicPr>
          <p:nvPr/>
        </p:nvPicPr>
        <p:blipFill>
          <a:blip r:embed="rId3"/>
          <a:stretch>
            <a:fillRect/>
          </a:stretch>
        </p:blipFill>
        <p:spPr>
          <a:xfrm>
            <a:off x="990600" y="2552700"/>
            <a:ext cx="6999436" cy="2171700"/>
          </a:xfrm>
          <a:prstGeom prst="rect">
            <a:avLst/>
          </a:prstGeom>
          <a:ln w="9525" cap="sq" cmpd="sng">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05603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47805"/>
            <a:ext cx="8136044" cy="864553"/>
          </a:xfrm>
        </p:spPr>
        <p:txBody>
          <a:bodyPr/>
          <a:lstStyle/>
          <a:p>
            <a:r>
              <a:rPr lang="en-US" dirty="0"/>
              <a:t>Burnt-out physicians who choose not to leave the profession are more likely to reduce their work hours. </a:t>
            </a:r>
          </a:p>
          <a:p>
            <a:endParaRPr lang="en-US" dirty="0"/>
          </a:p>
          <a:p>
            <a:endParaRPr lang="en-US" dirty="0"/>
          </a:p>
          <a:p>
            <a:endParaRPr lang="en-US" dirty="0"/>
          </a:p>
        </p:txBody>
      </p:sp>
      <p:pic>
        <p:nvPicPr>
          <p:cNvPr id="7" name="Picture 6"/>
          <p:cNvPicPr>
            <a:picLocks noChangeAspect="1"/>
          </p:cNvPicPr>
          <p:nvPr/>
        </p:nvPicPr>
        <p:blipFill>
          <a:blip r:embed="rId3"/>
          <a:stretch>
            <a:fillRect/>
          </a:stretch>
        </p:blipFill>
        <p:spPr>
          <a:xfrm>
            <a:off x="152400" y="1499495"/>
            <a:ext cx="1939955" cy="2002872"/>
          </a:xfrm>
          <a:prstGeom prst="rect">
            <a:avLst/>
          </a:prstGeom>
        </p:spPr>
      </p:pic>
      <p:pic>
        <p:nvPicPr>
          <p:cNvPr id="11" name="Picture 10"/>
          <p:cNvPicPr>
            <a:picLocks noChangeAspect="1"/>
          </p:cNvPicPr>
          <p:nvPr/>
        </p:nvPicPr>
        <p:blipFill>
          <a:blip r:embed="rId3"/>
          <a:stretch>
            <a:fillRect/>
          </a:stretch>
        </p:blipFill>
        <p:spPr>
          <a:xfrm>
            <a:off x="152400" y="3807167"/>
            <a:ext cx="1939955" cy="2002872"/>
          </a:xfrm>
          <a:prstGeom prst="rect">
            <a:avLst/>
          </a:prstGeom>
        </p:spPr>
      </p:pic>
      <p:pic>
        <p:nvPicPr>
          <p:cNvPr id="12" name="Picture 11"/>
          <p:cNvPicPr>
            <a:picLocks noChangeAspect="1"/>
          </p:cNvPicPr>
          <p:nvPr/>
        </p:nvPicPr>
        <p:blipFill>
          <a:blip r:embed="rId3"/>
          <a:stretch>
            <a:fillRect/>
          </a:stretch>
        </p:blipFill>
        <p:spPr>
          <a:xfrm>
            <a:off x="2397155" y="3807167"/>
            <a:ext cx="1939955" cy="2002872"/>
          </a:xfrm>
          <a:prstGeom prst="rect">
            <a:avLst/>
          </a:prstGeom>
        </p:spPr>
      </p:pic>
      <p:pic>
        <p:nvPicPr>
          <p:cNvPr id="13" name="Picture 12"/>
          <p:cNvPicPr>
            <a:picLocks noChangeAspect="1"/>
          </p:cNvPicPr>
          <p:nvPr/>
        </p:nvPicPr>
        <p:blipFill>
          <a:blip r:embed="rId3"/>
          <a:stretch>
            <a:fillRect/>
          </a:stretch>
        </p:blipFill>
        <p:spPr>
          <a:xfrm>
            <a:off x="4550836" y="3807167"/>
            <a:ext cx="1939955" cy="2002872"/>
          </a:xfrm>
          <a:prstGeom prst="rect">
            <a:avLst/>
          </a:prstGeom>
        </p:spPr>
      </p:pic>
      <p:pic>
        <p:nvPicPr>
          <p:cNvPr id="14" name="Picture 13"/>
          <p:cNvPicPr>
            <a:picLocks noChangeAspect="1"/>
          </p:cNvPicPr>
          <p:nvPr/>
        </p:nvPicPr>
        <p:blipFill>
          <a:blip r:embed="rId3"/>
          <a:stretch>
            <a:fillRect/>
          </a:stretch>
        </p:blipFill>
        <p:spPr>
          <a:xfrm>
            <a:off x="6793788" y="1499495"/>
            <a:ext cx="1939955" cy="2002872"/>
          </a:xfrm>
          <a:prstGeom prst="rect">
            <a:avLst/>
          </a:prstGeom>
        </p:spPr>
      </p:pic>
      <p:pic>
        <p:nvPicPr>
          <p:cNvPr id="15" name="Picture 14"/>
          <p:cNvPicPr>
            <a:picLocks noChangeAspect="1"/>
          </p:cNvPicPr>
          <p:nvPr/>
        </p:nvPicPr>
        <p:blipFill>
          <a:blip r:embed="rId3"/>
          <a:stretch>
            <a:fillRect/>
          </a:stretch>
        </p:blipFill>
        <p:spPr>
          <a:xfrm>
            <a:off x="4550836" y="1499495"/>
            <a:ext cx="1939955" cy="2002872"/>
          </a:xfrm>
          <a:prstGeom prst="rect">
            <a:avLst/>
          </a:prstGeom>
        </p:spPr>
      </p:pic>
      <p:pic>
        <p:nvPicPr>
          <p:cNvPr id="16" name="Picture 15"/>
          <p:cNvPicPr>
            <a:picLocks noChangeAspect="1"/>
          </p:cNvPicPr>
          <p:nvPr/>
        </p:nvPicPr>
        <p:blipFill>
          <a:blip r:embed="rId3"/>
          <a:stretch>
            <a:fillRect/>
          </a:stretch>
        </p:blipFill>
        <p:spPr>
          <a:xfrm>
            <a:off x="2397155" y="1499495"/>
            <a:ext cx="1939955" cy="2002872"/>
          </a:xfrm>
          <a:prstGeom prst="rect">
            <a:avLst/>
          </a:prstGeom>
        </p:spPr>
      </p:pic>
    </p:spTree>
    <p:extLst>
      <p:ext uri="{BB962C8B-B14F-4D97-AF65-F5344CB8AC3E}">
        <p14:creationId xmlns:p14="http://schemas.microsoft.com/office/powerpoint/2010/main" val="219948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1580"/>
            <a:ext cx="7363186" cy="1371600"/>
          </a:xfrm>
        </p:spPr>
        <p:txBody>
          <a:bodyPr>
            <a:noAutofit/>
          </a:bodyPr>
          <a:lstStyle/>
          <a:p>
            <a:r>
              <a:rPr lang="en-US" sz="2400" dirty="0"/>
              <a:t>Decrease physicians’ professionalism and the quality of medical care they provide</a:t>
            </a:r>
            <a:br>
              <a:rPr lang="en-US" sz="2400" dirty="0"/>
            </a:br>
            <a:endParaRPr lang="en-US" sz="2400" dirty="0"/>
          </a:p>
        </p:txBody>
      </p:sp>
      <p:sp>
        <p:nvSpPr>
          <p:cNvPr id="3" name="Content Placeholder 2"/>
          <p:cNvSpPr>
            <a:spLocks noGrp="1"/>
          </p:cNvSpPr>
          <p:nvPr>
            <p:ph idx="1"/>
          </p:nvPr>
        </p:nvSpPr>
        <p:spPr/>
        <p:txBody>
          <a:bodyPr/>
          <a:lstStyle/>
          <a:p>
            <a:endParaRPr lang="en-US" dirty="0"/>
          </a:p>
          <a:p>
            <a:pPr marL="342900" indent="-342900">
              <a:buFont typeface="Arial"/>
              <a:buChar char="•"/>
            </a:pPr>
            <a:r>
              <a:rPr lang="en-US" sz="2400" b="0" dirty="0"/>
              <a:t>Poor judgment </a:t>
            </a:r>
          </a:p>
          <a:p>
            <a:pPr marL="342900" indent="-342900">
              <a:buFont typeface="Arial"/>
              <a:buChar char="•"/>
            </a:pPr>
            <a:r>
              <a:rPr lang="en-US" sz="2400" b="0" dirty="0"/>
              <a:t>Hostility toward patients</a:t>
            </a:r>
          </a:p>
          <a:p>
            <a:pPr marL="342900" indent="-342900">
              <a:buFont typeface="Arial"/>
              <a:buChar char="•"/>
            </a:pPr>
            <a:r>
              <a:rPr lang="en-US" sz="2400" b="0" dirty="0"/>
              <a:t>Less compassion</a:t>
            </a:r>
          </a:p>
          <a:p>
            <a:pPr marL="342900" indent="-342900">
              <a:buFont typeface="Arial"/>
              <a:buChar char="•"/>
            </a:pPr>
            <a:r>
              <a:rPr lang="en-US" sz="2400" b="0" dirty="0"/>
              <a:t>Diminished commitment to safe patient care</a:t>
            </a:r>
          </a:p>
          <a:p>
            <a:endParaRPr lang="en-US" sz="2400" b="0" dirty="0"/>
          </a:p>
          <a:p>
            <a:endParaRPr lang="en-US" dirty="0"/>
          </a:p>
          <a:p>
            <a:endParaRPr lang="en-US" dirty="0"/>
          </a:p>
        </p:txBody>
      </p:sp>
    </p:spTree>
    <p:extLst>
      <p:ext uri="{BB962C8B-B14F-4D97-AF65-F5344CB8AC3E}">
        <p14:creationId xmlns:p14="http://schemas.microsoft.com/office/powerpoint/2010/main" val="127151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r>
              <a:rPr lang="en-US" b="1" dirty="0"/>
              <a:t>Everyone Pays a Price </a:t>
            </a:r>
            <a:br>
              <a:rPr lang="en-US" b="1" dirty="0"/>
            </a:br>
            <a:endParaRPr lang="en-US" dirty="0"/>
          </a:p>
        </p:txBody>
      </p:sp>
      <p:sp>
        <p:nvSpPr>
          <p:cNvPr id="3" name="Content Placeholder 2"/>
          <p:cNvSpPr>
            <a:spLocks noGrp="1"/>
          </p:cNvSpPr>
          <p:nvPr>
            <p:ph idx="1"/>
          </p:nvPr>
        </p:nvSpPr>
        <p:spPr>
          <a:xfrm>
            <a:off x="457200" y="1250845"/>
            <a:ext cx="7620000" cy="5398471"/>
          </a:xfrm>
        </p:spPr>
        <p:txBody>
          <a:bodyPr>
            <a:normAutofit/>
          </a:bodyPr>
          <a:lstStyle/>
          <a:p>
            <a:endParaRPr lang="en-US" dirty="0"/>
          </a:p>
          <a:p>
            <a:pPr marL="342900" indent="-342900">
              <a:buClr>
                <a:schemeClr val="tx2"/>
              </a:buClr>
              <a:buFont typeface="Arial"/>
              <a:buChar char="•"/>
            </a:pPr>
            <a:r>
              <a:rPr lang="en-US" sz="2400" b="0" dirty="0"/>
              <a:t>Physician’s own health and well-being suffers</a:t>
            </a:r>
          </a:p>
          <a:p>
            <a:pPr marL="342900" indent="-342900">
              <a:buClr>
                <a:schemeClr val="tx2"/>
              </a:buClr>
              <a:buFont typeface="Arial"/>
              <a:buChar char="•"/>
            </a:pPr>
            <a:endParaRPr lang="en-US" sz="2400" b="0" dirty="0"/>
          </a:p>
          <a:p>
            <a:pPr marL="342900" lvl="0" indent="-342900">
              <a:buClr>
                <a:schemeClr val="tx2"/>
              </a:buClr>
              <a:buFont typeface="Arial"/>
              <a:buChar char="•"/>
            </a:pPr>
            <a:r>
              <a:rPr lang="en-US" sz="2400" b="0" dirty="0"/>
              <a:t>Increase in medical errors </a:t>
            </a:r>
          </a:p>
          <a:p>
            <a:pPr lvl="0">
              <a:buClr>
                <a:schemeClr val="tx2"/>
              </a:buClr>
            </a:pPr>
            <a:endParaRPr lang="en-US" sz="2400" b="0" dirty="0"/>
          </a:p>
          <a:p>
            <a:pPr marL="342900" lvl="0" indent="-342900">
              <a:buClr>
                <a:schemeClr val="tx2"/>
              </a:buClr>
              <a:buFont typeface="Arial"/>
              <a:buChar char="•"/>
            </a:pPr>
            <a:r>
              <a:rPr lang="en-US" sz="2400" b="0" dirty="0"/>
              <a:t>Increase in malpractice rates</a:t>
            </a:r>
          </a:p>
          <a:p>
            <a:pPr>
              <a:buClr>
                <a:schemeClr val="tx2"/>
              </a:buClr>
            </a:pPr>
            <a:endParaRPr lang="en-US" sz="2400" b="0" dirty="0"/>
          </a:p>
          <a:p>
            <a:pPr marL="342900" indent="-342900">
              <a:buClr>
                <a:schemeClr val="tx2"/>
              </a:buClr>
              <a:buFont typeface="Arial"/>
              <a:buChar char="•"/>
            </a:pPr>
            <a:r>
              <a:rPr lang="en-US" sz="2400" b="0" dirty="0"/>
              <a:t>Burnout is expensive</a:t>
            </a:r>
          </a:p>
          <a:p>
            <a:pPr marL="342900" indent="-342900">
              <a:buClr>
                <a:schemeClr val="tx2"/>
              </a:buClr>
              <a:buFont typeface="Arial"/>
              <a:buChar char="•"/>
            </a:pPr>
            <a:endParaRPr lang="en-US" sz="2400" b="0" dirty="0"/>
          </a:p>
          <a:p>
            <a:pPr marL="342900" indent="-342900">
              <a:buClr>
                <a:schemeClr val="tx2"/>
              </a:buClr>
              <a:buFont typeface="Arial"/>
              <a:buChar char="•"/>
            </a:pPr>
            <a:r>
              <a:rPr lang="en-US" sz="2400" b="0" dirty="0"/>
              <a:t>Family </a:t>
            </a:r>
          </a:p>
          <a:p>
            <a:pPr marL="342900" lvl="0" indent="-342900">
              <a:buClr>
                <a:schemeClr val="tx2"/>
              </a:buClr>
              <a:buFont typeface="Arial"/>
              <a:buChar char="•"/>
            </a:pPr>
            <a:endParaRPr lang="en-US" sz="2400" b="0" dirty="0"/>
          </a:p>
          <a:p>
            <a:endParaRPr lang="en-US" b="0" dirty="0"/>
          </a:p>
        </p:txBody>
      </p:sp>
    </p:spTree>
    <p:extLst>
      <p:ext uri="{BB962C8B-B14F-4D97-AF65-F5344CB8AC3E}">
        <p14:creationId xmlns:p14="http://schemas.microsoft.com/office/powerpoint/2010/main" val="1513526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Time for a poll . . .</a:t>
            </a:r>
          </a:p>
        </p:txBody>
      </p:sp>
      <p:pic>
        <p:nvPicPr>
          <p:cNvPr id="10" name="Content Placeholder 9" descr="stk19951boj.png"/>
          <p:cNvPicPr>
            <a:picLocks noGrp="1" noChangeAspect="1"/>
          </p:cNvPicPr>
          <p:nvPr>
            <p:ph idx="1"/>
          </p:nvPr>
        </p:nvPicPr>
        <p:blipFill>
          <a:blip r:embed="rId3">
            <a:extLst>
              <a:ext uri="{28A0092B-C50C-407E-A947-70E740481C1C}">
                <a14:useLocalDpi xmlns:a14="http://schemas.microsoft.com/office/drawing/2010/main" val="0"/>
              </a:ext>
            </a:extLst>
          </a:blip>
          <a:srcRect t="29043" b="29043"/>
          <a:stretch>
            <a:fillRect/>
          </a:stretch>
        </p:blipFill>
        <p:spPr>
          <a:xfrm>
            <a:off x="457200" y="1752601"/>
            <a:ext cx="7065899" cy="4055532"/>
          </a:xfrm>
        </p:spPr>
      </p:pic>
    </p:spTree>
    <p:extLst>
      <p:ext uri="{BB962C8B-B14F-4D97-AF65-F5344CB8AC3E}">
        <p14:creationId xmlns:p14="http://schemas.microsoft.com/office/powerpoint/2010/main" val="1974867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5440" y="0"/>
            <a:ext cx="8831344" cy="3319056"/>
          </a:xfrm>
          <a:prstGeom prst="rect">
            <a:avLst/>
          </a:prstGeom>
        </p:spPr>
      </p:pic>
      <p:sp>
        <p:nvSpPr>
          <p:cNvPr id="3" name="Content Placeholder 2"/>
          <p:cNvSpPr>
            <a:spLocks noGrp="1"/>
          </p:cNvSpPr>
          <p:nvPr>
            <p:ph idx="1"/>
          </p:nvPr>
        </p:nvSpPr>
        <p:spPr>
          <a:xfrm>
            <a:off x="285416" y="2810976"/>
            <a:ext cx="7791784" cy="3610037"/>
          </a:xfrm>
        </p:spPr>
        <p:txBody>
          <a:bodyPr/>
          <a:lstStyle/>
          <a:p>
            <a:endParaRPr lang="en-US" b="0" dirty="0"/>
          </a:p>
          <a:p>
            <a:pPr marL="342900" indent="-342900">
              <a:spcAft>
                <a:spcPts val="0"/>
              </a:spcAft>
              <a:buFont typeface="Arial"/>
              <a:buChar char="•"/>
            </a:pPr>
            <a:r>
              <a:rPr lang="en-US" b="0" dirty="0"/>
              <a:t>Age, gender, debt, relationship status, age of children, spousal occupation  </a:t>
            </a:r>
          </a:p>
          <a:p>
            <a:pPr>
              <a:spcAft>
                <a:spcPts val="0"/>
              </a:spcAft>
            </a:pPr>
            <a:endParaRPr lang="en-US" b="0" dirty="0"/>
          </a:p>
          <a:p>
            <a:pPr marL="342900" indent="-342900">
              <a:spcAft>
                <a:spcPts val="0"/>
              </a:spcAft>
              <a:buFont typeface="Arial"/>
              <a:buChar char="•"/>
            </a:pPr>
            <a:r>
              <a:rPr lang="en-US" b="0" dirty="0"/>
              <a:t>35-40% of the general population reported that their work has “no impact” on their children; &lt;10% of physicians </a:t>
            </a:r>
            <a:endParaRPr lang="en-US" dirty="0"/>
          </a:p>
          <a:p>
            <a:pPr marL="342900" indent="-342900">
              <a:spcAft>
                <a:spcPts val="0"/>
              </a:spcAft>
              <a:buFont typeface="Arial"/>
              <a:buChar char="•"/>
            </a:pPr>
            <a:endParaRPr lang="en-US" b="0" dirty="0"/>
          </a:p>
          <a:p>
            <a:pPr marL="342900" indent="-342900">
              <a:spcAft>
                <a:spcPts val="0"/>
              </a:spcAft>
              <a:buFont typeface="Arial"/>
              <a:buChar char="•"/>
            </a:pPr>
            <a:r>
              <a:rPr lang="en-US" b="0" dirty="0"/>
              <a:t>Nearly half of physicians reported their career had a negative impact on their relationships with their children</a:t>
            </a:r>
          </a:p>
          <a:p>
            <a:endParaRPr lang="en-US" b="0" dirty="0"/>
          </a:p>
        </p:txBody>
      </p:sp>
    </p:spTree>
    <p:extLst>
      <p:ext uri="{BB962C8B-B14F-4D97-AF65-F5344CB8AC3E}">
        <p14:creationId xmlns:p14="http://schemas.microsoft.com/office/powerpoint/2010/main" val="2199498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0391" y="533125"/>
            <a:ext cx="8267045" cy="4546875"/>
          </a:xfrm>
          <a:prstGeom prst="rect">
            <a:avLst/>
          </a:prstGeom>
        </p:spPr>
      </p:pic>
      <p:sp>
        <p:nvSpPr>
          <p:cNvPr id="8" name="Content Placeholder 7"/>
          <p:cNvSpPr>
            <a:spLocks noGrp="1"/>
          </p:cNvSpPr>
          <p:nvPr>
            <p:ph idx="1"/>
          </p:nvPr>
        </p:nvSpPr>
        <p:spPr>
          <a:xfrm>
            <a:off x="457200" y="5164665"/>
            <a:ext cx="7620000" cy="1121508"/>
          </a:xfrm>
        </p:spPr>
        <p:txBody>
          <a:bodyPr/>
          <a:lstStyle/>
          <a:p>
            <a:r>
              <a:rPr lang="en-US" b="0" dirty="0"/>
              <a:t>Caprice C. Greenberg, MD, MPH gives her AAS Presidential Address “Sticky Floors and Glass Ceilings” during the 2017 Academic Surgical Congress in Las Vegas, NV.</a:t>
            </a:r>
          </a:p>
          <a:p>
            <a:endParaRPr lang="en-US" dirty="0"/>
          </a:p>
        </p:txBody>
      </p:sp>
    </p:spTree>
    <p:extLst>
      <p:ext uri="{BB962C8B-B14F-4D97-AF65-F5344CB8AC3E}">
        <p14:creationId xmlns:p14="http://schemas.microsoft.com/office/powerpoint/2010/main" val="519850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475" y="1801975"/>
            <a:ext cx="8271049" cy="4987193"/>
          </a:xfrm>
        </p:spPr>
        <p:txBody>
          <a:bodyPr>
            <a:noAutofit/>
          </a:bodyPr>
          <a:lstStyle/>
          <a:p>
            <a:r>
              <a:rPr lang="en-US" sz="2400" b="0" dirty="0"/>
              <a:t>67% surgical resident burnout rate</a:t>
            </a:r>
          </a:p>
          <a:p>
            <a:r>
              <a:rPr lang="en-US" sz="2400" b="0" dirty="0"/>
              <a:t>− Hostile faculty</a:t>
            </a:r>
          </a:p>
          <a:p>
            <a:r>
              <a:rPr lang="en-US" sz="2400" b="0" dirty="0"/>
              <a:t>− Inadequate OR time</a:t>
            </a:r>
          </a:p>
          <a:p>
            <a:r>
              <a:rPr lang="en-US" sz="2400" b="0" dirty="0"/>
              <a:t>− Social stressors</a:t>
            </a:r>
          </a:p>
          <a:p>
            <a:r>
              <a:rPr lang="en-US" sz="2400" dirty="0"/>
              <a:t>+ meaningful mentorship</a:t>
            </a:r>
          </a:p>
          <a:p>
            <a:pPr>
              <a:spcAft>
                <a:spcPts val="0"/>
              </a:spcAft>
            </a:pPr>
            <a:endParaRPr lang="en-US" sz="2400" b="0" dirty="0"/>
          </a:p>
          <a:p>
            <a:pPr>
              <a:spcAft>
                <a:spcPts val="0"/>
              </a:spcAft>
            </a:pPr>
            <a:r>
              <a:rPr lang="en-US" b="0" i="1" dirty="0"/>
              <a:t>The addition of </a:t>
            </a:r>
            <a:r>
              <a:rPr lang="en-US" b="0" i="1" dirty="0">
                <a:solidFill>
                  <a:srgbClr val="D1282E"/>
                </a:solidFill>
              </a:rPr>
              <a:t>expanded and more specific requirements </a:t>
            </a:r>
            <a:r>
              <a:rPr lang="en-US" b="0" i="1" dirty="0"/>
              <a:t>regarding </a:t>
            </a:r>
            <a:r>
              <a:rPr lang="en-US" b="0" i="1" dirty="0">
                <a:solidFill>
                  <a:srgbClr val="D1282E"/>
                </a:solidFill>
              </a:rPr>
              <a:t>resident and faculty well-being </a:t>
            </a:r>
            <a:r>
              <a:rPr lang="en-US" b="0" i="1" dirty="0"/>
              <a:t>emphasize the need for programs and institutions to prioritize well-being and recognize that physicians are at increased risk for burnout and depression.</a:t>
            </a:r>
          </a:p>
        </p:txBody>
      </p:sp>
      <p:pic>
        <p:nvPicPr>
          <p:cNvPr id="4" name="Picture 3"/>
          <p:cNvPicPr>
            <a:picLocks noChangeAspect="1"/>
          </p:cNvPicPr>
          <p:nvPr/>
        </p:nvPicPr>
        <p:blipFill rotWithShape="1">
          <a:blip r:embed="rId3"/>
          <a:srcRect b="19606"/>
          <a:stretch/>
        </p:blipFill>
        <p:spPr>
          <a:xfrm>
            <a:off x="1966685" y="212415"/>
            <a:ext cx="5016500" cy="1602972"/>
          </a:xfrm>
          <a:prstGeom prst="rect">
            <a:avLst/>
          </a:prstGeom>
        </p:spPr>
      </p:pic>
    </p:spTree>
    <p:extLst>
      <p:ext uri="{BB962C8B-B14F-4D97-AF65-F5344CB8AC3E}">
        <p14:creationId xmlns:p14="http://schemas.microsoft.com/office/powerpoint/2010/main" val="83974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Why Burnout ? </a:t>
            </a:r>
          </a:p>
        </p:txBody>
      </p:sp>
    </p:spTree>
    <p:extLst>
      <p:ext uri="{BB962C8B-B14F-4D97-AF65-F5344CB8AC3E}">
        <p14:creationId xmlns:p14="http://schemas.microsoft.com/office/powerpoint/2010/main" val="1202720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269813"/>
            <a:ext cx="8271049" cy="4615671"/>
          </a:xfrm>
        </p:spPr>
        <p:txBody>
          <a:bodyPr/>
          <a:lstStyle/>
          <a:p>
            <a:pPr algn="ctr"/>
            <a:r>
              <a:rPr lang="en-US" sz="3600" dirty="0"/>
              <a:t>Era of physician professional autonomy </a:t>
            </a:r>
          </a:p>
          <a:p>
            <a:pPr algn="ctr"/>
            <a:endParaRPr lang="en-US" dirty="0"/>
          </a:p>
          <a:p>
            <a:pPr algn="ctr"/>
            <a:r>
              <a:rPr lang="en-US" b="0" i="1" dirty="0"/>
              <a:t>was replaced by</a:t>
            </a:r>
          </a:p>
          <a:p>
            <a:pPr algn="ctr"/>
            <a:endParaRPr lang="en-US" dirty="0"/>
          </a:p>
          <a:p>
            <a:pPr algn="ctr"/>
            <a:r>
              <a:rPr lang="en-US" sz="3600" dirty="0">
                <a:solidFill>
                  <a:schemeClr val="tx2"/>
                </a:solidFill>
              </a:rPr>
              <a:t>Era of measurement and accountability </a:t>
            </a:r>
          </a:p>
          <a:p>
            <a:pPr algn="ctr"/>
            <a:endParaRPr lang="en-US" dirty="0"/>
          </a:p>
          <a:p>
            <a:pPr algn="ctr"/>
            <a:endParaRPr lang="en-US" dirty="0"/>
          </a:p>
        </p:txBody>
      </p:sp>
    </p:spTree>
    <p:extLst>
      <p:ext uri="{BB962C8B-B14F-4D97-AF65-F5344CB8AC3E}">
        <p14:creationId xmlns:p14="http://schemas.microsoft.com/office/powerpoint/2010/main" val="526386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Era of measurement and accountability </a:t>
            </a:r>
          </a:p>
        </p:txBody>
      </p:sp>
      <p:sp>
        <p:nvSpPr>
          <p:cNvPr id="3" name="Content Placeholder 2"/>
          <p:cNvSpPr>
            <a:spLocks noGrp="1"/>
          </p:cNvSpPr>
          <p:nvPr>
            <p:ph idx="1"/>
          </p:nvPr>
        </p:nvSpPr>
        <p:spPr/>
        <p:txBody>
          <a:bodyPr>
            <a:normAutofit/>
          </a:bodyPr>
          <a:lstStyle/>
          <a:p>
            <a:pPr marL="342900" indent="-342900">
              <a:buFont typeface="Arial"/>
              <a:buChar char="•"/>
            </a:pPr>
            <a:r>
              <a:rPr lang="en-US" sz="2400" b="0" dirty="0"/>
              <a:t>Rewards, punishment and pay for performance</a:t>
            </a:r>
          </a:p>
          <a:p>
            <a:pPr marL="342900" indent="-342900">
              <a:buFont typeface="Arial"/>
              <a:buChar char="•"/>
            </a:pPr>
            <a:endParaRPr lang="en-US" sz="2400" b="0" dirty="0"/>
          </a:p>
          <a:p>
            <a:pPr marL="342900" indent="-342900">
              <a:buFont typeface="Arial"/>
              <a:buChar char="•"/>
            </a:pPr>
            <a:r>
              <a:rPr lang="en-US" sz="2400" b="0" dirty="0"/>
              <a:t>Mandatory measures do not really correlate with quality of care provided </a:t>
            </a:r>
          </a:p>
          <a:p>
            <a:endParaRPr lang="en-US" sz="2400" b="0" dirty="0"/>
          </a:p>
          <a:p>
            <a:pPr marL="342900" indent="-342900">
              <a:buFont typeface="Arial"/>
              <a:buChar char="•"/>
            </a:pPr>
            <a:r>
              <a:rPr lang="en-US" sz="2400" b="0" dirty="0"/>
              <a:t>Doubling of number of physicians over the past 35 years; </a:t>
            </a:r>
            <a:r>
              <a:rPr lang="en-US" sz="2400" b="0" dirty="0">
                <a:solidFill>
                  <a:srgbClr val="D1282E"/>
                </a:solidFill>
              </a:rPr>
              <a:t>3000%</a:t>
            </a:r>
            <a:r>
              <a:rPr lang="en-US" sz="2400" b="0" dirty="0"/>
              <a:t> increase in administrators</a:t>
            </a:r>
          </a:p>
          <a:p>
            <a:pPr marL="342900" indent="-342900">
              <a:buFont typeface="Arial"/>
              <a:buChar char="•"/>
            </a:pPr>
            <a:endParaRPr lang="en-US" sz="2400" b="0" dirty="0"/>
          </a:p>
          <a:p>
            <a:pPr algn="ctr"/>
            <a:r>
              <a:rPr lang="en-US" sz="2400" b="0" dirty="0">
                <a:solidFill>
                  <a:srgbClr val="D1282E"/>
                </a:solidFill>
                <a:latin typeface="Wingdings"/>
                <a:ea typeface="Wingdings"/>
                <a:cs typeface="Wingdings"/>
                <a:sym typeface="Wingdings"/>
              </a:rPr>
              <a:t></a:t>
            </a:r>
            <a:r>
              <a:rPr lang="en-US" sz="2400" b="0" dirty="0">
                <a:solidFill>
                  <a:srgbClr val="D1282E"/>
                </a:solidFill>
                <a:sym typeface="Wingdings"/>
              </a:rPr>
              <a:t> </a:t>
            </a:r>
            <a:r>
              <a:rPr lang="en-US" sz="2400" b="0" dirty="0">
                <a:solidFill>
                  <a:srgbClr val="D1282E"/>
                </a:solidFill>
              </a:rPr>
              <a:t>Lack of control and support </a:t>
            </a:r>
          </a:p>
        </p:txBody>
      </p:sp>
    </p:spTree>
    <p:extLst>
      <p:ext uri="{BB962C8B-B14F-4D97-AF65-F5344CB8AC3E}">
        <p14:creationId xmlns:p14="http://schemas.microsoft.com/office/powerpoint/2010/main" val="4127319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Foreign Concept</a:t>
            </a:r>
          </a:p>
        </p:txBody>
      </p:sp>
      <p:sp>
        <p:nvSpPr>
          <p:cNvPr id="3" name="Content Placeholder 2"/>
          <p:cNvSpPr>
            <a:spLocks noGrp="1"/>
          </p:cNvSpPr>
          <p:nvPr>
            <p:ph idx="1"/>
          </p:nvPr>
        </p:nvSpPr>
        <p:spPr/>
        <p:txBody>
          <a:bodyPr/>
          <a:lstStyle/>
          <a:p>
            <a:pPr marL="342900" lvl="0" indent="-342900">
              <a:lnSpc>
                <a:spcPct val="150000"/>
              </a:lnSpc>
              <a:buFont typeface="Arial"/>
              <a:buChar char="•"/>
            </a:pPr>
            <a:r>
              <a:rPr lang="en-US" sz="2400" b="0" dirty="0"/>
              <a:t>The </a:t>
            </a:r>
            <a:r>
              <a:rPr lang="en-US" sz="2400" dirty="0"/>
              <a:t>disease</a:t>
            </a:r>
            <a:r>
              <a:rPr lang="en-US" sz="2400" b="0" dirty="0"/>
              <a:t> is physician burnout</a:t>
            </a:r>
          </a:p>
          <a:p>
            <a:pPr marL="342900" lvl="0" indent="-342900">
              <a:lnSpc>
                <a:spcPct val="150000"/>
              </a:lnSpc>
              <a:buFont typeface="Arial"/>
              <a:buChar char="•"/>
            </a:pPr>
            <a:r>
              <a:rPr lang="en-US" sz="2400" b="0" dirty="0"/>
              <a:t>The </a:t>
            </a:r>
            <a:r>
              <a:rPr lang="en-US" sz="2400" dirty="0"/>
              <a:t>risk factor </a:t>
            </a:r>
            <a:r>
              <a:rPr lang="en-US" sz="2400" b="0" dirty="0"/>
              <a:t>is physician stress</a:t>
            </a:r>
          </a:p>
          <a:p>
            <a:pPr marL="342900" lvl="0" indent="-342900">
              <a:lnSpc>
                <a:spcPct val="150000"/>
              </a:lnSpc>
              <a:buFont typeface="Arial"/>
              <a:buChar char="•"/>
            </a:pPr>
            <a:r>
              <a:rPr lang="en-US" sz="2400" b="0" dirty="0"/>
              <a:t>The task is to minimize the risk and prevent, detect and treat the disease.</a:t>
            </a:r>
          </a:p>
          <a:p>
            <a:pPr>
              <a:lnSpc>
                <a:spcPct val="150000"/>
              </a:lnSpc>
            </a:pPr>
            <a:endParaRPr lang="en-US" b="0" dirty="0"/>
          </a:p>
        </p:txBody>
      </p:sp>
    </p:spTree>
    <p:extLst>
      <p:ext uri="{BB962C8B-B14F-4D97-AF65-F5344CB8AC3E}">
        <p14:creationId xmlns:p14="http://schemas.microsoft.com/office/powerpoint/2010/main" val="2149307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EMR</a:t>
            </a:r>
          </a:p>
        </p:txBody>
      </p:sp>
      <p:sp>
        <p:nvSpPr>
          <p:cNvPr id="3" name="Content Placeholder 2"/>
          <p:cNvSpPr>
            <a:spLocks noGrp="1"/>
          </p:cNvSpPr>
          <p:nvPr>
            <p:ph idx="1"/>
          </p:nvPr>
        </p:nvSpPr>
        <p:spPr/>
        <p:txBody>
          <a:bodyPr/>
          <a:lstStyle/>
          <a:p>
            <a:r>
              <a:rPr lang="en-US" sz="2400" b="0" dirty="0"/>
              <a:t>The 2018 survey of the American physician identified EMR as the single most important “pain point” confronted by physicians in their practice.</a:t>
            </a:r>
          </a:p>
          <a:p>
            <a:endParaRPr lang="en-US" sz="2400" b="0" dirty="0"/>
          </a:p>
          <a:p>
            <a:pPr algn="ctr"/>
            <a:r>
              <a:rPr lang="en-US" sz="2400" b="0" i="1" dirty="0"/>
              <a:t>“a system that proposed to increase physician's mastery over their work has, instead, increased their work’s mastery over them.</a:t>
            </a:r>
            <a:r>
              <a:rPr lang="en-US" b="0" dirty="0"/>
              <a:t>“    </a:t>
            </a:r>
          </a:p>
          <a:p>
            <a:pPr algn="ctr"/>
            <a:r>
              <a:rPr lang="en-US" b="0" dirty="0"/>
              <a:t>Atul Gawande</a:t>
            </a:r>
          </a:p>
        </p:txBody>
      </p:sp>
    </p:spTree>
    <p:extLst>
      <p:ext uri="{BB962C8B-B14F-4D97-AF65-F5344CB8AC3E}">
        <p14:creationId xmlns:p14="http://schemas.microsoft.com/office/powerpoint/2010/main" val="117303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Time for a poll . . .</a:t>
            </a:r>
          </a:p>
        </p:txBody>
      </p:sp>
      <p:pic>
        <p:nvPicPr>
          <p:cNvPr id="10" name="Content Placeholder 9" descr="stk19951boj.png"/>
          <p:cNvPicPr>
            <a:picLocks noGrp="1" noChangeAspect="1"/>
          </p:cNvPicPr>
          <p:nvPr>
            <p:ph idx="1"/>
          </p:nvPr>
        </p:nvPicPr>
        <p:blipFill>
          <a:blip r:embed="rId3">
            <a:extLst>
              <a:ext uri="{28A0092B-C50C-407E-A947-70E740481C1C}">
                <a14:useLocalDpi xmlns:a14="http://schemas.microsoft.com/office/drawing/2010/main" val="0"/>
              </a:ext>
            </a:extLst>
          </a:blip>
          <a:srcRect t="29043" b="29043"/>
          <a:stretch>
            <a:fillRect/>
          </a:stretch>
        </p:blipFill>
        <p:spPr>
          <a:xfrm>
            <a:off x="457200" y="1752600"/>
            <a:ext cx="7027333" cy="4033397"/>
          </a:xfrm>
        </p:spPr>
      </p:pic>
    </p:spTree>
    <p:extLst>
      <p:ext uri="{BB962C8B-B14F-4D97-AF65-F5344CB8AC3E}">
        <p14:creationId xmlns:p14="http://schemas.microsoft.com/office/powerpoint/2010/main" val="4075983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023000"/>
          </a:xfrm>
        </p:spPr>
        <p:txBody>
          <a:bodyPr/>
          <a:lstStyle/>
          <a:p>
            <a:r>
              <a:rPr lang="en-US" dirty="0"/>
              <a:t>EMR</a:t>
            </a:r>
          </a:p>
        </p:txBody>
      </p:sp>
      <p:pic>
        <p:nvPicPr>
          <p:cNvPr id="4" name="Picture 3"/>
          <p:cNvPicPr>
            <a:picLocks noChangeAspect="1"/>
          </p:cNvPicPr>
          <p:nvPr/>
        </p:nvPicPr>
        <p:blipFill>
          <a:blip r:embed="rId3"/>
          <a:stretch>
            <a:fillRect/>
          </a:stretch>
        </p:blipFill>
        <p:spPr>
          <a:xfrm>
            <a:off x="1917700" y="705818"/>
            <a:ext cx="6481952" cy="5078217"/>
          </a:xfrm>
          <a:prstGeom prst="rect">
            <a:avLst/>
          </a:prstGeom>
        </p:spPr>
      </p:pic>
    </p:spTree>
    <p:extLst>
      <p:ext uri="{BB962C8B-B14F-4D97-AF65-F5344CB8AC3E}">
        <p14:creationId xmlns:p14="http://schemas.microsoft.com/office/powerpoint/2010/main" val="1006729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309" y="1567143"/>
            <a:ext cx="6709906" cy="4195481"/>
          </a:xfrm>
        </p:spPr>
        <p:txBody>
          <a:bodyPr>
            <a:normAutofit/>
          </a:bodyPr>
          <a:lstStyle/>
          <a:p>
            <a:r>
              <a:rPr lang="en-US" sz="3400" b="0" dirty="0"/>
              <a:t>How many times a week do you receive a real compliment from any member of the healthcare team? </a:t>
            </a:r>
          </a:p>
          <a:p>
            <a:pPr algn="ctr"/>
            <a:r>
              <a:rPr lang="en-US" sz="3400" b="0" dirty="0">
                <a:solidFill>
                  <a:schemeClr val="tx2"/>
                </a:solidFill>
              </a:rPr>
              <a:t>Average: &lt;2 per week</a:t>
            </a:r>
          </a:p>
          <a:p>
            <a:pPr algn="ctr"/>
            <a:endParaRPr lang="en-US" sz="3400" b="0" dirty="0"/>
          </a:p>
          <a:p>
            <a:endParaRPr lang="en-US" sz="4400" b="1" dirty="0"/>
          </a:p>
        </p:txBody>
      </p:sp>
    </p:spTree>
    <p:extLst>
      <p:ext uri="{BB962C8B-B14F-4D97-AF65-F5344CB8AC3E}">
        <p14:creationId xmlns:p14="http://schemas.microsoft.com/office/powerpoint/2010/main" val="18060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927480"/>
            <a:ext cx="7620000" cy="5198683"/>
          </a:xfrm>
        </p:spPr>
        <p:txBody>
          <a:bodyPr>
            <a:normAutofit/>
          </a:bodyPr>
          <a:lstStyle/>
          <a:p>
            <a:r>
              <a:rPr lang="en-US" sz="3400" b="0" dirty="0"/>
              <a:t/>
            </a:r>
            <a:br>
              <a:rPr lang="en-US" sz="3400" b="0" dirty="0"/>
            </a:br>
            <a:r>
              <a:rPr lang="en-US" sz="3400" b="0" dirty="0"/>
              <a:t>How many times a week do you experience an unpleasant interaction with a hospital co-worker?</a:t>
            </a:r>
          </a:p>
          <a:p>
            <a:endParaRPr lang="en-US" sz="3400" b="0" dirty="0"/>
          </a:p>
          <a:p>
            <a:pPr algn="ctr"/>
            <a:r>
              <a:rPr lang="en-US" sz="3400" b="0" dirty="0">
                <a:solidFill>
                  <a:srgbClr val="D1282E"/>
                </a:solidFill>
              </a:rPr>
              <a:t>High: 45 per week</a:t>
            </a:r>
          </a:p>
          <a:p>
            <a:pPr algn="ctr"/>
            <a:r>
              <a:rPr lang="en-US" sz="3400" b="0" dirty="0">
                <a:solidFill>
                  <a:srgbClr val="D1282E"/>
                </a:solidFill>
              </a:rPr>
              <a:t>Low: 10 per week</a:t>
            </a:r>
          </a:p>
          <a:p>
            <a:endParaRPr lang="en-US" sz="3400" b="0" dirty="0"/>
          </a:p>
        </p:txBody>
      </p:sp>
    </p:spTree>
    <p:extLst>
      <p:ext uri="{BB962C8B-B14F-4D97-AF65-F5344CB8AC3E}">
        <p14:creationId xmlns:p14="http://schemas.microsoft.com/office/powerpoint/2010/main" val="40849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400" b="0" dirty="0"/>
              <a:t>How often does a patient or family member show anger toward you in  week?</a:t>
            </a:r>
          </a:p>
          <a:p>
            <a:endParaRPr lang="en-US" sz="3400" b="0" dirty="0"/>
          </a:p>
          <a:p>
            <a:pPr algn="ctr"/>
            <a:r>
              <a:rPr lang="en-US" sz="3400" b="0" dirty="0">
                <a:solidFill>
                  <a:srgbClr val="D1282E"/>
                </a:solidFill>
              </a:rPr>
              <a:t>Average: 21 per week</a:t>
            </a:r>
          </a:p>
          <a:p>
            <a:pPr algn="ctr"/>
            <a:r>
              <a:rPr lang="en-US" sz="3400" b="0" dirty="0">
                <a:solidFill>
                  <a:srgbClr val="D1282E"/>
                </a:solidFill>
              </a:rPr>
              <a:t>Highest Concentration: Clinic</a:t>
            </a:r>
          </a:p>
          <a:p>
            <a:endParaRPr lang="en-US" dirty="0"/>
          </a:p>
        </p:txBody>
      </p:sp>
    </p:spTree>
    <p:extLst>
      <p:ext uri="{BB962C8B-B14F-4D97-AF65-F5344CB8AC3E}">
        <p14:creationId xmlns:p14="http://schemas.microsoft.com/office/powerpoint/2010/main" val="89129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100" b="0" dirty="0"/>
              <a:t>Number of unique interactions per week with someone who is dying or at high risk of dying?</a:t>
            </a:r>
          </a:p>
          <a:p>
            <a:endParaRPr lang="en-US" sz="3100" b="0" dirty="0"/>
          </a:p>
          <a:p>
            <a:pPr algn="ctr"/>
            <a:r>
              <a:rPr lang="en-US" sz="3100" b="0" dirty="0">
                <a:solidFill>
                  <a:srgbClr val="D1282E"/>
                </a:solidFill>
              </a:rPr>
              <a:t>Average: 65 </a:t>
            </a:r>
            <a:r>
              <a:rPr lang="en-US" sz="3200" b="0" dirty="0">
                <a:solidFill>
                  <a:srgbClr val="D1282E"/>
                </a:solidFill>
              </a:rPr>
              <a:t>per week</a:t>
            </a:r>
          </a:p>
          <a:p>
            <a:pPr algn="ctr"/>
            <a:r>
              <a:rPr lang="en-US" sz="3100" b="0" dirty="0">
                <a:solidFill>
                  <a:srgbClr val="D1282E"/>
                </a:solidFill>
              </a:rPr>
              <a:t>High: 120 </a:t>
            </a:r>
            <a:r>
              <a:rPr lang="en-US" sz="3200" b="0" dirty="0">
                <a:solidFill>
                  <a:srgbClr val="D1282E"/>
                </a:solidFill>
              </a:rPr>
              <a:t>per week</a:t>
            </a:r>
          </a:p>
        </p:txBody>
      </p:sp>
    </p:spTree>
    <p:extLst>
      <p:ext uri="{BB962C8B-B14F-4D97-AF65-F5344CB8AC3E}">
        <p14:creationId xmlns:p14="http://schemas.microsoft.com/office/powerpoint/2010/main" val="318164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573675971"/>
              </p:ext>
            </p:extLst>
          </p:nvPr>
        </p:nvGraphicFramePr>
        <p:xfrm>
          <a:off x="1295400" y="685800"/>
          <a:ext cx="6629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14400" y="6172200"/>
            <a:ext cx="990600" cy="369332"/>
          </a:xfrm>
          <a:prstGeom prst="rect">
            <a:avLst/>
          </a:prstGeom>
          <a:noFill/>
        </p:spPr>
        <p:txBody>
          <a:bodyPr wrap="square" rtlCol="0">
            <a:spAutoFit/>
          </a:bodyPr>
          <a:lstStyle/>
          <a:p>
            <a:r>
              <a:rPr lang="en-US" dirty="0"/>
              <a:t>n=49</a:t>
            </a:r>
          </a:p>
        </p:txBody>
      </p:sp>
    </p:spTree>
    <p:extLst>
      <p:ext uri="{BB962C8B-B14F-4D97-AF65-F5344CB8AC3E}">
        <p14:creationId xmlns:p14="http://schemas.microsoft.com/office/powerpoint/2010/main" val="516898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91100" cy="1371600"/>
          </a:xfrm>
        </p:spPr>
        <p:txBody>
          <a:bodyPr>
            <a:normAutofit/>
          </a:bodyPr>
          <a:lstStyle/>
          <a:p>
            <a:r>
              <a:rPr lang="en-US" sz="3200" dirty="0"/>
              <a:t>It is daunting to be a surgeon </a:t>
            </a:r>
          </a:p>
        </p:txBody>
      </p:sp>
      <p:sp>
        <p:nvSpPr>
          <p:cNvPr id="3" name="Content Placeholder 2"/>
          <p:cNvSpPr>
            <a:spLocks noGrp="1"/>
          </p:cNvSpPr>
          <p:nvPr>
            <p:ph idx="1"/>
          </p:nvPr>
        </p:nvSpPr>
        <p:spPr>
          <a:xfrm>
            <a:off x="457200" y="2032000"/>
            <a:ext cx="7620000" cy="4094163"/>
          </a:xfrm>
        </p:spPr>
        <p:txBody>
          <a:bodyPr>
            <a:noAutofit/>
          </a:bodyPr>
          <a:lstStyle/>
          <a:p>
            <a:pPr marL="342900" indent="-342900">
              <a:buFont typeface="Arial" panose="020B0604020202020204" pitchFamily="34" charset="0"/>
              <a:buChar char="•"/>
            </a:pPr>
            <a:r>
              <a:rPr lang="en-US" sz="2400" b="0" dirty="0"/>
              <a:t>Relentless decision-making</a:t>
            </a:r>
          </a:p>
          <a:p>
            <a:pPr marL="342900" indent="-342900">
              <a:buFont typeface="Arial" panose="020B0604020202020204" pitchFamily="34" charset="0"/>
              <a:buChar char="•"/>
            </a:pPr>
            <a:r>
              <a:rPr lang="en-US" sz="2400" b="0" dirty="0"/>
              <a:t>Hyper-intense communications</a:t>
            </a:r>
          </a:p>
          <a:p>
            <a:pPr marL="342900" indent="-342900">
              <a:buFont typeface="Arial" panose="020B0604020202020204" pitchFamily="34" charset="0"/>
              <a:buChar char="•"/>
            </a:pPr>
            <a:r>
              <a:rPr lang="en-US" sz="2400" b="0" dirty="0"/>
              <a:t>Fear of malpractice litigations</a:t>
            </a:r>
          </a:p>
          <a:p>
            <a:pPr marL="342900" indent="-342900">
              <a:buFont typeface="Arial" panose="020B0604020202020204" pitchFamily="34" charset="0"/>
              <a:buChar char="•"/>
            </a:pPr>
            <a:r>
              <a:rPr lang="en-US" sz="2400" b="0" dirty="0"/>
              <a:t>Unrealistic and angry patients</a:t>
            </a:r>
          </a:p>
          <a:p>
            <a:pPr marL="342900" indent="-342900">
              <a:buFont typeface="Arial" panose="020B0604020202020204" pitchFamily="34" charset="0"/>
              <a:buChar char="•"/>
            </a:pPr>
            <a:r>
              <a:rPr lang="en-US" sz="2400" b="0" dirty="0"/>
              <a:t>Dealing with mayhem, tragedy, and death</a:t>
            </a:r>
          </a:p>
          <a:p>
            <a:r>
              <a:rPr lang="en-US" sz="2400" b="0" dirty="0"/>
              <a:t>	</a:t>
            </a:r>
          </a:p>
        </p:txBody>
      </p:sp>
    </p:spTree>
    <p:extLst>
      <p:ext uri="{BB962C8B-B14F-4D97-AF65-F5344CB8AC3E}">
        <p14:creationId xmlns:p14="http://schemas.microsoft.com/office/powerpoint/2010/main" val="3639301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91100" cy="1371600"/>
          </a:xfrm>
        </p:spPr>
        <p:txBody>
          <a:bodyPr>
            <a:normAutofit/>
          </a:bodyPr>
          <a:lstStyle/>
          <a:p>
            <a:r>
              <a:rPr lang="en-US" sz="3200" dirty="0"/>
              <a:t>It is daunting to be a surgeon </a:t>
            </a:r>
          </a:p>
        </p:txBody>
      </p:sp>
      <p:sp>
        <p:nvSpPr>
          <p:cNvPr id="3" name="Content Placeholder 2"/>
          <p:cNvSpPr>
            <a:spLocks noGrp="1"/>
          </p:cNvSpPr>
          <p:nvPr>
            <p:ph idx="1"/>
          </p:nvPr>
        </p:nvSpPr>
        <p:spPr/>
        <p:txBody>
          <a:bodyPr>
            <a:noAutofit/>
          </a:bodyPr>
          <a:lstStyle/>
          <a:p>
            <a:pPr marL="342900" indent="-342900">
              <a:buFont typeface="Arial" panose="020B0604020202020204" pitchFamily="34" charset="0"/>
              <a:buChar char="•"/>
            </a:pPr>
            <a:r>
              <a:rPr lang="en-US" sz="2400" b="0" dirty="0"/>
              <a:t>Relentless decision-making</a:t>
            </a:r>
          </a:p>
          <a:p>
            <a:pPr marL="342900" indent="-342900">
              <a:buFont typeface="Arial" panose="020B0604020202020204" pitchFamily="34" charset="0"/>
              <a:buChar char="•"/>
            </a:pPr>
            <a:r>
              <a:rPr lang="en-US" sz="2400" b="0" dirty="0">
                <a:solidFill>
                  <a:schemeClr val="tx2"/>
                </a:solidFill>
              </a:rPr>
              <a:t>Hyper-intense communications</a:t>
            </a:r>
          </a:p>
          <a:p>
            <a:pPr marL="342900" indent="-342900">
              <a:buFont typeface="Arial" panose="020B0604020202020204" pitchFamily="34" charset="0"/>
              <a:buChar char="•"/>
            </a:pPr>
            <a:r>
              <a:rPr lang="en-US" sz="2400" b="0" dirty="0"/>
              <a:t>Fear of malpractice litigations</a:t>
            </a:r>
          </a:p>
          <a:p>
            <a:pPr marL="342900" indent="-342900">
              <a:buFont typeface="Arial" panose="020B0604020202020204" pitchFamily="34" charset="0"/>
              <a:buChar char="•"/>
            </a:pPr>
            <a:r>
              <a:rPr lang="en-US" sz="2400" b="0" dirty="0"/>
              <a:t>Unrealistic and angry patients</a:t>
            </a:r>
          </a:p>
          <a:p>
            <a:pPr marL="342900" indent="-342900">
              <a:buFont typeface="Arial" panose="020B0604020202020204" pitchFamily="34" charset="0"/>
              <a:buChar char="•"/>
            </a:pPr>
            <a:r>
              <a:rPr lang="en-US" sz="2400" b="0" dirty="0"/>
              <a:t>Dealing with mayhem, tragedy, and death</a:t>
            </a:r>
          </a:p>
          <a:p>
            <a:endParaRPr lang="en-US" sz="2400" b="0" dirty="0"/>
          </a:p>
          <a:p>
            <a:endParaRPr lang="en-US" sz="2400" b="0" dirty="0"/>
          </a:p>
        </p:txBody>
      </p:sp>
    </p:spTree>
    <p:extLst>
      <p:ext uri="{BB962C8B-B14F-4D97-AF65-F5344CB8AC3E}">
        <p14:creationId xmlns:p14="http://schemas.microsoft.com/office/powerpoint/2010/main" val="1357592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927" y="629999"/>
            <a:ext cx="5791200" cy="629999"/>
          </a:xfrm>
        </p:spPr>
        <p:txBody>
          <a:bodyPr>
            <a:normAutofit fontScale="90000"/>
          </a:bodyPr>
          <a:lstStyle/>
          <a:p>
            <a:pPr algn="ctr"/>
            <a:r>
              <a:rPr lang="en-US" dirty="0"/>
              <a:t>Today’s talk</a:t>
            </a:r>
          </a:p>
        </p:txBody>
      </p:sp>
      <p:sp>
        <p:nvSpPr>
          <p:cNvPr id="3" name="Content Placeholder 2"/>
          <p:cNvSpPr>
            <a:spLocks noGrp="1"/>
          </p:cNvSpPr>
          <p:nvPr>
            <p:ph idx="1"/>
          </p:nvPr>
        </p:nvSpPr>
        <p:spPr>
          <a:xfrm>
            <a:off x="1797535" y="1504460"/>
            <a:ext cx="5432615" cy="3683857"/>
          </a:xfr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10000"/>
          </a:bodyPr>
          <a:lstStyle/>
          <a:p>
            <a:pPr algn="ctr"/>
            <a:endParaRPr lang="en-US" sz="2400" dirty="0"/>
          </a:p>
          <a:p>
            <a:pPr algn="ctr"/>
            <a:r>
              <a:rPr lang="en-US" sz="2400" dirty="0"/>
              <a:t>Definition of Burnout </a:t>
            </a:r>
          </a:p>
          <a:p>
            <a:pPr algn="ctr"/>
            <a:endParaRPr lang="en-US" sz="2400" dirty="0"/>
          </a:p>
          <a:p>
            <a:pPr algn="ctr"/>
            <a:r>
              <a:rPr lang="en-US" sz="2400" dirty="0"/>
              <a:t>Why Does it Matter</a:t>
            </a:r>
          </a:p>
          <a:p>
            <a:pPr algn="ctr"/>
            <a:endParaRPr lang="en-US" sz="2400" dirty="0"/>
          </a:p>
          <a:p>
            <a:pPr algn="ctr"/>
            <a:r>
              <a:rPr lang="en-US" sz="2400" dirty="0"/>
              <a:t>Why Burnout?</a:t>
            </a:r>
          </a:p>
          <a:p>
            <a:pPr algn="ctr"/>
            <a:endParaRPr lang="en-US" sz="2400" dirty="0"/>
          </a:p>
          <a:p>
            <a:pPr algn="ctr"/>
            <a:r>
              <a:rPr lang="en-US" sz="2400" dirty="0"/>
              <a:t>What Can we Do About it</a:t>
            </a:r>
            <a:r>
              <a:rPr lang="en-US" dirty="0"/>
              <a:t>	</a:t>
            </a:r>
          </a:p>
          <a:p>
            <a:pPr algn="ctr"/>
            <a:endParaRPr lang="en-US" dirty="0"/>
          </a:p>
          <a:p>
            <a:pPr algn="ctr"/>
            <a:endParaRPr lang="en-US" dirty="0"/>
          </a:p>
        </p:txBody>
      </p:sp>
    </p:spTree>
    <p:extLst>
      <p:ext uri="{BB962C8B-B14F-4D97-AF65-F5344CB8AC3E}">
        <p14:creationId xmlns:p14="http://schemas.microsoft.com/office/powerpoint/2010/main" val="494953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Hyper-intense communications</a:t>
            </a:r>
          </a:p>
        </p:txBody>
      </p:sp>
      <p:sp>
        <p:nvSpPr>
          <p:cNvPr id="3" name="Content Placeholder 2"/>
          <p:cNvSpPr>
            <a:spLocks noGrp="1"/>
          </p:cNvSpPr>
          <p:nvPr>
            <p:ph idx="1"/>
          </p:nvPr>
        </p:nvSpPr>
        <p:spPr/>
        <p:txBody>
          <a:bodyPr>
            <a:normAutofit fontScale="92500" lnSpcReduction="20000"/>
          </a:bodyPr>
          <a:lstStyle/>
          <a:p>
            <a:pPr marL="342900" indent="-342900">
              <a:buFont typeface="Arial"/>
              <a:buChar char="•"/>
            </a:pPr>
            <a:r>
              <a:rPr lang="en-US" sz="2400" b="0" dirty="0"/>
              <a:t>Are we (well) trained to handle these conversations?</a:t>
            </a:r>
          </a:p>
          <a:p>
            <a:pPr marL="342900" indent="-342900">
              <a:buFont typeface="Arial"/>
              <a:buChar char="•"/>
            </a:pPr>
            <a:r>
              <a:rPr lang="en-US" sz="2400" b="0" dirty="0"/>
              <a:t>Are we trained to handle emotions?</a:t>
            </a:r>
          </a:p>
          <a:p>
            <a:pPr marL="342900" indent="-342900">
              <a:buFont typeface="Arial"/>
              <a:buChar char="•"/>
            </a:pPr>
            <a:r>
              <a:rPr lang="en-US" sz="2400" b="0" dirty="0"/>
              <a:t>Data show that up to 70% of emotional cues in surgeon’s office are not responded to</a:t>
            </a:r>
          </a:p>
          <a:p>
            <a:pPr marL="342900" indent="-342900">
              <a:buFont typeface="Arial"/>
              <a:buChar char="•"/>
            </a:pPr>
            <a:r>
              <a:rPr lang="en-US" sz="2400" b="0" dirty="0"/>
              <a:t>Encouragement to respond to emotions increased burnout !</a:t>
            </a:r>
          </a:p>
          <a:p>
            <a:pPr marL="342900" indent="-342900">
              <a:buFont typeface="Arial"/>
              <a:buChar char="•"/>
            </a:pPr>
            <a:endParaRPr lang="en-US" sz="2400" b="0" dirty="0"/>
          </a:p>
          <a:p>
            <a:pPr marL="342900" indent="-342900">
              <a:buFont typeface="Arial"/>
              <a:buChar char="•"/>
            </a:pPr>
            <a:endParaRPr lang="en-US" sz="2400" b="0" dirty="0"/>
          </a:p>
          <a:p>
            <a:pPr marL="342900" indent="-342900" algn="ctr">
              <a:buFont typeface="Wingdings" charset="0"/>
              <a:buChar char="è"/>
            </a:pPr>
            <a:r>
              <a:rPr lang="en-US" sz="2400" b="0" dirty="0">
                <a:solidFill>
                  <a:srgbClr val="D1282E"/>
                </a:solidFill>
                <a:ea typeface="Wingdings"/>
                <a:cs typeface="Wingdings"/>
                <a:sym typeface="Wingdings"/>
              </a:rPr>
              <a:t>Education session on how to respond to emotions</a:t>
            </a:r>
          </a:p>
          <a:p>
            <a:endParaRPr lang="en-US" dirty="0"/>
          </a:p>
          <a:p>
            <a:r>
              <a:rPr lang="en-US" dirty="0"/>
              <a:t> </a:t>
            </a:r>
          </a:p>
          <a:p>
            <a:endParaRPr lang="en-US" dirty="0"/>
          </a:p>
          <a:p>
            <a:endParaRPr lang="en-US" dirty="0"/>
          </a:p>
        </p:txBody>
      </p:sp>
    </p:spTree>
    <p:extLst>
      <p:ext uri="{BB962C8B-B14F-4D97-AF65-F5344CB8AC3E}">
        <p14:creationId xmlns:p14="http://schemas.microsoft.com/office/powerpoint/2010/main" val="3314781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injury</a:t>
            </a:r>
          </a:p>
        </p:txBody>
      </p:sp>
      <p:sp>
        <p:nvSpPr>
          <p:cNvPr id="3" name="Content Placeholder 2"/>
          <p:cNvSpPr>
            <a:spLocks noGrp="1"/>
          </p:cNvSpPr>
          <p:nvPr>
            <p:ph idx="1"/>
          </p:nvPr>
        </p:nvSpPr>
        <p:spPr>
          <a:xfrm>
            <a:off x="457200" y="1752600"/>
            <a:ext cx="7620000" cy="4856477"/>
          </a:xfrm>
        </p:spPr>
        <p:txBody>
          <a:bodyPr>
            <a:normAutofit/>
          </a:bodyPr>
          <a:lstStyle/>
          <a:p>
            <a:pPr fontAlgn="base"/>
            <a:endParaRPr lang="en-US" sz="2400" dirty="0"/>
          </a:p>
          <a:p>
            <a:pPr fontAlgn="base"/>
            <a:r>
              <a:rPr lang="en-US" sz="2400" dirty="0"/>
              <a:t>88% of physicians have reported that some, many, or all of their patients are affected by social determinants.</a:t>
            </a:r>
          </a:p>
          <a:p>
            <a:pPr fontAlgn="base"/>
            <a:endParaRPr lang="en-US" sz="2400" dirty="0"/>
          </a:p>
          <a:p>
            <a:pPr fontAlgn="base"/>
            <a:r>
              <a:rPr lang="en-US" sz="2400" b="0" dirty="0"/>
              <a:t>Conditions such as poverty, unemployment, lack of insurance, and addictions all pose a serious impediment to their health, well-being, and eventual health outcomes</a:t>
            </a:r>
            <a:r>
              <a:rPr lang="en-US" sz="2600" b="0" dirty="0"/>
              <a:t>.</a:t>
            </a:r>
            <a:endParaRPr lang="en-US" sz="2600" dirty="0"/>
          </a:p>
        </p:txBody>
      </p:sp>
    </p:spTree>
    <p:extLst>
      <p:ext uri="{BB962C8B-B14F-4D97-AF65-F5344CB8AC3E}">
        <p14:creationId xmlns:p14="http://schemas.microsoft.com/office/powerpoint/2010/main" val="405529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That’s not me  . . .</a:t>
            </a:r>
          </a:p>
        </p:txBody>
      </p:sp>
    </p:spTree>
    <p:extLst>
      <p:ext uri="{BB962C8B-B14F-4D97-AF65-F5344CB8AC3E}">
        <p14:creationId xmlns:p14="http://schemas.microsoft.com/office/powerpoint/2010/main" val="2718081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a:t>
            </a:r>
          </a:p>
        </p:txBody>
      </p:sp>
      <p:sp>
        <p:nvSpPr>
          <p:cNvPr id="3" name="Content Placeholder 2"/>
          <p:cNvSpPr>
            <a:spLocks noGrp="1"/>
          </p:cNvSpPr>
          <p:nvPr>
            <p:ph idx="1"/>
          </p:nvPr>
        </p:nvSpPr>
        <p:spPr/>
        <p:txBody>
          <a:bodyPr>
            <a:normAutofit/>
          </a:bodyPr>
          <a:lstStyle/>
          <a:p>
            <a:pPr marL="342900" indent="-342900">
              <a:buFont typeface="Arial"/>
              <a:buChar char="•"/>
            </a:pPr>
            <a:r>
              <a:rPr lang="en-US" sz="2400" b="0" dirty="0"/>
              <a:t>When you get out of the hospital and experience normal healthy people out there having fun, what feelings and thoughts do you have?</a:t>
            </a:r>
          </a:p>
        </p:txBody>
      </p:sp>
      <p:pic>
        <p:nvPicPr>
          <p:cNvPr id="4" name="Picture 3"/>
          <p:cNvPicPr>
            <a:picLocks noChangeAspect="1"/>
          </p:cNvPicPr>
          <p:nvPr/>
        </p:nvPicPr>
        <p:blipFill>
          <a:blip r:embed="rId3"/>
          <a:stretch>
            <a:fillRect/>
          </a:stretch>
        </p:blipFill>
        <p:spPr>
          <a:xfrm>
            <a:off x="950065" y="3154045"/>
            <a:ext cx="4805470" cy="3200400"/>
          </a:xfrm>
          <a:prstGeom prst="rect">
            <a:avLst/>
          </a:prstGeom>
        </p:spPr>
      </p:pic>
    </p:spTree>
    <p:extLst>
      <p:ext uri="{BB962C8B-B14F-4D97-AF65-F5344CB8AC3E}">
        <p14:creationId xmlns:p14="http://schemas.microsoft.com/office/powerpoint/2010/main" val="2848413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Time for a poll . . .</a:t>
            </a:r>
          </a:p>
        </p:txBody>
      </p:sp>
      <p:pic>
        <p:nvPicPr>
          <p:cNvPr id="10" name="Content Placeholder 9" descr="stk19951boj.png"/>
          <p:cNvPicPr>
            <a:picLocks noGrp="1" noChangeAspect="1"/>
          </p:cNvPicPr>
          <p:nvPr>
            <p:ph idx="1"/>
          </p:nvPr>
        </p:nvPicPr>
        <p:blipFill>
          <a:blip r:embed="rId3">
            <a:extLst>
              <a:ext uri="{28A0092B-C50C-407E-A947-70E740481C1C}">
                <a14:useLocalDpi xmlns:a14="http://schemas.microsoft.com/office/drawing/2010/main" val="0"/>
              </a:ext>
            </a:extLst>
          </a:blip>
          <a:srcRect t="29043" b="29043"/>
          <a:stretch>
            <a:fillRect/>
          </a:stretch>
        </p:blipFill>
        <p:spPr>
          <a:xfrm>
            <a:off x="457200" y="1752600"/>
            <a:ext cx="6790267" cy="3897331"/>
          </a:xfrm>
        </p:spPr>
      </p:pic>
    </p:spTree>
    <p:extLst>
      <p:ext uri="{BB962C8B-B14F-4D97-AF65-F5344CB8AC3E}">
        <p14:creationId xmlns:p14="http://schemas.microsoft.com/office/powerpoint/2010/main" val="3495906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7"/>
            <a:ext cx="8145761" cy="1936093"/>
          </a:xfrm>
        </p:spPr>
        <p:txBody>
          <a:bodyPr>
            <a:noAutofit/>
          </a:bodyPr>
          <a:lstStyle/>
          <a:p>
            <a:r>
              <a:rPr lang="en-US" dirty="0"/>
              <a:t>How often do you belittle those of other specialties or other jobs ?</a:t>
            </a:r>
          </a:p>
        </p:txBody>
      </p:sp>
      <p:sp>
        <p:nvSpPr>
          <p:cNvPr id="3" name="Content Placeholder 2"/>
          <p:cNvSpPr>
            <a:spLocks noGrp="1"/>
          </p:cNvSpPr>
          <p:nvPr>
            <p:ph idx="1"/>
          </p:nvPr>
        </p:nvSpPr>
        <p:spPr>
          <a:xfrm>
            <a:off x="648628" y="2303358"/>
            <a:ext cx="4328716" cy="4195481"/>
          </a:xfrm>
        </p:spPr>
        <p:txBody>
          <a:bodyPr>
            <a:normAutofit/>
          </a:bodyPr>
          <a:lstStyle/>
          <a:p>
            <a:pPr marL="342900" indent="-342900">
              <a:buFont typeface="Arial"/>
              <a:buChar char="•"/>
            </a:pPr>
            <a:r>
              <a:rPr lang="en-US" sz="2400" b="0" dirty="0"/>
              <a:t>As being dumb</a:t>
            </a:r>
          </a:p>
          <a:p>
            <a:pPr marL="342900" indent="-342900">
              <a:buFont typeface="Arial"/>
              <a:buChar char="•"/>
            </a:pPr>
            <a:r>
              <a:rPr lang="en-US" sz="2400" b="0" dirty="0"/>
              <a:t>Or lazy</a:t>
            </a:r>
          </a:p>
          <a:p>
            <a:pPr marL="342900" indent="-342900">
              <a:buFont typeface="Arial"/>
              <a:buChar char="•"/>
            </a:pPr>
            <a:r>
              <a:rPr lang="en-US" sz="2400" b="0" dirty="0"/>
              <a:t>Or worthless</a:t>
            </a:r>
          </a:p>
          <a:p>
            <a:pPr marL="342900" indent="-342900">
              <a:buFont typeface="Arial"/>
              <a:buChar char="•"/>
            </a:pPr>
            <a:r>
              <a:rPr lang="en-US" sz="2400" b="0" dirty="0"/>
              <a:t>Or self-centered</a:t>
            </a:r>
          </a:p>
          <a:p>
            <a:pPr marL="342900" indent="-342900">
              <a:buFont typeface="Arial"/>
              <a:buChar char="•"/>
            </a:pPr>
            <a:r>
              <a:rPr lang="en-US" sz="2400" b="0" dirty="0"/>
              <a:t>Or just plain nasty</a:t>
            </a:r>
          </a:p>
          <a:p>
            <a:pPr marL="342900" indent="-342900">
              <a:buFont typeface="Arial"/>
              <a:buChar char="•"/>
            </a:pPr>
            <a:r>
              <a:rPr lang="en-US" sz="2400" b="0" dirty="0"/>
              <a:t>Ever direct this to the patients?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2639" y="1580812"/>
            <a:ext cx="2954861" cy="4244256"/>
          </a:xfrm>
          <a:prstGeom prst="rect">
            <a:avLst/>
          </a:prstGeom>
        </p:spPr>
      </p:pic>
    </p:spTree>
    <p:extLst>
      <p:ext uri="{BB962C8B-B14F-4D97-AF65-F5344CB8AC3E}">
        <p14:creationId xmlns:p14="http://schemas.microsoft.com/office/powerpoint/2010/main" val="753166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507941" cy="1371600"/>
          </a:xfrm>
        </p:spPr>
        <p:txBody>
          <a:bodyPr>
            <a:normAutofit/>
          </a:bodyPr>
          <a:lstStyle/>
          <a:p>
            <a:r>
              <a:rPr lang="en-US" dirty="0"/>
              <a:t>How are you on the phone?</a:t>
            </a:r>
          </a:p>
        </p:txBody>
      </p:sp>
      <p:sp>
        <p:nvSpPr>
          <p:cNvPr id="3" name="Content Placeholder 2"/>
          <p:cNvSpPr>
            <a:spLocks noGrp="1"/>
          </p:cNvSpPr>
          <p:nvPr>
            <p:ph idx="1"/>
          </p:nvPr>
        </p:nvSpPr>
        <p:spPr>
          <a:xfrm>
            <a:off x="184289" y="1757132"/>
            <a:ext cx="8614997" cy="4195481"/>
          </a:xfrm>
        </p:spPr>
        <p:txBody>
          <a:bodyPr>
            <a:normAutofit/>
          </a:bodyPr>
          <a:lstStyle/>
          <a:p>
            <a:pPr marL="342900" indent="-342900">
              <a:buFont typeface="Arial"/>
              <a:buChar char="•"/>
            </a:pPr>
            <a:r>
              <a:rPr lang="en-US" sz="2400" b="0" dirty="0"/>
              <a:t>When someone calls</a:t>
            </a:r>
          </a:p>
          <a:p>
            <a:pPr marL="342900" indent="-342900">
              <a:buFont typeface="Arial"/>
              <a:buChar char="•"/>
            </a:pPr>
            <a:r>
              <a:rPr lang="en-US" sz="2400" b="0" dirty="0"/>
              <a:t>In the middle of the night</a:t>
            </a:r>
          </a:p>
          <a:p>
            <a:pPr marL="342900" indent="-342900">
              <a:buFont typeface="Arial"/>
              <a:buChar char="•"/>
            </a:pPr>
            <a:r>
              <a:rPr lang="en-US" sz="2400" b="0" dirty="0"/>
              <a:t>And it is not the most sophisticated or well-thought-out of questions</a:t>
            </a:r>
          </a:p>
        </p:txBody>
      </p:sp>
      <p:pic>
        <p:nvPicPr>
          <p:cNvPr id="5" name="Picture 4"/>
          <p:cNvPicPr>
            <a:picLocks noChangeAspect="1"/>
          </p:cNvPicPr>
          <p:nvPr/>
        </p:nvPicPr>
        <p:blipFill>
          <a:blip r:embed="rId3"/>
          <a:stretch>
            <a:fillRect/>
          </a:stretch>
        </p:blipFill>
        <p:spPr>
          <a:xfrm>
            <a:off x="2825648" y="3297767"/>
            <a:ext cx="2978252" cy="3086100"/>
          </a:xfrm>
          <a:prstGeom prst="rect">
            <a:avLst/>
          </a:prstGeom>
        </p:spPr>
      </p:pic>
    </p:spTree>
    <p:extLst>
      <p:ext uri="{BB962C8B-B14F-4D97-AF65-F5344CB8AC3E}">
        <p14:creationId xmlns:p14="http://schemas.microsoft.com/office/powerpoint/2010/main" val="1404033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 ?</a:t>
            </a:r>
          </a:p>
        </p:txBody>
      </p:sp>
    </p:spTree>
    <p:extLst>
      <p:ext uri="{BB962C8B-B14F-4D97-AF65-F5344CB8AC3E}">
        <p14:creationId xmlns:p14="http://schemas.microsoft.com/office/powerpoint/2010/main" val="23315210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72716008"/>
              </p:ext>
            </p:extLst>
          </p:nvPr>
        </p:nvGraphicFramePr>
        <p:xfrm>
          <a:off x="1" y="-483737"/>
          <a:ext cx="8970140" cy="7719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2009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47996" y="652463"/>
            <a:ext cx="3378200" cy="5194300"/>
          </a:xfrm>
          <a:prstGeom prst="rect">
            <a:avLst/>
          </a:prstGeom>
        </p:spPr>
      </p:pic>
      <p:sp>
        <p:nvSpPr>
          <p:cNvPr id="2" name="Content Placeholder 1"/>
          <p:cNvSpPr>
            <a:spLocks noGrp="1"/>
          </p:cNvSpPr>
          <p:nvPr>
            <p:ph idx="1"/>
          </p:nvPr>
        </p:nvSpPr>
        <p:spPr>
          <a:xfrm>
            <a:off x="4216400" y="1752600"/>
            <a:ext cx="4292600" cy="4373563"/>
          </a:xfrm>
        </p:spPr>
        <p:txBody>
          <a:bodyPr/>
          <a:lstStyle/>
          <a:p>
            <a:endParaRPr lang="en-US" b="0" dirty="0"/>
          </a:p>
          <a:p>
            <a:pPr algn="ctr"/>
            <a:r>
              <a:rPr lang="en-US" b="0" dirty="0">
                <a:solidFill>
                  <a:schemeClr val="tx2"/>
                </a:solidFill>
              </a:rPr>
              <a:t>“There are two people in the patient-physician relationship and we cannot forget about the physician in the interaction. “</a:t>
            </a:r>
          </a:p>
          <a:p>
            <a:pPr algn="ctr"/>
            <a:r>
              <a:rPr lang="en-US" b="0" i="1" dirty="0"/>
              <a:t>Caroline Elton</a:t>
            </a:r>
          </a:p>
          <a:p>
            <a:endParaRPr lang="en-US" dirty="0"/>
          </a:p>
        </p:txBody>
      </p:sp>
    </p:spTree>
    <p:extLst>
      <p:ext uri="{BB962C8B-B14F-4D97-AF65-F5344CB8AC3E}">
        <p14:creationId xmlns:p14="http://schemas.microsoft.com/office/powerpoint/2010/main" val="769951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077" y="423984"/>
            <a:ext cx="8284308" cy="1920631"/>
          </a:xfrm>
        </p:spPr>
        <p:txBody>
          <a:bodyPr>
            <a:normAutofit/>
          </a:bodyPr>
          <a:lstStyle/>
          <a:p>
            <a:pPr algn="ctr"/>
            <a:r>
              <a:rPr lang="en-US" sz="2400" dirty="0"/>
              <a:t>The difference between Stress and Physician Burnout is this: </a:t>
            </a:r>
            <a:r>
              <a:rPr lang="en-US" sz="2400" dirty="0">
                <a:solidFill>
                  <a:srgbClr val="FF0000"/>
                </a:solidFill>
              </a:rPr>
              <a:t>ability to recover in your time off.</a:t>
            </a:r>
            <a:r>
              <a:rPr lang="en-US" sz="2400" b="0" dirty="0"/>
              <a:t> </a:t>
            </a:r>
          </a:p>
          <a:p>
            <a:pPr lvl="0"/>
            <a:endParaRPr lang="en-US" dirty="0"/>
          </a:p>
          <a:p>
            <a:endParaRPr lang="en-US" dirty="0"/>
          </a:p>
        </p:txBody>
      </p:sp>
      <p:graphicFrame>
        <p:nvGraphicFramePr>
          <p:cNvPr id="6" name="Diagram 5"/>
          <p:cNvGraphicFramePr/>
          <p:nvPr>
            <p:extLst>
              <p:ext uri="{D42A27DB-BD31-4B8C-83A1-F6EECF244321}">
                <p14:modId xmlns:p14="http://schemas.microsoft.com/office/powerpoint/2010/main" val="3235230224"/>
              </p:ext>
            </p:extLst>
          </p:nvPr>
        </p:nvGraphicFramePr>
        <p:xfrm>
          <a:off x="1029677" y="1660503"/>
          <a:ext cx="6895123" cy="3927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19901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25481"/>
            <a:ext cx="7620000" cy="3500682"/>
          </a:xfrm>
        </p:spPr>
        <p:txBody>
          <a:bodyPr>
            <a:normAutofit/>
          </a:bodyPr>
          <a:lstStyle/>
          <a:p>
            <a:pPr algn="ctr"/>
            <a:r>
              <a:rPr lang="en-US" sz="2400" dirty="0">
                <a:solidFill>
                  <a:srgbClr val="D1282E"/>
                </a:solidFill>
              </a:rPr>
              <a:t>Winning is not everything; It’s the only thing!</a:t>
            </a:r>
          </a:p>
          <a:p>
            <a:pPr algn="ctr"/>
            <a:r>
              <a:rPr lang="en-US" sz="2400" dirty="0"/>
              <a:t>Perpetual Peak Performance </a:t>
            </a:r>
          </a:p>
        </p:txBody>
      </p:sp>
    </p:spTree>
    <p:extLst>
      <p:ext uri="{BB962C8B-B14F-4D97-AF65-F5344CB8AC3E}">
        <p14:creationId xmlns:p14="http://schemas.microsoft.com/office/powerpoint/2010/main" val="23347208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Share positive stories to catalyze and spread culture change</a:t>
            </a:r>
          </a:p>
        </p:txBody>
      </p:sp>
      <p:sp>
        <p:nvSpPr>
          <p:cNvPr id="8" name="Content Placeholder 7"/>
          <p:cNvSpPr>
            <a:spLocks noGrp="1"/>
          </p:cNvSpPr>
          <p:nvPr>
            <p:ph idx="1"/>
          </p:nvPr>
        </p:nvSpPr>
        <p:spPr>
          <a:xfrm>
            <a:off x="584200" y="4536580"/>
            <a:ext cx="7620000" cy="1923142"/>
          </a:xfrm>
        </p:spPr>
        <p:txBody>
          <a:bodyPr>
            <a:normAutofit/>
          </a:bodyPr>
          <a:lstStyle/>
          <a:p>
            <a:r>
              <a:rPr lang="en-US" sz="2400" dirty="0"/>
              <a:t>Appreciative inquiry</a:t>
            </a:r>
          </a:p>
          <a:p>
            <a:pPr marL="342900" indent="-342900">
              <a:buFont typeface="Arial"/>
              <a:buChar char="•"/>
            </a:pPr>
            <a:r>
              <a:rPr lang="en-US" sz="2400" b="0" dirty="0"/>
              <a:t>Focusing on the positives can help individuals recognize what gives life, vitality, and joy to practice.</a:t>
            </a:r>
          </a:p>
        </p:txBody>
      </p:sp>
      <p:pic>
        <p:nvPicPr>
          <p:cNvPr id="7" name="Picture 6"/>
          <p:cNvPicPr>
            <a:picLocks noChangeAspect="1"/>
          </p:cNvPicPr>
          <p:nvPr/>
        </p:nvPicPr>
        <p:blipFill rotWithShape="1">
          <a:blip r:embed="rId3"/>
          <a:srcRect t="3683"/>
          <a:stretch/>
        </p:blipFill>
        <p:spPr>
          <a:xfrm>
            <a:off x="2425700" y="1917700"/>
            <a:ext cx="3958167" cy="2537843"/>
          </a:xfrm>
          <a:prstGeom prst="rect">
            <a:avLst/>
          </a:prstGeom>
        </p:spPr>
      </p:pic>
    </p:spTree>
    <p:extLst>
      <p:ext uri="{BB962C8B-B14F-4D97-AF65-F5344CB8AC3E}">
        <p14:creationId xmlns:p14="http://schemas.microsoft.com/office/powerpoint/2010/main" val="3933258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r>
              <a:rPr lang="en-US" dirty="0">
                <a:solidFill>
                  <a:srgbClr val="D1282E"/>
                </a:solidFill>
              </a:rPr>
              <a:t>Resiliency</a:t>
            </a:r>
            <a:endParaRPr lang="en-US" sz="2000" dirty="0">
              <a:solidFill>
                <a:srgbClr val="D1282E"/>
              </a:solidFill>
            </a:endParaRPr>
          </a:p>
        </p:txBody>
      </p:sp>
      <p:sp>
        <p:nvSpPr>
          <p:cNvPr id="3" name="Content Placeholder 2"/>
          <p:cNvSpPr>
            <a:spLocks noGrp="1"/>
          </p:cNvSpPr>
          <p:nvPr>
            <p:ph idx="1"/>
          </p:nvPr>
        </p:nvSpPr>
        <p:spPr/>
        <p:txBody>
          <a:bodyPr/>
          <a:lstStyle/>
          <a:p>
            <a:r>
              <a:rPr lang="en-US" b="0" dirty="0"/>
              <a:t>Physicians who practice resiliency are better equipped to handle the many challenges presented in medical training and when providing patient care.</a:t>
            </a:r>
          </a:p>
          <a:p>
            <a:endParaRPr lang="en-US" b="0" dirty="0"/>
          </a:p>
          <a:p>
            <a:endParaRPr lang="en-US" b="0" dirty="0"/>
          </a:p>
          <a:p>
            <a:r>
              <a:rPr lang="en-US" dirty="0">
                <a:solidFill>
                  <a:srgbClr val="D1282E"/>
                </a:solidFill>
              </a:rPr>
              <a:t>Write your individual mission statement.</a:t>
            </a:r>
          </a:p>
          <a:p>
            <a:r>
              <a:rPr lang="en-US" dirty="0"/>
              <a:t>What do you stand for?</a:t>
            </a:r>
          </a:p>
          <a:p>
            <a:r>
              <a:rPr lang="en-US" dirty="0"/>
              <a:t>What matters to you?</a:t>
            </a:r>
          </a:p>
          <a:p>
            <a:r>
              <a:rPr lang="en-US" dirty="0"/>
              <a:t>Write it down.</a:t>
            </a:r>
            <a:endParaRPr lang="en-US" b="0" dirty="0"/>
          </a:p>
        </p:txBody>
      </p:sp>
      <p:pic>
        <p:nvPicPr>
          <p:cNvPr id="4" name="Picture 3"/>
          <p:cNvPicPr>
            <a:picLocks noChangeAspect="1"/>
          </p:cNvPicPr>
          <p:nvPr/>
        </p:nvPicPr>
        <p:blipFill rotWithShape="1">
          <a:blip r:embed="rId3"/>
          <a:srcRect l="7417" t="953" r="8791"/>
          <a:stretch/>
        </p:blipFill>
        <p:spPr>
          <a:xfrm>
            <a:off x="6113063" y="2607733"/>
            <a:ext cx="2577366" cy="2929466"/>
          </a:xfrm>
          <a:prstGeom prst="rect">
            <a:avLst/>
          </a:prstGeom>
        </p:spPr>
      </p:pic>
    </p:spTree>
    <p:extLst>
      <p:ext uri="{BB962C8B-B14F-4D97-AF65-F5344CB8AC3E}">
        <p14:creationId xmlns:p14="http://schemas.microsoft.com/office/powerpoint/2010/main" val="3997476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3271203"/>
          </a:xfrm>
          <a:prstGeom prst="rect">
            <a:avLst/>
          </a:prstGeom>
        </p:spPr>
      </p:pic>
      <p:sp>
        <p:nvSpPr>
          <p:cNvPr id="6" name="Content Placeholder 5"/>
          <p:cNvSpPr>
            <a:spLocks noGrp="1"/>
          </p:cNvSpPr>
          <p:nvPr>
            <p:ph idx="1"/>
          </p:nvPr>
        </p:nvSpPr>
        <p:spPr>
          <a:xfrm>
            <a:off x="181429" y="3271203"/>
            <a:ext cx="8672285" cy="3350940"/>
          </a:xfrm>
        </p:spPr>
        <p:txBody>
          <a:bodyPr>
            <a:normAutofit/>
          </a:bodyPr>
          <a:lstStyle/>
          <a:p>
            <a:pPr marL="342900" indent="-342900">
              <a:spcAft>
                <a:spcPts val="0"/>
              </a:spcAft>
              <a:buFont typeface="Arial"/>
              <a:buChar char="•"/>
            </a:pPr>
            <a:r>
              <a:rPr lang="en-US" b="0" dirty="0"/>
              <a:t>Randomized clinical trial of 74 practicing physicians in the Department of Medicine at the Mayo Clinic in Rochester</a:t>
            </a:r>
          </a:p>
          <a:p>
            <a:pPr marL="342900" indent="-342900">
              <a:spcAft>
                <a:spcPts val="0"/>
              </a:spcAft>
              <a:buFont typeface="Arial"/>
              <a:buChar char="•"/>
            </a:pPr>
            <a:r>
              <a:rPr lang="en-US" b="0" dirty="0"/>
              <a:t>Intervention: discussion groups incorporating elements of mindfulness, reflection, shared experience</a:t>
            </a:r>
          </a:p>
          <a:p>
            <a:pPr marL="342900" indent="-342900">
              <a:spcAft>
                <a:spcPts val="0"/>
              </a:spcAft>
              <a:buFont typeface="Arial"/>
              <a:buChar char="•"/>
            </a:pPr>
            <a:r>
              <a:rPr lang="en-US" b="0" dirty="0"/>
              <a:t>Empowerment and engagement at work </a:t>
            </a:r>
            <a:r>
              <a:rPr lang="en-US" b="0" dirty="0">
                <a:latin typeface="Wingdings"/>
                <a:ea typeface="Wingdings"/>
                <a:cs typeface="Wingdings"/>
                <a:sym typeface="Wingdings"/>
              </a:rPr>
              <a:t></a:t>
            </a:r>
            <a:endParaRPr lang="en-US" b="0" dirty="0"/>
          </a:p>
          <a:p>
            <a:pPr marL="342900" indent="-342900">
              <a:spcAft>
                <a:spcPts val="0"/>
              </a:spcAft>
              <a:buFont typeface="Arial"/>
              <a:buChar char="•"/>
            </a:pPr>
            <a:r>
              <a:rPr lang="en-US" b="0" dirty="0"/>
              <a:t>Stress, symptoms of depression, quality of life, or job satisfaction </a:t>
            </a:r>
            <a:r>
              <a:rPr lang="en-US" b="0" dirty="0">
                <a:latin typeface="Wingdings"/>
                <a:ea typeface="Wingdings"/>
                <a:cs typeface="Wingdings"/>
                <a:sym typeface="Wingdings"/>
              </a:rPr>
              <a:t></a:t>
            </a:r>
            <a:endParaRPr lang="en-US" b="0" dirty="0"/>
          </a:p>
          <a:p>
            <a:pPr marL="342900" indent="-342900">
              <a:spcAft>
                <a:spcPts val="0"/>
              </a:spcAft>
              <a:buFont typeface="Arial"/>
              <a:buChar char="•"/>
            </a:pPr>
            <a:r>
              <a:rPr lang="en-US" b="0" dirty="0"/>
              <a:t>Rates of depersonalization, emotional exhaustion &amp; overall burnout </a:t>
            </a:r>
            <a:r>
              <a:rPr lang="en-US" b="0" dirty="0">
                <a:latin typeface="Wingdings"/>
                <a:ea typeface="Wingdings"/>
                <a:cs typeface="Wingdings"/>
                <a:sym typeface="Wingdings"/>
              </a:rPr>
              <a:t></a:t>
            </a:r>
            <a:endParaRPr lang="en-US" b="0" dirty="0"/>
          </a:p>
          <a:p>
            <a:endParaRPr lang="en-US" dirty="0"/>
          </a:p>
        </p:txBody>
      </p:sp>
    </p:spTree>
    <p:extLst>
      <p:ext uri="{BB962C8B-B14F-4D97-AF65-F5344CB8AC3E}">
        <p14:creationId xmlns:p14="http://schemas.microsoft.com/office/powerpoint/2010/main" val="3827405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3003"/>
          <a:stretch/>
        </p:blipFill>
        <p:spPr>
          <a:xfrm>
            <a:off x="40316" y="348014"/>
            <a:ext cx="8869352" cy="2400529"/>
          </a:xfrm>
          <a:prstGeom prst="rect">
            <a:avLst/>
          </a:prstGeom>
        </p:spPr>
      </p:pic>
      <p:sp>
        <p:nvSpPr>
          <p:cNvPr id="7" name="Content Placeholder 6"/>
          <p:cNvSpPr>
            <a:spLocks noGrp="1"/>
          </p:cNvSpPr>
          <p:nvPr>
            <p:ph idx="1"/>
          </p:nvPr>
        </p:nvSpPr>
        <p:spPr>
          <a:xfrm>
            <a:off x="457200" y="3043520"/>
            <a:ext cx="8230734" cy="3366013"/>
          </a:xfrm>
        </p:spPr>
        <p:txBody>
          <a:bodyPr>
            <a:normAutofit/>
          </a:bodyPr>
          <a:lstStyle/>
          <a:p>
            <a:pPr marL="342900" indent="-342900">
              <a:buFont typeface="Arial"/>
              <a:buChar char="•"/>
            </a:pPr>
            <a:r>
              <a:rPr lang="en-US" sz="2400" b="0" dirty="0"/>
              <a:t>Group discussion intervention did not decrease burnout in resident physicians. </a:t>
            </a:r>
            <a:endParaRPr lang="en-US" sz="2400" dirty="0"/>
          </a:p>
          <a:p>
            <a:pPr marL="342900" indent="-342900">
              <a:buFont typeface="Arial"/>
              <a:buChar char="•"/>
            </a:pPr>
            <a:r>
              <a:rPr lang="en-US" sz="2400" b="0" dirty="0"/>
              <a:t>More residents in the intervention group had high year-end depersonalization scores (</a:t>
            </a:r>
            <a:r>
              <a:rPr lang="en-US" sz="2400" b="0" i="1" dirty="0"/>
              <a:t>P</a:t>
            </a:r>
            <a:r>
              <a:rPr lang="en-US" sz="2400" b="0" dirty="0"/>
              <a:t> =0.04). </a:t>
            </a:r>
          </a:p>
          <a:p>
            <a:pPr marL="342900" indent="-342900">
              <a:buFont typeface="Arial"/>
              <a:buChar char="•"/>
            </a:pPr>
            <a:r>
              <a:rPr lang="en-US" sz="2400" b="0" dirty="0"/>
              <a:t>Another obligation on top of clinical or educational responsibilities.</a:t>
            </a:r>
          </a:p>
        </p:txBody>
      </p:sp>
    </p:spTree>
    <p:extLst>
      <p:ext uri="{BB962C8B-B14F-4D97-AF65-F5344CB8AC3E}">
        <p14:creationId xmlns:p14="http://schemas.microsoft.com/office/powerpoint/2010/main" val="7550011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646" t="5598" r="4547" b="27349"/>
          <a:stretch/>
        </p:blipFill>
        <p:spPr>
          <a:xfrm>
            <a:off x="304800" y="165418"/>
            <a:ext cx="8483599" cy="2704782"/>
          </a:xfrm>
          <a:prstGeom prst="rect">
            <a:avLst/>
          </a:prstGeom>
        </p:spPr>
      </p:pic>
      <p:sp>
        <p:nvSpPr>
          <p:cNvPr id="6" name="Content Placeholder 5"/>
          <p:cNvSpPr>
            <a:spLocks noGrp="1"/>
          </p:cNvSpPr>
          <p:nvPr>
            <p:ph idx="1"/>
          </p:nvPr>
        </p:nvSpPr>
        <p:spPr>
          <a:xfrm>
            <a:off x="304800" y="3124200"/>
            <a:ext cx="4318000" cy="3223677"/>
          </a:xfrm>
        </p:spPr>
        <p:txBody>
          <a:bodyPr>
            <a:normAutofit lnSpcReduction="10000"/>
          </a:bodyPr>
          <a:lstStyle/>
          <a:p>
            <a:pPr marL="342900" indent="-342900">
              <a:buFont typeface="Arial" panose="020B0604020202020204" pitchFamily="34" charset="0"/>
              <a:buChar char="•"/>
            </a:pPr>
            <a:r>
              <a:rPr lang="en-US" sz="2400" b="0" dirty="0"/>
              <a:t>Restriction of resident work hours</a:t>
            </a:r>
          </a:p>
          <a:p>
            <a:pPr marL="342900" indent="-342900">
              <a:buFont typeface="Arial" panose="020B0604020202020204" pitchFamily="34" charset="0"/>
              <a:buChar char="•"/>
            </a:pPr>
            <a:r>
              <a:rPr lang="en-US" sz="2400" b="0" dirty="0"/>
              <a:t>Reduction in work hours</a:t>
            </a:r>
          </a:p>
          <a:p>
            <a:pPr marL="342900" indent="-342900">
              <a:buFont typeface="Arial" panose="020B0604020202020204" pitchFamily="34" charset="0"/>
              <a:buChar char="•"/>
            </a:pPr>
            <a:r>
              <a:rPr lang="en-US" sz="2400" b="0" dirty="0"/>
              <a:t>Peer support </a:t>
            </a:r>
          </a:p>
          <a:p>
            <a:pPr marL="342900" indent="-342900">
              <a:buFont typeface="Arial" panose="020B0604020202020204" pitchFamily="34" charset="0"/>
              <a:buChar char="•"/>
            </a:pPr>
            <a:r>
              <a:rPr lang="en-US" sz="2400" b="0" dirty="0"/>
              <a:t>Chief wellness officer</a:t>
            </a:r>
          </a:p>
          <a:p>
            <a:pPr marL="342900" indent="-342900">
              <a:buFont typeface="Arial" panose="020B0604020202020204" pitchFamily="34" charset="0"/>
              <a:buChar char="•"/>
            </a:pPr>
            <a:r>
              <a:rPr lang="en-US" sz="2400" b="0" dirty="0"/>
              <a:t>Burnout quality indicator for health care system</a:t>
            </a:r>
          </a:p>
          <a:p>
            <a:pPr marL="342900" indent="-342900">
              <a:buFont typeface="Arial" panose="020B0604020202020204" pitchFamily="34" charset="0"/>
              <a:buChar char="•"/>
            </a:pPr>
            <a:endParaRPr lang="en-US" dirty="0"/>
          </a:p>
          <a:p>
            <a:endParaRPr lang="en-US" dirty="0"/>
          </a:p>
        </p:txBody>
      </p:sp>
      <p:pic>
        <p:nvPicPr>
          <p:cNvPr id="2" name="Picture 1"/>
          <p:cNvPicPr>
            <a:picLocks noChangeAspect="1"/>
          </p:cNvPicPr>
          <p:nvPr/>
        </p:nvPicPr>
        <p:blipFill rotWithShape="1">
          <a:blip r:embed="rId4"/>
          <a:srcRect t="3428" b="9429"/>
          <a:stretch/>
        </p:blipFill>
        <p:spPr>
          <a:xfrm>
            <a:off x="4686300" y="2933700"/>
            <a:ext cx="3407833" cy="3102654"/>
          </a:xfrm>
          <a:prstGeom prst="rect">
            <a:avLst/>
          </a:prstGeom>
        </p:spPr>
      </p:pic>
    </p:spTree>
    <p:extLst>
      <p:ext uri="{BB962C8B-B14F-4D97-AF65-F5344CB8AC3E}">
        <p14:creationId xmlns:p14="http://schemas.microsoft.com/office/powerpoint/2010/main" val="4014174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8940800" cy="3350134"/>
          </a:xfrm>
          <a:prstGeom prst="rect">
            <a:avLst/>
          </a:prstGeom>
        </p:spPr>
      </p:pic>
      <p:pic>
        <p:nvPicPr>
          <p:cNvPr id="6" name="Picture 5"/>
          <p:cNvPicPr>
            <a:picLocks noChangeAspect="1"/>
          </p:cNvPicPr>
          <p:nvPr/>
        </p:nvPicPr>
        <p:blipFill>
          <a:blip r:embed="rId4"/>
          <a:stretch>
            <a:fillRect/>
          </a:stretch>
        </p:blipFill>
        <p:spPr>
          <a:xfrm>
            <a:off x="0" y="3632843"/>
            <a:ext cx="8940800" cy="2488557"/>
          </a:xfrm>
          <a:prstGeom prst="rect">
            <a:avLst/>
          </a:prstGeom>
        </p:spPr>
      </p:pic>
    </p:spTree>
    <p:extLst>
      <p:ext uri="{BB962C8B-B14F-4D97-AF65-F5344CB8AC3E}">
        <p14:creationId xmlns:p14="http://schemas.microsoft.com/office/powerpoint/2010/main" val="33476630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7800" y="101601"/>
            <a:ext cx="8623300" cy="1066800"/>
          </a:xfrm>
        </p:spPr>
        <p:txBody>
          <a:bodyPr>
            <a:normAutofit/>
          </a:bodyPr>
          <a:lstStyle/>
          <a:p>
            <a:pPr algn="ctr"/>
            <a:r>
              <a:rPr lang="en-US" sz="2400" dirty="0"/>
              <a:t>Brain Storm Session </a:t>
            </a:r>
            <a:r>
              <a:rPr lang="mr-IN" sz="2400" dirty="0"/>
              <a:t>–</a:t>
            </a:r>
            <a:r>
              <a:rPr lang="en-US" sz="2400" dirty="0"/>
              <a:t> call to action </a:t>
            </a:r>
          </a:p>
        </p:txBody>
      </p:sp>
      <p:pic>
        <p:nvPicPr>
          <p:cNvPr id="5" name="Picture 4"/>
          <p:cNvPicPr>
            <a:picLocks noChangeAspect="1"/>
          </p:cNvPicPr>
          <p:nvPr/>
        </p:nvPicPr>
        <p:blipFill>
          <a:blip r:embed="rId3"/>
          <a:stretch>
            <a:fillRect/>
          </a:stretch>
        </p:blipFill>
        <p:spPr>
          <a:xfrm>
            <a:off x="774700" y="1536700"/>
            <a:ext cx="7594600" cy="4470400"/>
          </a:xfrm>
          <a:prstGeom prst="rect">
            <a:avLst/>
          </a:prstGeom>
        </p:spPr>
      </p:pic>
    </p:spTree>
    <p:extLst>
      <p:ext uri="{BB962C8B-B14F-4D97-AF65-F5344CB8AC3E}">
        <p14:creationId xmlns:p14="http://schemas.microsoft.com/office/powerpoint/2010/main" val="598315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Burnout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4591595"/>
              </p:ext>
            </p:extLst>
          </p:nvPr>
        </p:nvGraphicFramePr>
        <p:xfrm>
          <a:off x="457200" y="1752600"/>
          <a:ext cx="76200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0639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a:t>Why does it matter ? </a:t>
            </a:r>
          </a:p>
        </p:txBody>
      </p:sp>
    </p:spTree>
    <p:extLst>
      <p:ext uri="{BB962C8B-B14F-4D97-AF65-F5344CB8AC3E}">
        <p14:creationId xmlns:p14="http://schemas.microsoft.com/office/powerpoint/2010/main" val="4056158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11329" t="6128" r="7380" b="6752"/>
          <a:stretch/>
        </p:blipFill>
        <p:spPr>
          <a:xfrm>
            <a:off x="457200" y="1019921"/>
            <a:ext cx="2943781" cy="3810268"/>
          </a:xfrm>
        </p:spPr>
      </p:pic>
      <p:sp>
        <p:nvSpPr>
          <p:cNvPr id="3" name="Rectangle 2"/>
          <p:cNvSpPr/>
          <p:nvPr/>
        </p:nvSpPr>
        <p:spPr>
          <a:xfrm>
            <a:off x="1244600" y="3048000"/>
            <a:ext cx="1600200" cy="7747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a:stretch>
            <a:fillRect/>
          </a:stretch>
        </p:blipFill>
        <p:spPr>
          <a:xfrm>
            <a:off x="3619367" y="1427735"/>
            <a:ext cx="4445000" cy="3036819"/>
          </a:xfrm>
          <a:prstGeom prst="rect">
            <a:avLst/>
          </a:prstGeom>
        </p:spPr>
      </p:pic>
      <p:sp>
        <p:nvSpPr>
          <p:cNvPr id="2" name="TextBox 1"/>
          <p:cNvSpPr txBox="1"/>
          <p:nvPr/>
        </p:nvSpPr>
        <p:spPr>
          <a:xfrm>
            <a:off x="1244600" y="3263900"/>
            <a:ext cx="1447800" cy="461665"/>
          </a:xfrm>
          <a:prstGeom prst="rect">
            <a:avLst/>
          </a:prstGeom>
          <a:solidFill>
            <a:schemeClr val="bg1"/>
          </a:solidFill>
        </p:spPr>
        <p:txBody>
          <a:bodyPr wrap="square" rtlCol="0">
            <a:spAutoFit/>
          </a:bodyPr>
          <a:lstStyle/>
          <a:p>
            <a:pPr algn="ctr"/>
            <a:r>
              <a:rPr lang="en-US" sz="2400" b="1" dirty="0">
                <a:solidFill>
                  <a:srgbClr val="008000"/>
                </a:solidFill>
              </a:rPr>
              <a:t>62 %</a:t>
            </a:r>
          </a:p>
        </p:txBody>
      </p:sp>
      <p:sp>
        <p:nvSpPr>
          <p:cNvPr id="8" name="TextBox 7">
            <a:extLst>
              <a:ext uri="{FF2B5EF4-FFF2-40B4-BE49-F238E27FC236}">
                <a16:creationId xmlns:a16="http://schemas.microsoft.com/office/drawing/2014/main" id="{0E62F0C6-AFE1-BC45-A966-F974E26387B2}"/>
              </a:ext>
            </a:extLst>
          </p:cNvPr>
          <p:cNvSpPr txBox="1"/>
          <p:nvPr/>
        </p:nvSpPr>
        <p:spPr>
          <a:xfrm>
            <a:off x="829992" y="5481447"/>
            <a:ext cx="7821637" cy="646331"/>
          </a:xfrm>
          <a:prstGeom prst="rect">
            <a:avLst/>
          </a:prstGeom>
          <a:noFill/>
        </p:spPr>
        <p:txBody>
          <a:bodyPr wrap="square" rtlCol="0">
            <a:spAutoFit/>
          </a:bodyPr>
          <a:lstStyle/>
          <a:p>
            <a:r>
              <a:rPr lang="en-US" dirty="0"/>
              <a:t>62% of physicians are pessimistic about the future of medicine</a:t>
            </a:r>
          </a:p>
          <a:p>
            <a:r>
              <a:rPr lang="en-US" dirty="0"/>
              <a:t>46 % of physicians pan to change career paths</a:t>
            </a:r>
          </a:p>
        </p:txBody>
      </p:sp>
    </p:spTree>
    <p:extLst>
      <p:ext uri="{BB962C8B-B14F-4D97-AF65-F5344CB8AC3E}">
        <p14:creationId xmlns:p14="http://schemas.microsoft.com/office/powerpoint/2010/main" val="1396282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r>
              <a:rPr lang="en-US" b="1" dirty="0"/>
              <a:t>Everyone Pays a Price </a:t>
            </a:r>
            <a:br>
              <a:rPr lang="en-US" b="1" dirty="0"/>
            </a:br>
            <a:endParaRPr lang="en-US" dirty="0"/>
          </a:p>
        </p:txBody>
      </p:sp>
      <p:sp>
        <p:nvSpPr>
          <p:cNvPr id="3" name="Content Placeholder 2"/>
          <p:cNvSpPr>
            <a:spLocks noGrp="1"/>
          </p:cNvSpPr>
          <p:nvPr>
            <p:ph idx="1"/>
          </p:nvPr>
        </p:nvSpPr>
        <p:spPr>
          <a:xfrm>
            <a:off x="457200" y="1250846"/>
            <a:ext cx="7620000" cy="4875318"/>
          </a:xfrm>
        </p:spPr>
        <p:txBody>
          <a:bodyPr>
            <a:normAutofit/>
          </a:bodyPr>
          <a:lstStyle/>
          <a:p>
            <a:endParaRPr lang="en-US" dirty="0"/>
          </a:p>
          <a:p>
            <a:pPr marL="342900" indent="-342900">
              <a:buClr>
                <a:schemeClr val="tx2"/>
              </a:buClr>
              <a:buFont typeface="Arial"/>
              <a:buChar char="•"/>
            </a:pPr>
            <a:r>
              <a:rPr lang="en-US" sz="2400" b="0" dirty="0"/>
              <a:t>Physician’s own health and well-being suffers</a:t>
            </a:r>
          </a:p>
          <a:p>
            <a:pPr marL="342900" lvl="0" indent="-342900">
              <a:buClr>
                <a:schemeClr val="tx2"/>
              </a:buClr>
              <a:buFont typeface="Arial"/>
              <a:buChar char="•"/>
            </a:pPr>
            <a:endParaRPr lang="en-US" sz="2400" b="0" dirty="0"/>
          </a:p>
          <a:p>
            <a:pPr marL="342900" lvl="0" indent="-342900">
              <a:buClr>
                <a:schemeClr val="tx2"/>
              </a:buClr>
              <a:buFont typeface="Arial"/>
              <a:buChar char="•"/>
            </a:pPr>
            <a:endParaRPr lang="en-US" sz="2400" b="0" dirty="0"/>
          </a:p>
          <a:p>
            <a:endParaRPr lang="en-US" b="0" dirty="0"/>
          </a:p>
        </p:txBody>
      </p:sp>
    </p:spTree>
    <p:extLst>
      <p:ext uri="{BB962C8B-B14F-4D97-AF65-F5344CB8AC3E}">
        <p14:creationId xmlns:p14="http://schemas.microsoft.com/office/powerpoint/2010/main" val="39959286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Essential.thmx</Template>
  <TotalTime>28220</TotalTime>
  <Words>3623</Words>
  <Application>Microsoft Office PowerPoint</Application>
  <PresentationFormat>On-screen Show (4:3)</PresentationFormat>
  <Paragraphs>566</Paragraphs>
  <Slides>57</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Arial Black</vt:lpstr>
      <vt:lpstr>Calibri</vt:lpstr>
      <vt:lpstr>Mangal</vt:lpstr>
      <vt:lpstr>Wingdings</vt:lpstr>
      <vt:lpstr>Essential</vt:lpstr>
      <vt:lpstr>PowerPoint Presentation</vt:lpstr>
      <vt:lpstr>Wellness ?</vt:lpstr>
      <vt:lpstr>Foreign Concept</vt:lpstr>
      <vt:lpstr>Today’s talk</vt:lpstr>
      <vt:lpstr>PowerPoint Presentation</vt:lpstr>
      <vt:lpstr>Burnout</vt:lpstr>
      <vt:lpstr>Why does it matter ? </vt:lpstr>
      <vt:lpstr>PowerPoint Presentation</vt:lpstr>
      <vt:lpstr>Everyone Pays a Price  </vt:lpstr>
      <vt:lpstr>Emotional and physical exhaustion </vt:lpstr>
      <vt:lpstr>Everyone Pays a Price  </vt:lpstr>
      <vt:lpstr>PowerPoint Presentation</vt:lpstr>
      <vt:lpstr>PowerPoint Presentation</vt:lpstr>
      <vt:lpstr>PowerPoint Presentation</vt:lpstr>
      <vt:lpstr>Everyone Pays a Price  </vt:lpstr>
      <vt:lpstr>PowerPoint Presentation</vt:lpstr>
      <vt:lpstr>PowerPoint Presentation</vt:lpstr>
      <vt:lpstr>Everyone Pays a Price  </vt:lpstr>
      <vt:lpstr>PowerPoint Presentation</vt:lpstr>
      <vt:lpstr>PowerPoint Presentation</vt:lpstr>
      <vt:lpstr>Decrease physicians’ professionalism and the quality of medical care they provide </vt:lpstr>
      <vt:lpstr>Everyone Pays a Price  </vt:lpstr>
      <vt:lpstr>Time for a poll . . .</vt:lpstr>
      <vt:lpstr>PowerPoint Presentation</vt:lpstr>
      <vt:lpstr>PowerPoint Presentation</vt:lpstr>
      <vt:lpstr>PowerPoint Presentation</vt:lpstr>
      <vt:lpstr>Why Burnout ? </vt:lpstr>
      <vt:lpstr>PowerPoint Presentation</vt:lpstr>
      <vt:lpstr>Era of measurement and accountability </vt:lpstr>
      <vt:lpstr>EMR</vt:lpstr>
      <vt:lpstr>Time for a poll . . .</vt:lpstr>
      <vt:lpstr>EMR</vt:lpstr>
      <vt:lpstr>PowerPoint Presentation</vt:lpstr>
      <vt:lpstr>PowerPoint Presentation</vt:lpstr>
      <vt:lpstr>PowerPoint Presentation</vt:lpstr>
      <vt:lpstr>PowerPoint Presentation</vt:lpstr>
      <vt:lpstr>PowerPoint Presentation</vt:lpstr>
      <vt:lpstr>It is daunting to be a surgeon </vt:lpstr>
      <vt:lpstr>It is daunting to be a surgeon </vt:lpstr>
      <vt:lpstr>Hyper-intense communications</vt:lpstr>
      <vt:lpstr>Moral injury</vt:lpstr>
      <vt:lpstr>That’s not me  . . .</vt:lpstr>
      <vt:lpstr>Question ?</vt:lpstr>
      <vt:lpstr>Time for a poll . . .</vt:lpstr>
      <vt:lpstr>How often do you belittle those of other specialties or other jobs ?</vt:lpstr>
      <vt:lpstr>How are you on the phone?</vt:lpstr>
      <vt:lpstr>What can we do ?</vt:lpstr>
      <vt:lpstr>PowerPoint Presentation</vt:lpstr>
      <vt:lpstr>PowerPoint Presentation</vt:lpstr>
      <vt:lpstr>PowerPoint Presentation</vt:lpstr>
      <vt:lpstr>Share positive stories to catalyze and spread culture change</vt:lpstr>
      <vt:lpstr>Resiliency</vt:lpstr>
      <vt:lpstr>PowerPoint Presentation</vt:lpstr>
      <vt:lpstr>PowerPoint Presentation</vt:lpstr>
      <vt:lpstr>PowerPoint Presentation</vt:lpstr>
      <vt:lpstr>PowerPoint Presentation</vt:lpstr>
      <vt:lpstr>PowerPoint Presentation</vt:lpstr>
    </vt:vector>
  </TitlesOfParts>
  <Company>UNM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Martina Stippler</dc:creator>
  <cp:lastModifiedBy>Dawn M. Davis</cp:lastModifiedBy>
  <cp:revision>184</cp:revision>
  <cp:lastPrinted>2019-01-21T15:13:47Z</cp:lastPrinted>
  <dcterms:created xsi:type="dcterms:W3CDTF">2019-01-05T15:01:43Z</dcterms:created>
  <dcterms:modified xsi:type="dcterms:W3CDTF">2019-09-18T18:01:46Z</dcterms:modified>
</cp:coreProperties>
</file>