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77" r:id="rId3"/>
    <p:sldId id="442" r:id="rId4"/>
    <p:sldId id="615" r:id="rId5"/>
    <p:sldId id="261" r:id="rId6"/>
    <p:sldId id="452" r:id="rId7"/>
    <p:sldId id="462" r:id="rId8"/>
    <p:sldId id="461" r:id="rId9"/>
    <p:sldId id="458" r:id="rId10"/>
    <p:sldId id="460" r:id="rId11"/>
    <p:sldId id="457" r:id="rId12"/>
    <p:sldId id="459" r:id="rId13"/>
    <p:sldId id="280" r:id="rId14"/>
    <p:sldId id="267" r:id="rId15"/>
    <p:sldId id="268" r:id="rId16"/>
    <p:sldId id="286" r:id="rId17"/>
    <p:sldId id="450" r:id="rId18"/>
    <p:sldId id="446" r:id="rId19"/>
    <p:sldId id="281" r:id="rId20"/>
    <p:sldId id="264" r:id="rId21"/>
    <p:sldId id="456" r:id="rId22"/>
    <p:sldId id="287" r:id="rId23"/>
    <p:sldId id="453" r:id="rId24"/>
    <p:sldId id="447" r:id="rId25"/>
    <p:sldId id="258" r:id="rId26"/>
    <p:sldId id="45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436"/>
    <p:restoredTop sz="95701"/>
  </p:normalViewPr>
  <p:slideViewPr>
    <p:cSldViewPr snapToGrid="0" snapToObjects="1">
      <p:cViewPr>
        <p:scale>
          <a:sx n="100" d="100"/>
          <a:sy n="100" d="100"/>
        </p:scale>
        <p:origin x="440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martin6/Documents/Assoc%20Prog%20Director/Graduating%20residents%20case%20log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</a:rPr>
              <a:t>Graduating Resident Case Volume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2020 - Chief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Cranial</c:v>
                </c:pt>
                <c:pt idx="1">
                  <c:v>Spine</c:v>
                </c:pt>
                <c:pt idx="2">
                  <c:v>Peds</c:v>
                </c:pt>
                <c:pt idx="3">
                  <c:v>Other</c:v>
                </c:pt>
                <c:pt idx="4">
                  <c:v>Total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702</c:v>
                </c:pt>
                <c:pt idx="1">
                  <c:v>259</c:v>
                </c:pt>
                <c:pt idx="2">
                  <c:v>160</c:v>
                </c:pt>
                <c:pt idx="3">
                  <c:v>312</c:v>
                </c:pt>
                <c:pt idx="4">
                  <c:v>1433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BF-5E47-8BA1-D074D034929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2021 - Chief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Cranial</c:v>
                </c:pt>
                <c:pt idx="1">
                  <c:v>Spine</c:v>
                </c:pt>
                <c:pt idx="2">
                  <c:v>Peds</c:v>
                </c:pt>
                <c:pt idx="3">
                  <c:v>Other</c:v>
                </c:pt>
                <c:pt idx="4">
                  <c:v>Total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547</c:v>
                </c:pt>
                <c:pt idx="1">
                  <c:v>452</c:v>
                </c:pt>
                <c:pt idx="2">
                  <c:v>116</c:v>
                </c:pt>
                <c:pt idx="3">
                  <c:v>320</c:v>
                </c:pt>
                <c:pt idx="4">
                  <c:v>1435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BF-5E47-8BA1-D074D034929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2021 - Chief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Cranial</c:v>
                </c:pt>
                <c:pt idx="1">
                  <c:v>Spine</c:v>
                </c:pt>
                <c:pt idx="2">
                  <c:v>Peds</c:v>
                </c:pt>
                <c:pt idx="3">
                  <c:v>Other</c:v>
                </c:pt>
                <c:pt idx="4">
                  <c:v>Total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544</c:v>
                </c:pt>
                <c:pt idx="1">
                  <c:v>637</c:v>
                </c:pt>
                <c:pt idx="2">
                  <c:v>106</c:v>
                </c:pt>
                <c:pt idx="3">
                  <c:v>417</c:v>
                </c:pt>
                <c:pt idx="4">
                  <c:v>1704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BF-5E47-8BA1-D074D034929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2022 - Chief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Cranial</c:v>
                </c:pt>
                <c:pt idx="1">
                  <c:v>Spine</c:v>
                </c:pt>
                <c:pt idx="2">
                  <c:v>Peds</c:v>
                </c:pt>
                <c:pt idx="3">
                  <c:v>Other</c:v>
                </c:pt>
                <c:pt idx="4">
                  <c:v>Total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1344</c:v>
                </c:pt>
                <c:pt idx="1">
                  <c:v>371</c:v>
                </c:pt>
                <c:pt idx="2">
                  <c:v>121</c:v>
                </c:pt>
                <c:pt idx="3">
                  <c:v>844</c:v>
                </c:pt>
                <c:pt idx="4">
                  <c:v>2680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9BF-5E47-8BA1-D074D0349295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National Avg (2022 ACGME)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Cranial</c:v>
                </c:pt>
                <c:pt idx="1">
                  <c:v>Spine</c:v>
                </c:pt>
                <c:pt idx="2">
                  <c:v>Peds</c:v>
                </c:pt>
                <c:pt idx="3">
                  <c:v>Other</c:v>
                </c:pt>
                <c:pt idx="4">
                  <c:v>Total</c:v>
                </c:pt>
              </c:strCache>
            </c:strRef>
          </c:cat>
          <c:val>
            <c:numRef>
              <c:f>Sheet1!$B$6:$F$6</c:f>
              <c:numCache>
                <c:formatCode>General</c:formatCode>
                <c:ptCount val="5"/>
                <c:pt idx="0">
                  <c:v>540</c:v>
                </c:pt>
                <c:pt idx="1">
                  <c:v>451</c:v>
                </c:pt>
                <c:pt idx="2">
                  <c:v>59</c:v>
                </c:pt>
                <c:pt idx="3">
                  <c:v>287</c:v>
                </c:pt>
                <c:pt idx="4">
                  <c:v>1337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BF-5E47-8BA1-D074D03492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8210111"/>
        <c:axId val="278074191"/>
      </c:barChart>
      <c:catAx>
        <c:axId val="278210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8074191"/>
        <c:crosses val="autoZero"/>
        <c:auto val="1"/>
        <c:lblAlgn val="ctr"/>
        <c:lblOffset val="100"/>
        <c:noMultiLvlLbl val="0"/>
      </c:catAx>
      <c:valAx>
        <c:axId val="278074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8210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National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754-2B45-B705-918F20225E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754-2B45-B705-918F20225EC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754-2B45-B705-918F20225EC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754-2B45-B705-918F20225EC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754-2B45-B705-918F20225EC6}"/>
              </c:ext>
            </c:extLst>
          </c:dPt>
          <c:dLbls>
            <c:dLbl>
              <c:idx val="0"/>
              <c:layout>
                <c:manualLayout>
                  <c:x val="-0.21339901292242799"/>
                  <c:y val="-0.1586091136661489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CRANIAL</a:t>
                    </a:r>
                  </a:p>
                  <a:p>
                    <a:fld id="{7B1CDA99-D86D-1442-9AE3-09D34DE4A90D}" type="PERCENTAGE">
                      <a:rPr lang="en-US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754-2B45-B705-918F20225EC6}"/>
                </c:ext>
              </c:extLst>
            </c:dLbl>
            <c:dLbl>
              <c:idx val="1"/>
              <c:layout>
                <c:manualLayout>
                  <c:x val="0.223882297121652"/>
                  <c:y val="-3.475372968844679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SPINE</a:t>
                    </a:r>
                  </a:p>
                  <a:p>
                    <a:fld id="{04462FFA-B496-BC4F-A5EC-866A19C4EA06}" type="PERCENTAGE">
                      <a:rPr lang="en-US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754-2B45-B705-918F20225EC6}"/>
                </c:ext>
              </c:extLst>
            </c:dLbl>
            <c:dLbl>
              <c:idx val="3"/>
              <c:layout>
                <c:manualLayout>
                  <c:x val="0.13787827770033501"/>
                  <c:y val="0.1492833064758299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PEDS</a:t>
                    </a:r>
                  </a:p>
                  <a:p>
                    <a:fld id="{32E5763E-429C-BB40-ADB9-2E330A349461}" type="PERCENTAGE">
                      <a:rPr lang="en-US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754-2B45-B705-918F20225E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Crani</c:v>
                </c:pt>
                <c:pt idx="1">
                  <c:v>Spine</c:v>
                </c:pt>
                <c:pt idx="2">
                  <c:v>PN</c:v>
                </c:pt>
                <c:pt idx="3">
                  <c:v>Peds</c:v>
                </c:pt>
                <c:pt idx="4">
                  <c:v>Epil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0.6</c:v>
                </c:pt>
                <c:pt idx="1">
                  <c:v>0.25</c:v>
                </c:pt>
                <c:pt idx="2">
                  <c:v>0.01</c:v>
                </c:pt>
                <c:pt idx="3">
                  <c:v>0.12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754-2B45-B705-918F20225EC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National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F5A-0E4B-B219-D4A324EC874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F5A-0E4B-B219-D4A324EC874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F5A-0E4B-B219-D4A324EC874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F5A-0E4B-B219-D4A324EC874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F5A-0E4B-B219-D4A324EC874A}"/>
              </c:ext>
            </c:extLst>
          </c:dPt>
          <c:dLbls>
            <c:dLbl>
              <c:idx val="0"/>
              <c:layout>
                <c:manualLayout>
                  <c:x val="-0.224613127754964"/>
                  <c:y val="-5.885267405867319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CRANIAL</a:t>
                    </a:r>
                  </a:p>
                  <a:p>
                    <a:fld id="{ACCCD7A7-D5BA-5146-9067-40B047A9E783}" type="PERCENTAGE">
                      <a:rPr lang="en-US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F5A-0E4B-B219-D4A324EC874A}"/>
                </c:ext>
              </c:extLst>
            </c:dLbl>
            <c:dLbl>
              <c:idx val="1"/>
              <c:layout>
                <c:manualLayout>
                  <c:x val="0.223882297121652"/>
                  <c:y val="-3.475372968844679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SPINE</a:t>
                    </a:r>
                  </a:p>
                  <a:p>
                    <a:fld id="{7DAC3502-4186-0640-8548-B8CD8F3C740F}" type="PERCENTAGE">
                      <a:rPr lang="en-US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F5A-0E4B-B219-D4A324EC874A}"/>
                </c:ext>
              </c:extLst>
            </c:dLbl>
            <c:dLbl>
              <c:idx val="2"/>
              <c:layout>
                <c:manualLayout>
                  <c:x val="3.0050884413969799E-2"/>
                  <c:y val="0.1673388595138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PN </a:t>
                    </a:r>
                  </a:p>
                  <a:p>
                    <a:fld id="{F7F864AC-276E-FB44-B73D-828C58A332BE}" type="PERCENTAGE">
                      <a:rPr lang="en-US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F5A-0E4B-B219-D4A324EC874A}"/>
                </c:ext>
              </c:extLst>
            </c:dLbl>
            <c:dLbl>
              <c:idx val="3"/>
              <c:layout>
                <c:manualLayout>
                  <c:x val="5.6756077402705003E-2"/>
                  <c:y val="4.736769281058780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F5A-0E4B-B219-D4A324EC874A}"/>
                </c:ext>
              </c:extLst>
            </c:dLbl>
            <c:dLbl>
              <c:idx val="4"/>
              <c:layout>
                <c:manualLayout>
                  <c:x val="-8.5974880382775107E-2"/>
                  <c:y val="4.352879190782529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F5A-0E4B-B219-D4A324EC87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3"/>
                <c:pt idx="0">
                  <c:v>Crani</c:v>
                </c:pt>
                <c:pt idx="1">
                  <c:v>Spine</c:v>
                </c:pt>
                <c:pt idx="2">
                  <c:v>PN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0.52</c:v>
                </c:pt>
                <c:pt idx="1">
                  <c:v>0.46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F5A-0E4B-B219-D4A324EC874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AEB6C-AEB3-D94F-9316-82F3B0847306}" type="datetimeFigureOut">
              <a:rPr lang="en-US" smtClean="0"/>
              <a:t>7/13/23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84F5B-5518-8F4C-AD85-F1E5C8BC4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52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84F5B-5518-8F4C-AD85-F1E5C8BC48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36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84F5B-5518-8F4C-AD85-F1E5C8BC48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1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84F5B-5518-8F4C-AD85-F1E5C8BC48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04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84F5B-5518-8F4C-AD85-F1E5C8BC48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38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84F5B-5518-8F4C-AD85-F1E5C8BC48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38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84F5B-5518-8F4C-AD85-F1E5C8BC48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48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84F5B-5518-8F4C-AD85-F1E5C8BC48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41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84F5B-5518-8F4C-AD85-F1E5C8BC48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59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84F5B-5518-8F4C-AD85-F1E5C8BC48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53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84F5B-5518-8F4C-AD85-F1E5C8BC48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61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84F5B-5518-8F4C-AD85-F1E5C8BC48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39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E272-7F6B-D94D-93C9-6690824032FC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6F804-D27E-894B-A2D0-BAAEB1B06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50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E272-7F6B-D94D-93C9-6690824032FC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6F804-D27E-894B-A2D0-BAAEB1B06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92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E272-7F6B-D94D-93C9-6690824032FC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6F804-D27E-894B-A2D0-BAAEB1B06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9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E272-7F6B-D94D-93C9-6690824032FC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6F804-D27E-894B-A2D0-BAAEB1B06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23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E272-7F6B-D94D-93C9-6690824032FC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6F804-D27E-894B-A2D0-BAAEB1B06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7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E272-7F6B-D94D-93C9-6690824032FC}" type="datetimeFigureOut">
              <a:rPr lang="en-US" smtClean="0"/>
              <a:t>7/13/23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6F804-D27E-894B-A2D0-BAAEB1B06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1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E272-7F6B-D94D-93C9-6690824032FC}" type="datetimeFigureOut">
              <a:rPr lang="en-US" smtClean="0"/>
              <a:t>7/13/23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6F804-D27E-894B-A2D0-BAAEB1B06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7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E272-7F6B-D94D-93C9-6690824032FC}" type="datetimeFigureOut">
              <a:rPr lang="en-US" smtClean="0"/>
              <a:t>7/13/23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6F804-D27E-894B-A2D0-BAAEB1B06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63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E272-7F6B-D94D-93C9-6690824032FC}" type="datetimeFigureOut">
              <a:rPr lang="en-US" smtClean="0"/>
              <a:t>7/13/23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6F804-D27E-894B-A2D0-BAAEB1B06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7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E272-7F6B-D94D-93C9-6690824032FC}" type="datetimeFigureOut">
              <a:rPr lang="en-US" smtClean="0"/>
              <a:t>7/13/23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6F804-D27E-894B-A2D0-BAAEB1B06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18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E272-7F6B-D94D-93C9-6690824032FC}" type="datetimeFigureOut">
              <a:rPr lang="en-US" smtClean="0"/>
              <a:t>7/13/23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6F804-D27E-894B-A2D0-BAAEB1B06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37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E272-7F6B-D94D-93C9-6690824032FC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6F804-D27E-894B-A2D0-BAAEB1B06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11" Type="http://schemas.openxmlformats.org/officeDocument/2006/relationships/image" Target="../media/image77.tiff"/><Relationship Id="rId5" Type="http://schemas.openxmlformats.org/officeDocument/2006/relationships/image" Target="../media/image71.jpeg"/><Relationship Id="rId15" Type="http://schemas.openxmlformats.org/officeDocument/2006/relationships/image" Target="../media/image81.jpe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tiff"/><Relationship Id="rId3" Type="http://schemas.openxmlformats.org/officeDocument/2006/relationships/image" Target="../media/image84.tiff"/><Relationship Id="rId7" Type="http://schemas.openxmlformats.org/officeDocument/2006/relationships/image" Target="../media/image88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tiff"/><Relationship Id="rId5" Type="http://schemas.openxmlformats.org/officeDocument/2006/relationships/image" Target="../media/image86.tiff"/><Relationship Id="rId4" Type="http://schemas.openxmlformats.org/officeDocument/2006/relationships/image" Target="../media/image85.tiff"/><Relationship Id="rId9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3" Type="http://schemas.openxmlformats.org/officeDocument/2006/relationships/image" Target="../media/image92.png"/><Relationship Id="rId7" Type="http://schemas.openxmlformats.org/officeDocument/2006/relationships/image" Target="../media/image96.tiff"/><Relationship Id="rId12" Type="http://schemas.openxmlformats.org/officeDocument/2006/relationships/image" Target="../media/image101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tiff"/><Relationship Id="rId11" Type="http://schemas.openxmlformats.org/officeDocument/2006/relationships/image" Target="../media/image100.tiff"/><Relationship Id="rId5" Type="http://schemas.openxmlformats.org/officeDocument/2006/relationships/image" Target="../media/image94.png"/><Relationship Id="rId10" Type="http://schemas.openxmlformats.org/officeDocument/2006/relationships/image" Target="../media/image99.tiff"/><Relationship Id="rId4" Type="http://schemas.openxmlformats.org/officeDocument/2006/relationships/image" Target="../media/image93.pn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tiff"/><Relationship Id="rId7" Type="http://schemas.openxmlformats.org/officeDocument/2006/relationships/image" Target="../media/image116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jpeg"/><Relationship Id="rId11" Type="http://schemas.openxmlformats.org/officeDocument/2006/relationships/image" Target="../media/image120.tiff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jpeg"/><Relationship Id="rId3" Type="http://schemas.openxmlformats.org/officeDocument/2006/relationships/image" Target="../media/image11.jpeg"/><Relationship Id="rId21" Type="http://schemas.openxmlformats.org/officeDocument/2006/relationships/image" Target="../media/image29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10.jpeg"/><Relationship Id="rId16" Type="http://schemas.openxmlformats.org/officeDocument/2006/relationships/image" Target="../media/image24.jpe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24" Type="http://schemas.openxmlformats.org/officeDocument/2006/relationships/image" Target="../media/image32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23" Type="http://schemas.openxmlformats.org/officeDocument/2006/relationships/image" Target="../media/image31.tiff"/><Relationship Id="rId10" Type="http://schemas.openxmlformats.org/officeDocument/2006/relationships/image" Target="../media/image18.jpeg"/><Relationship Id="rId19" Type="http://schemas.openxmlformats.org/officeDocument/2006/relationships/image" Target="../media/image27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Relationship Id="rId22" Type="http://schemas.openxmlformats.org/officeDocument/2006/relationships/image" Target="../media/image3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emf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5" Type="http://schemas.openxmlformats.org/officeDocument/2006/relationships/image" Target="../media/image46.jpeg"/><Relationship Id="rId10" Type="http://schemas.openxmlformats.org/officeDocument/2006/relationships/image" Target="../media/image41.emf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505" y="344385"/>
            <a:ext cx="7239990" cy="389641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CNS Virtual Residency Fair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Department of Neurological Surgery</a:t>
            </a:r>
            <a:br>
              <a:rPr lang="en-US" sz="3600" b="1" dirty="0"/>
            </a:br>
            <a:r>
              <a:rPr lang="en-US" sz="3600" b="1" dirty="0"/>
              <a:t>University of California Davis</a:t>
            </a:r>
            <a:br>
              <a:rPr lang="en-US" sz="4900" dirty="0"/>
            </a:br>
            <a:r>
              <a:rPr lang="en-US" sz="3100" dirty="0"/>
              <a:t> </a:t>
            </a:r>
            <a:br>
              <a:rPr lang="en-US" sz="4900" dirty="0"/>
            </a:br>
            <a:r>
              <a:rPr lang="en-US" sz="2200" dirty="0"/>
              <a:t>Allan R. Martin, MD, PhD, Associate Program Director </a:t>
            </a:r>
            <a:br>
              <a:rPr lang="en-US" sz="1100" dirty="0"/>
            </a:br>
            <a:br>
              <a:rPr lang="en-US" sz="1100" dirty="0"/>
            </a:br>
            <a:r>
              <a:rPr lang="en-US" sz="2200" dirty="0"/>
              <a:t>Kia </a:t>
            </a:r>
            <a:r>
              <a:rPr lang="en-US" sz="2200" dirty="0" err="1"/>
              <a:t>Shahlaie</a:t>
            </a:r>
            <a:r>
              <a:rPr lang="en-US" sz="2200" dirty="0"/>
              <a:t>, MD, PhD, Program Director, Chair</a:t>
            </a:r>
            <a:endParaRPr lang="en-US" sz="4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630" y="4963886"/>
            <a:ext cx="2683264" cy="1040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7F5E0C-E829-1840-8F12-765B8EC44B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453" y="514827"/>
            <a:ext cx="4037399" cy="3392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33F980-9C4D-7A45-921E-8128716440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958" y="4240794"/>
            <a:ext cx="2486784" cy="24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59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6828"/>
            <a:ext cx="10515600" cy="1325563"/>
          </a:xfrm>
        </p:spPr>
        <p:txBody>
          <a:bodyPr/>
          <a:lstStyle/>
          <a:p>
            <a:r>
              <a:rPr lang="en-US" dirty="0"/>
              <a:t>UC Davis Neurosurgery – Program Highlights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4CFBD-7586-0840-8140-08031B74A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441" y="1665845"/>
            <a:ext cx="4294440" cy="2158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79D800-DF96-BD47-9430-56BF2EA25F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328" y="3897140"/>
            <a:ext cx="4437248" cy="2832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6B19EE-4A5D-F949-A886-4A7133FDD995}"/>
              </a:ext>
            </a:extLst>
          </p:cNvPr>
          <p:cNvSpPr txBox="1"/>
          <p:nvPr/>
        </p:nvSpPr>
        <p:spPr>
          <a:xfrm>
            <a:off x="683481" y="1225689"/>
            <a:ext cx="67148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/>
              <a:t>High clinical volumes -&gt; strong operative exposure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Close faculty involvement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Subspecialty Neurosurgery: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Open Vascular: clipping, EC-IC bypass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Endovascular: coiling, flow-diversion, WEB, TCAR, stroke, endovascular robot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Skull base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Tumor: LITT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b="1" dirty="0">
                <a:solidFill>
                  <a:srgbClr val="FF0000"/>
                </a:solidFill>
              </a:rPr>
              <a:t>Functional: DBS, SEEG, SCS, Brain-Computer Interfaces, cranial robot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Pediatric: tumor, epilepsy, hydrocephalus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Spine: MIS, trauma, tumor, deformity, spine robot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Advanced Techniques: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Robotics: Spine, Cranial, Endovascular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Endovascular Robot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MRI-guided LITT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O-arm x 2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Positive program culture***</a:t>
            </a:r>
          </a:p>
        </p:txBody>
      </p:sp>
    </p:spTree>
    <p:extLst>
      <p:ext uri="{BB962C8B-B14F-4D97-AF65-F5344CB8AC3E}">
        <p14:creationId xmlns:p14="http://schemas.microsoft.com/office/powerpoint/2010/main" val="3209811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6828"/>
            <a:ext cx="10515600" cy="1325563"/>
          </a:xfrm>
        </p:spPr>
        <p:txBody>
          <a:bodyPr/>
          <a:lstStyle/>
          <a:p>
            <a:r>
              <a:rPr lang="en-US" dirty="0"/>
              <a:t>UC Davis Neurosurgery – Program Highlights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EC998-1173-7F42-9566-E6C33C3C87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941" y="1299194"/>
            <a:ext cx="3991733" cy="2643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D211BA-6F2F-2E43-9DF7-D2F79F89E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1175" y="4067158"/>
            <a:ext cx="3697836" cy="2547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7CE925-95A9-394A-9E95-95003563A062}"/>
              </a:ext>
            </a:extLst>
          </p:cNvPr>
          <p:cNvSpPr txBox="1"/>
          <p:nvPr/>
        </p:nvSpPr>
        <p:spPr>
          <a:xfrm>
            <a:off x="1117594" y="1286141"/>
            <a:ext cx="67148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/>
              <a:t>High clinical volumes -&gt; strong operative exposure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Close faculty involvement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Subspecialty Neurosurgery: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Open Vascular: clipping, EC-IC bypass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Endovascular: coiling, flow-diversion, WEB, TCAR, stroke, endovascular robot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Skull base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Tumor: LITT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Functional: DBS, SEEG, SCS, Brain-Computer Interfaces, cranial robot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Pediatric: tumor, epilepsy, hydrocephalus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b="1" dirty="0">
                <a:solidFill>
                  <a:srgbClr val="FF0000"/>
                </a:solidFill>
              </a:rPr>
              <a:t>Spine: MIS, trauma, tumor, deformity, spine robot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Advanced Techniques: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Robotics: Spine, Cranial, Endovascular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Endovascular Robot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MRI-guided LITT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O-arm x 2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Positive program culture***</a:t>
            </a:r>
          </a:p>
        </p:txBody>
      </p:sp>
    </p:spTree>
    <p:extLst>
      <p:ext uri="{BB962C8B-B14F-4D97-AF65-F5344CB8AC3E}">
        <p14:creationId xmlns:p14="http://schemas.microsoft.com/office/powerpoint/2010/main" val="466888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6828"/>
            <a:ext cx="10515600" cy="1325563"/>
          </a:xfrm>
        </p:spPr>
        <p:txBody>
          <a:bodyPr/>
          <a:lstStyle/>
          <a:p>
            <a:r>
              <a:rPr lang="en-US" dirty="0"/>
              <a:t>UC Davis Neurosurgery – Program Highlights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B4158A-7441-144F-846D-12AF9942AF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269" y="1097880"/>
            <a:ext cx="1361772" cy="2884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2DA248-D30A-0B44-8592-967BA4D260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269" y="3982342"/>
            <a:ext cx="1361772" cy="2875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258700-596B-444C-8AA3-1D29C8167D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21" y="1097880"/>
            <a:ext cx="1354608" cy="2884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78752B-51B3-E24B-84EB-FA0031A7B7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636" y="3982341"/>
            <a:ext cx="1054671" cy="2875657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FF3451F3-7733-8148-ACF3-4F5190CCA7A3}"/>
              </a:ext>
            </a:extLst>
          </p:cNvPr>
          <p:cNvSpPr/>
          <p:nvPr/>
        </p:nvSpPr>
        <p:spPr>
          <a:xfrm>
            <a:off x="9877631" y="3691467"/>
            <a:ext cx="745067" cy="733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AC8322-18C8-7D4E-B6E2-210AFCF620CD}"/>
              </a:ext>
            </a:extLst>
          </p:cNvPr>
          <p:cNvSpPr txBox="1"/>
          <p:nvPr/>
        </p:nvSpPr>
        <p:spPr>
          <a:xfrm>
            <a:off x="1117594" y="1286141"/>
            <a:ext cx="67148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/>
              <a:t>High clinical volumes -&gt; strong operative exposure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Close faculty involvement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Subspecialty Neurosurgery: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Open Vascular: clipping, EC-IC bypass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Endovascular: coiling, flow-diversion, WEB, TCAR, stroke, endovascular robot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Skull base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Tumor: LITT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Functional: DBS, SEEG, SCS, Brain-Computer Interfaces, cranial robot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Pediatric: tumor, epilepsy, hydrocephalus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b="1" dirty="0">
                <a:solidFill>
                  <a:srgbClr val="FF0000"/>
                </a:solidFill>
              </a:rPr>
              <a:t>Spine: MIS, trauma, tumor, deformity, spine robot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Advanced Techniques: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Robotics: Spine, Cranial, Endovascular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Endovascular Robot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MRI-guided LITT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O-arm x 2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Positive program culture***</a:t>
            </a:r>
          </a:p>
        </p:txBody>
      </p:sp>
    </p:spTree>
    <p:extLst>
      <p:ext uri="{BB962C8B-B14F-4D97-AF65-F5344CB8AC3E}">
        <p14:creationId xmlns:p14="http://schemas.microsoft.com/office/powerpoint/2010/main" val="1763193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Training Environment: UCDMC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5668"/>
            <a:ext cx="5983514" cy="51118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Growing</a:t>
            </a:r>
          </a:p>
          <a:p>
            <a:pPr lvl="1"/>
            <a:r>
              <a:rPr lang="en-US" dirty="0"/>
              <a:t>3 major construction projects underway</a:t>
            </a:r>
          </a:p>
          <a:p>
            <a:pPr lvl="1"/>
            <a:r>
              <a:rPr lang="en-US" dirty="0"/>
              <a:t>Faculty</a:t>
            </a:r>
          </a:p>
          <a:p>
            <a:pPr lvl="1"/>
            <a:r>
              <a:rPr lang="en-US" dirty="0"/>
              <a:t>Residency program</a:t>
            </a:r>
          </a:p>
          <a:p>
            <a:r>
              <a:rPr lang="en-US" dirty="0"/>
              <a:t>Operating Rooms</a:t>
            </a:r>
          </a:p>
          <a:p>
            <a:pPr lvl="1"/>
            <a:r>
              <a:rPr lang="en-US" dirty="0"/>
              <a:t>36 adult, 4 pediatric</a:t>
            </a:r>
          </a:p>
          <a:p>
            <a:pPr lvl="1"/>
            <a:r>
              <a:rPr lang="en-US" dirty="0"/>
              <a:t>8 same day surgery</a:t>
            </a:r>
          </a:p>
          <a:p>
            <a:r>
              <a:rPr lang="en-US" dirty="0"/>
              <a:t>Emergency Department</a:t>
            </a:r>
          </a:p>
          <a:p>
            <a:pPr lvl="1"/>
            <a:r>
              <a:rPr lang="en-US" dirty="0"/>
              <a:t>100,000 patients/year</a:t>
            </a:r>
          </a:p>
          <a:p>
            <a:pPr lvl="1"/>
            <a:r>
              <a:rPr lang="en-US" dirty="0"/>
              <a:t>3 trauma bays, 2 CT scanners</a:t>
            </a:r>
          </a:p>
          <a:p>
            <a:r>
              <a:rPr lang="en-US" dirty="0"/>
              <a:t>Intensive Care Units</a:t>
            </a:r>
          </a:p>
          <a:p>
            <a:pPr lvl="1"/>
            <a:r>
              <a:rPr lang="en-US" dirty="0"/>
              <a:t>10 bed NSICU, 18 bed Trauma/SICU  </a:t>
            </a:r>
          </a:p>
          <a:p>
            <a:pPr lvl="1"/>
            <a:r>
              <a:rPr lang="en-US" dirty="0"/>
              <a:t>80 adult, 24 pediatric</a:t>
            </a:r>
          </a:p>
          <a:p>
            <a:r>
              <a:rPr lang="en-US" dirty="0"/>
              <a:t>Outpatient NSG Clinics</a:t>
            </a:r>
          </a:p>
          <a:p>
            <a:pPr lvl="1"/>
            <a:r>
              <a:rPr lang="en-US" dirty="0"/>
              <a:t>Midtown ACC, Spine Center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216" y="2082574"/>
            <a:ext cx="3874409" cy="2260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0134" y="2082574"/>
            <a:ext cx="1506715" cy="22600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6386C3-D077-0348-818C-89E8271C29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393" y="4404758"/>
            <a:ext cx="3574419" cy="208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66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Curriculum: Rotations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963442"/>
              </p:ext>
            </p:extLst>
          </p:nvPr>
        </p:nvGraphicFramePr>
        <p:xfrm>
          <a:off x="1455708" y="1690688"/>
          <a:ext cx="10468429" cy="435133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791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9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9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26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21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8403">
                <a:tc>
                  <a:txBody>
                    <a:bodyPr/>
                    <a:lstStyle/>
                    <a:p>
                      <a:pPr algn="ctr" rtl="0"/>
                      <a:r>
                        <a:rPr lang="sk-SK" sz="1600" b="1">
                          <a:effectLst/>
                        </a:rPr>
                        <a:t> </a:t>
                      </a: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>
                          <a:effectLst/>
                        </a:rPr>
                        <a:t>JUL/AUG/SEP</a:t>
                      </a:r>
                    </a:p>
                  </a:txBody>
                  <a:tcPr marL="82101" marR="82101" marT="41050" marB="4105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>
                          <a:effectLst/>
                        </a:rPr>
                        <a:t>OCT/NOV/DEC</a:t>
                      </a:r>
                    </a:p>
                  </a:txBody>
                  <a:tcPr marL="82101" marR="82101" marT="41050" marB="4105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>
                          <a:effectLst/>
                        </a:rPr>
                        <a:t>JAN/FEB/MAR</a:t>
                      </a:r>
                    </a:p>
                  </a:txBody>
                  <a:tcPr marL="82101" marR="82101" marT="41050" marB="4105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>
                          <a:effectLst/>
                        </a:rPr>
                        <a:t>APR/MAY/JUN</a:t>
                      </a:r>
                    </a:p>
                  </a:txBody>
                  <a:tcPr marL="82101" marR="82101" marT="41050" marB="4105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>
                          <a:effectLst/>
                        </a:rPr>
                        <a:t>CALL</a:t>
                      </a:r>
                    </a:p>
                  </a:txBody>
                  <a:tcPr marL="82101" marR="82101" marT="41050" marB="410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pPr algn="ctr" rtl="0"/>
                      <a:r>
                        <a:rPr lang="fr-FR" sz="1600" b="1" dirty="0">
                          <a:effectLst/>
                        </a:rPr>
                        <a:t>PGY1</a:t>
                      </a: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Neurosurgery (UCDMC)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Neurocritical Care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Basic Neuroscience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Neurosurgery (UCDMC)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0" dirty="0">
                          <a:effectLst/>
                        </a:rPr>
                        <a:t>None*</a:t>
                      </a:r>
                    </a:p>
                  </a:txBody>
                  <a:tcPr marL="82101" marR="82101" marT="41050" marB="410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>
                          <a:effectLst/>
                        </a:rPr>
                        <a:t>PGY2</a:t>
                      </a: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Neurosurgery (UCDMC)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Neurosurgery (UCDMC)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Neurosurgery (UCDMC)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Neurosurgery (UCDMC)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0" dirty="0">
                          <a:effectLst/>
                        </a:rPr>
                        <a:t>~7/</a:t>
                      </a:r>
                      <a:r>
                        <a:rPr lang="en-US" sz="1600" b="0" dirty="0" err="1">
                          <a:effectLst/>
                        </a:rPr>
                        <a:t>mo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pPr algn="ctr" rtl="0"/>
                      <a:r>
                        <a:rPr lang="fr-FR" sz="1600" b="1" dirty="0">
                          <a:effectLst/>
                        </a:rPr>
                        <a:t>PGY3</a:t>
                      </a: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Neurosurgery (UCDMC)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Neurosurgery (UCDMC)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Neurosurgery (UCDMC)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Neurosurgery (UCDMC)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0" dirty="0">
                          <a:effectLst/>
                        </a:rPr>
                        <a:t>~5/</a:t>
                      </a:r>
                      <a:r>
                        <a:rPr lang="en-US" sz="1600" b="0" dirty="0" err="1">
                          <a:effectLst/>
                        </a:rPr>
                        <a:t>mo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pPr algn="ctr" rtl="0"/>
                      <a:r>
                        <a:rPr lang="fr-FR" sz="1600" b="1" dirty="0">
                          <a:effectLst/>
                        </a:rPr>
                        <a:t>PGY4</a:t>
                      </a:r>
                    </a:p>
                  </a:txBody>
                  <a:tcPr marL="82101" marR="82101" marT="41050" marB="41050" anchor="ctr"/>
                </a:tc>
                <a:tc gridSpan="4">
                  <a:txBody>
                    <a:bodyPr/>
                    <a:lstStyle/>
                    <a:p>
                      <a:pPr algn="ctr" rtl="0"/>
                      <a:r>
                        <a:rPr lang="en-US" sz="1600" b="0" dirty="0">
                          <a:effectLst/>
                        </a:rPr>
                        <a:t>Research/Clinical Electives</a:t>
                      </a:r>
                    </a:p>
                  </a:txBody>
                  <a:tcPr marL="82101" marR="82101" marT="41050" marB="41050" anchor="ctr"/>
                </a:tc>
                <a:tc hMerge="1">
                  <a:txBody>
                    <a:bodyPr/>
                    <a:lstStyle/>
                    <a:p>
                      <a:pPr algn="ctr" rtl="0"/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 hMerge="1">
                  <a:txBody>
                    <a:bodyPr/>
                    <a:lstStyle/>
                    <a:p>
                      <a:pPr algn="ctr" rtl="0"/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 hMerge="1">
                  <a:txBody>
                    <a:bodyPr/>
                    <a:lstStyle/>
                    <a:p>
                      <a:pPr algn="ctr" rtl="0"/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0" dirty="0">
                          <a:effectLst/>
                        </a:rPr>
                        <a:t>~3/</a:t>
                      </a:r>
                      <a:r>
                        <a:rPr lang="en-US" sz="1600" b="0" dirty="0" err="1">
                          <a:effectLst/>
                        </a:rPr>
                        <a:t>mo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pPr algn="ctr" rtl="0"/>
                      <a:r>
                        <a:rPr lang="fr-FR" sz="1600" b="1" dirty="0">
                          <a:effectLst/>
                        </a:rPr>
                        <a:t>PGY5</a:t>
                      </a: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Neurosurgery (UCDMC)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Neurosurgery (UCDMC)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Neurosurgery (UCDMC)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Neurosurgery (UCDMC)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0" i="0" dirty="0">
                          <a:effectLst/>
                        </a:rPr>
                        <a:t>0</a:t>
                      </a:r>
                    </a:p>
                  </a:txBody>
                  <a:tcPr marL="82101" marR="82101" marT="41050" marB="410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pPr algn="ctr" rtl="0"/>
                      <a:r>
                        <a:rPr lang="fr-FR" sz="1600" b="1" dirty="0">
                          <a:effectLst/>
                        </a:rPr>
                        <a:t>PGY6</a:t>
                      </a: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Chief Resident (UCDMC)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Chief Resident </a:t>
                      </a:r>
                    </a:p>
                    <a:p>
                      <a:pPr algn="ctr" rtl="0"/>
                      <a:r>
                        <a:rPr lang="en-US" sz="1600" dirty="0">
                          <a:effectLst/>
                        </a:rPr>
                        <a:t>(Kaiser)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Chief Resident (UCDMC)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Chief Resident </a:t>
                      </a:r>
                    </a:p>
                    <a:p>
                      <a:pPr algn="ctr" rtl="0"/>
                      <a:r>
                        <a:rPr lang="en-US" sz="1600" dirty="0">
                          <a:effectLst/>
                        </a:rPr>
                        <a:t>(Kaiser)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0" dirty="0">
                          <a:effectLst/>
                        </a:rPr>
                        <a:t>Chief Call</a:t>
                      </a:r>
                    </a:p>
                  </a:txBody>
                  <a:tcPr marL="82101" marR="82101" marT="41050" marB="410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pPr algn="ctr" rtl="0"/>
                      <a:r>
                        <a:rPr lang="fr-FR" sz="1600" b="1" dirty="0">
                          <a:effectLst/>
                        </a:rPr>
                        <a:t>PGY7</a:t>
                      </a:r>
                    </a:p>
                  </a:txBody>
                  <a:tcPr marL="82101" marR="82101" marT="41050" marB="41050" anchor="ctr"/>
                </a:tc>
                <a:tc gridSpan="4"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effectLst/>
                        </a:rPr>
                        <a:t>Enfolded Fellowship/Research (R25)</a:t>
                      </a:r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 hMerge="1">
                  <a:txBody>
                    <a:bodyPr/>
                    <a:lstStyle/>
                    <a:p>
                      <a:pPr algn="ctr" rtl="0"/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 hMerge="1">
                  <a:txBody>
                    <a:bodyPr/>
                    <a:lstStyle/>
                    <a:p>
                      <a:pPr algn="ctr" rtl="0"/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 hMerge="1">
                  <a:txBody>
                    <a:bodyPr/>
                    <a:lstStyle/>
                    <a:p>
                      <a:pPr algn="ctr" rtl="0"/>
                      <a:endParaRPr lang="en-US" sz="1600" b="0" dirty="0">
                        <a:effectLst/>
                      </a:endParaRPr>
                    </a:p>
                  </a:txBody>
                  <a:tcPr marL="82101" marR="82101" marT="41050" marB="4105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0" dirty="0">
                          <a:effectLst/>
                        </a:rPr>
                        <a:t>Chief Call</a:t>
                      </a:r>
                    </a:p>
                  </a:txBody>
                  <a:tcPr marL="82101" marR="82101" marT="41050" marB="410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3C4F388-0DB9-0249-910C-9B5E80394D6C}"/>
              </a:ext>
            </a:extLst>
          </p:cNvPr>
          <p:cNvSpPr/>
          <p:nvPr/>
        </p:nvSpPr>
        <p:spPr>
          <a:xfrm>
            <a:off x="10806540" y="1571059"/>
            <a:ext cx="1494971" cy="4590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Curriculum: Academic Tuesdays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3573"/>
            <a:ext cx="10515600" cy="527442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u="sng" dirty="0"/>
              <a:t>Resident educational meetings</a:t>
            </a:r>
          </a:p>
          <a:p>
            <a:r>
              <a:rPr lang="en-US" dirty="0"/>
              <a:t>Neuroradiology conference</a:t>
            </a:r>
          </a:p>
          <a:p>
            <a:r>
              <a:rPr lang="en-US" dirty="0"/>
              <a:t>Mock oral boards</a:t>
            </a:r>
          </a:p>
          <a:p>
            <a:r>
              <a:rPr lang="en-US" dirty="0"/>
              <a:t>Journal club</a:t>
            </a:r>
          </a:p>
          <a:p>
            <a:r>
              <a:rPr lang="en-US" dirty="0"/>
              <a:t>Cranial approaches lecture/lab</a:t>
            </a:r>
          </a:p>
          <a:p>
            <a:r>
              <a:rPr lang="en-US" dirty="0"/>
              <a:t>Spine &amp; Peripheral nerve approaches</a:t>
            </a:r>
          </a:p>
          <a:p>
            <a:r>
              <a:rPr lang="en-US" dirty="0"/>
              <a:t>Neuropathology review</a:t>
            </a:r>
          </a:p>
          <a:p>
            <a:r>
              <a:rPr lang="en-US" dirty="0"/>
              <a:t>Grand Rounds lecture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Clinical care conferences</a:t>
            </a:r>
          </a:p>
          <a:p>
            <a:r>
              <a:rPr lang="en-US" dirty="0"/>
              <a:t>Brain tumor board</a:t>
            </a:r>
          </a:p>
          <a:p>
            <a:r>
              <a:rPr lang="en-US" dirty="0"/>
              <a:t>Skull base case conference</a:t>
            </a:r>
          </a:p>
          <a:p>
            <a:r>
              <a:rPr lang="en-US" dirty="0"/>
              <a:t>Epilepsy case conference</a:t>
            </a:r>
          </a:p>
          <a:p>
            <a:r>
              <a:rPr lang="en-US" dirty="0"/>
              <a:t>Neurovascular conference</a:t>
            </a:r>
          </a:p>
          <a:p>
            <a:r>
              <a:rPr lang="en-US" dirty="0"/>
              <a:t>DBS case conference</a:t>
            </a:r>
          </a:p>
          <a:p>
            <a:r>
              <a:rPr lang="en-US" dirty="0"/>
              <a:t>Spine case conference, spine deformity, spine tumor boards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625F01-0AD6-4340-884E-3AF7E3F4C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762" y="1690688"/>
            <a:ext cx="7251104" cy="422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47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61" y="348791"/>
            <a:ext cx="11155878" cy="1325563"/>
          </a:xfrm>
        </p:spPr>
        <p:txBody>
          <a:bodyPr/>
          <a:lstStyle/>
          <a:p>
            <a:r>
              <a:rPr lang="en-US" dirty="0"/>
              <a:t>Clinical Training Environment: UCDMC and Kaiser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774881424"/>
              </p:ext>
            </p:extLst>
          </p:nvPr>
        </p:nvGraphicFramePr>
        <p:xfrm>
          <a:off x="2135862" y="2081382"/>
          <a:ext cx="3397504" cy="3310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2544313" y="1854224"/>
            <a:ext cx="2812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UC DAVIS MEDICAL CENTER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78281247"/>
              </p:ext>
            </p:extLst>
          </p:nvPr>
        </p:nvGraphicFramePr>
        <p:xfrm>
          <a:off x="6168218" y="2081382"/>
          <a:ext cx="3397504" cy="3310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6843088" y="1854224"/>
            <a:ext cx="2279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KAISER SACRAMENTO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0C7414-7C62-8D4D-AD3A-3478E02F8160}"/>
              </a:ext>
            </a:extLst>
          </p:cNvPr>
          <p:cNvSpPr txBox="1"/>
          <p:nvPr/>
        </p:nvSpPr>
        <p:spPr>
          <a:xfrm>
            <a:off x="1751310" y="5389478"/>
            <a:ext cx="40139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36-48 months on-service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11 Neurosurgeons, ~2000 cases/year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Subspecialty academic practice, trauma, pediatric center, cancer center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E9E5D2-B8DE-D641-B0C6-A8E0ADFA8258}"/>
              </a:ext>
            </a:extLst>
          </p:cNvPr>
          <p:cNvSpPr txBox="1"/>
          <p:nvPr/>
        </p:nvSpPr>
        <p:spPr>
          <a:xfrm>
            <a:off x="6168217" y="5389477"/>
            <a:ext cx="4308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6-12 months on-service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14 Neurosurgeons, ~2500 cases/year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Community, elective practice</a:t>
            </a:r>
          </a:p>
        </p:txBody>
      </p:sp>
    </p:spTree>
    <p:extLst>
      <p:ext uri="{BB962C8B-B14F-4D97-AF65-F5344CB8AC3E}">
        <p14:creationId xmlns:p14="http://schemas.microsoft.com/office/powerpoint/2010/main" val="4144186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5F51F-FC26-234A-B94B-03BE07D3D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Neurosurgeons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D7B5007-AD05-3C4A-A7E1-21F610801DAC}"/>
              </a:ext>
            </a:extLst>
          </p:cNvPr>
          <p:cNvSpPr/>
          <p:nvPr/>
        </p:nvSpPr>
        <p:spPr>
          <a:xfrm>
            <a:off x="1267231" y="2690948"/>
            <a:ext cx="3579223" cy="3566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E477E-784D-EA40-A5D3-FD6D95838D8A}"/>
              </a:ext>
            </a:extLst>
          </p:cNvPr>
          <p:cNvSpPr txBox="1"/>
          <p:nvPr/>
        </p:nvSpPr>
        <p:spPr>
          <a:xfrm>
            <a:off x="1857238" y="3200399"/>
            <a:ext cx="1162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Medical Knowledge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969DCE-3447-8F47-91FE-0C0861F511FD}"/>
              </a:ext>
            </a:extLst>
          </p:cNvPr>
          <p:cNvSpPr txBox="1"/>
          <p:nvPr/>
        </p:nvSpPr>
        <p:spPr>
          <a:xfrm>
            <a:off x="3324632" y="3200399"/>
            <a:ext cx="78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Patient 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2AB7A-20A2-804D-B2EC-7B1A958CA28C}"/>
              </a:ext>
            </a:extLst>
          </p:cNvPr>
          <p:cNvSpPr txBox="1"/>
          <p:nvPr/>
        </p:nvSpPr>
        <p:spPr>
          <a:xfrm>
            <a:off x="2954516" y="5127362"/>
            <a:ext cx="16110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Interpersonal &amp; Communication Skills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7A10F-EF7D-434F-A2BC-5B7E57E683BC}"/>
              </a:ext>
            </a:extLst>
          </p:cNvPr>
          <p:cNvSpPr txBox="1"/>
          <p:nvPr/>
        </p:nvSpPr>
        <p:spPr>
          <a:xfrm>
            <a:off x="3496628" y="4192176"/>
            <a:ext cx="1328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Systems Based Practice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31D67F-905D-3744-AF11-749006D6BC4C}"/>
              </a:ext>
            </a:extLst>
          </p:cNvPr>
          <p:cNvSpPr txBox="1"/>
          <p:nvPr/>
        </p:nvSpPr>
        <p:spPr>
          <a:xfrm>
            <a:off x="1670002" y="5199008"/>
            <a:ext cx="1368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Professionalism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7898A6-4E7C-0240-AED9-C63C906305DA}"/>
              </a:ext>
            </a:extLst>
          </p:cNvPr>
          <p:cNvSpPr txBox="1"/>
          <p:nvPr/>
        </p:nvSpPr>
        <p:spPr>
          <a:xfrm>
            <a:off x="1149534" y="4119702"/>
            <a:ext cx="15218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Practice-Based Learning and Improvement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710D7F8E-E939-E443-8647-38E52EFE15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997" y="1910957"/>
            <a:ext cx="3989796" cy="90268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B00BA7CD-08BC-694A-B8CE-99151ABC06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38"/>
          <a:stretch/>
        </p:blipFill>
        <p:spPr>
          <a:xfrm>
            <a:off x="838200" y="2129091"/>
            <a:ext cx="399594" cy="45901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6BC542A-0208-764A-A6A0-288A18A9BBBA}"/>
              </a:ext>
            </a:extLst>
          </p:cNvPr>
          <p:cNvCxnSpPr/>
          <p:nvPr/>
        </p:nvCxnSpPr>
        <p:spPr>
          <a:xfrm flipV="1">
            <a:off x="1464266" y="3644537"/>
            <a:ext cx="3171006" cy="168202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3D559EF-BD3D-5149-9910-2AD0C3D6EC82}"/>
              </a:ext>
            </a:extLst>
          </p:cNvPr>
          <p:cNvCxnSpPr>
            <a:cxnSpLocks/>
          </p:cNvCxnSpPr>
          <p:nvPr/>
        </p:nvCxnSpPr>
        <p:spPr>
          <a:xfrm>
            <a:off x="1475422" y="3653097"/>
            <a:ext cx="3159850" cy="161592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24B4B97-BAC2-A740-AF88-4F54C24A6BCC}"/>
              </a:ext>
            </a:extLst>
          </p:cNvPr>
          <p:cNvCxnSpPr>
            <a:cxnSpLocks/>
          </p:cNvCxnSpPr>
          <p:nvPr/>
        </p:nvCxnSpPr>
        <p:spPr>
          <a:xfrm flipV="1">
            <a:off x="3069906" y="2690948"/>
            <a:ext cx="0" cy="356616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6AE38B-D1E0-8C4A-9ADA-88750CA860F8}"/>
              </a:ext>
            </a:extLst>
          </p:cNvPr>
          <p:cNvCxnSpPr>
            <a:cxnSpLocks/>
          </p:cNvCxnSpPr>
          <p:nvPr/>
        </p:nvCxnSpPr>
        <p:spPr>
          <a:xfrm flipH="1" flipV="1">
            <a:off x="4108403" y="2935811"/>
            <a:ext cx="3233691" cy="628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1D4BF77-4C2D-DF46-9680-FB108BD390F9}"/>
              </a:ext>
            </a:extLst>
          </p:cNvPr>
          <p:cNvSpPr txBox="1"/>
          <p:nvPr/>
        </p:nvSpPr>
        <p:spPr>
          <a:xfrm>
            <a:off x="7556730" y="2286000"/>
            <a:ext cx="42766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Academic Tuesday conferences, lectures</a:t>
            </a:r>
          </a:p>
          <a:p>
            <a:r>
              <a:rPr lang="en-US" dirty="0"/>
              <a:t>Book fund</a:t>
            </a:r>
          </a:p>
          <a:p>
            <a:r>
              <a:rPr lang="en-US" dirty="0"/>
              <a:t>Library</a:t>
            </a:r>
          </a:p>
          <a:p>
            <a:r>
              <a:rPr lang="en-US" dirty="0"/>
              <a:t>Conference support</a:t>
            </a:r>
          </a:p>
          <a:p>
            <a:r>
              <a:rPr lang="en-US" dirty="0"/>
              <a:t>National courses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026889B-8432-DF44-BFCD-FBD40C445D4D}"/>
              </a:ext>
            </a:extLst>
          </p:cNvPr>
          <p:cNvCxnSpPr>
            <a:cxnSpLocks/>
          </p:cNvCxnSpPr>
          <p:nvPr/>
        </p:nvCxnSpPr>
        <p:spPr>
          <a:xfrm flipH="1" flipV="1">
            <a:off x="4961844" y="4119702"/>
            <a:ext cx="2380250" cy="4681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05A8F89-A60C-AD4C-BA80-F291BFCDE72A}"/>
              </a:ext>
            </a:extLst>
          </p:cNvPr>
          <p:cNvSpPr txBox="1"/>
          <p:nvPr/>
        </p:nvSpPr>
        <p:spPr>
          <a:xfrm>
            <a:off x="7556729" y="4264731"/>
            <a:ext cx="4389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Inpatient care (OR, ICU, ED, bedside rounds)</a:t>
            </a:r>
          </a:p>
          <a:p>
            <a:r>
              <a:rPr lang="en-US" dirty="0"/>
              <a:t>Outpatient care (clinics)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8B6EDC6-62CF-354D-B10F-616B0434C624}"/>
              </a:ext>
            </a:extLst>
          </p:cNvPr>
          <p:cNvCxnSpPr>
            <a:cxnSpLocks/>
          </p:cNvCxnSpPr>
          <p:nvPr/>
        </p:nvCxnSpPr>
        <p:spPr>
          <a:xfrm flipH="1" flipV="1">
            <a:off x="4904149" y="4911062"/>
            <a:ext cx="2437945" cy="6527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DF1D96A-451A-8B43-AFAD-5E24A7260D66}"/>
              </a:ext>
            </a:extLst>
          </p:cNvPr>
          <p:cNvSpPr txBox="1"/>
          <p:nvPr/>
        </p:nvSpPr>
        <p:spPr>
          <a:xfrm>
            <a:off x="7556730" y="5240641"/>
            <a:ext cx="4276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Committee service (dept, hospital, school)</a:t>
            </a:r>
          </a:p>
          <a:p>
            <a:r>
              <a:rPr lang="en-US" dirty="0"/>
              <a:t>QI projects</a:t>
            </a:r>
          </a:p>
          <a:p>
            <a:r>
              <a:rPr lang="en-US" dirty="0"/>
              <a:t>Research projects</a:t>
            </a:r>
          </a:p>
        </p:txBody>
      </p:sp>
    </p:spTree>
    <p:extLst>
      <p:ext uri="{BB962C8B-B14F-4D97-AF65-F5344CB8AC3E}">
        <p14:creationId xmlns:p14="http://schemas.microsoft.com/office/powerpoint/2010/main" val="2210830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5F51F-FC26-234A-B94B-03BE07D3D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and Personal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420AC-8E44-BE42-9DB5-19AB0A6E2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9786" y="2953209"/>
            <a:ext cx="5596618" cy="35661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Mentorship Program</a:t>
            </a:r>
          </a:p>
          <a:p>
            <a:pPr lvl="1"/>
            <a:r>
              <a:rPr lang="en-US" dirty="0"/>
              <a:t>Faculty mentor</a:t>
            </a:r>
          </a:p>
          <a:p>
            <a:pPr lvl="1"/>
            <a:r>
              <a:rPr lang="en-US" dirty="0"/>
              <a:t>Peer mentor</a:t>
            </a:r>
          </a:p>
          <a:p>
            <a:r>
              <a:rPr lang="en-US" dirty="0"/>
              <a:t>Wellness Program</a:t>
            </a:r>
          </a:p>
          <a:p>
            <a:pPr lvl="1"/>
            <a:r>
              <a:rPr lang="en-US" dirty="0"/>
              <a:t>Team building events</a:t>
            </a:r>
          </a:p>
          <a:p>
            <a:pPr lvl="1"/>
            <a:r>
              <a:rPr lang="en-US" dirty="0"/>
              <a:t>Campus resources</a:t>
            </a:r>
          </a:p>
          <a:p>
            <a:r>
              <a:rPr lang="en-US" dirty="0"/>
              <a:t>Leadership Development Program</a:t>
            </a:r>
          </a:p>
          <a:p>
            <a:r>
              <a:rPr lang="en-US" dirty="0"/>
              <a:t>Committee Service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D7B5007-AD05-3C4A-A7E1-21F610801DAC}"/>
              </a:ext>
            </a:extLst>
          </p:cNvPr>
          <p:cNvSpPr/>
          <p:nvPr/>
        </p:nvSpPr>
        <p:spPr>
          <a:xfrm>
            <a:off x="1267231" y="2690948"/>
            <a:ext cx="3579223" cy="3566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E477E-784D-EA40-A5D3-FD6D95838D8A}"/>
              </a:ext>
            </a:extLst>
          </p:cNvPr>
          <p:cNvSpPr txBox="1"/>
          <p:nvPr/>
        </p:nvSpPr>
        <p:spPr>
          <a:xfrm>
            <a:off x="1857238" y="3200399"/>
            <a:ext cx="1162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Medical Knowledge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969DCE-3447-8F47-91FE-0C0861F511FD}"/>
              </a:ext>
            </a:extLst>
          </p:cNvPr>
          <p:cNvSpPr txBox="1"/>
          <p:nvPr/>
        </p:nvSpPr>
        <p:spPr>
          <a:xfrm>
            <a:off x="3324632" y="3200399"/>
            <a:ext cx="78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Patient 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2AB7A-20A2-804D-B2EC-7B1A958CA28C}"/>
              </a:ext>
            </a:extLst>
          </p:cNvPr>
          <p:cNvSpPr txBox="1"/>
          <p:nvPr/>
        </p:nvSpPr>
        <p:spPr>
          <a:xfrm>
            <a:off x="2954516" y="5127362"/>
            <a:ext cx="16110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Interpersonal &amp; Communication Skills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7A10F-EF7D-434F-A2BC-5B7E57E683BC}"/>
              </a:ext>
            </a:extLst>
          </p:cNvPr>
          <p:cNvSpPr txBox="1"/>
          <p:nvPr/>
        </p:nvSpPr>
        <p:spPr>
          <a:xfrm>
            <a:off x="3496628" y="4192176"/>
            <a:ext cx="1328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Systems Based Practice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31D67F-905D-3744-AF11-749006D6BC4C}"/>
              </a:ext>
            </a:extLst>
          </p:cNvPr>
          <p:cNvSpPr txBox="1"/>
          <p:nvPr/>
        </p:nvSpPr>
        <p:spPr>
          <a:xfrm>
            <a:off x="1670002" y="5199008"/>
            <a:ext cx="1368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Professionalism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7898A6-4E7C-0240-AED9-C63C906305DA}"/>
              </a:ext>
            </a:extLst>
          </p:cNvPr>
          <p:cNvSpPr txBox="1"/>
          <p:nvPr/>
        </p:nvSpPr>
        <p:spPr>
          <a:xfrm>
            <a:off x="1149534" y="4119702"/>
            <a:ext cx="15218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Practice-Based Learning and Improvement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710D7F8E-E939-E443-8647-38E52EFE15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997" y="1910957"/>
            <a:ext cx="3989796" cy="90268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B00BA7CD-08BC-694A-B8CE-99151ABC06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38"/>
          <a:stretch/>
        </p:blipFill>
        <p:spPr>
          <a:xfrm>
            <a:off x="838200" y="2129091"/>
            <a:ext cx="399594" cy="45901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6BC542A-0208-764A-A6A0-288A18A9BBBA}"/>
              </a:ext>
            </a:extLst>
          </p:cNvPr>
          <p:cNvCxnSpPr/>
          <p:nvPr/>
        </p:nvCxnSpPr>
        <p:spPr>
          <a:xfrm flipV="1">
            <a:off x="1464266" y="3644537"/>
            <a:ext cx="3171006" cy="168202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3D559EF-BD3D-5149-9910-2AD0C3D6EC82}"/>
              </a:ext>
            </a:extLst>
          </p:cNvPr>
          <p:cNvCxnSpPr>
            <a:cxnSpLocks/>
          </p:cNvCxnSpPr>
          <p:nvPr/>
        </p:nvCxnSpPr>
        <p:spPr>
          <a:xfrm>
            <a:off x="1475422" y="3653097"/>
            <a:ext cx="3159850" cy="161592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24B4B97-BAC2-A740-AF88-4F54C24A6BCC}"/>
              </a:ext>
            </a:extLst>
          </p:cNvPr>
          <p:cNvCxnSpPr>
            <a:cxnSpLocks/>
          </p:cNvCxnSpPr>
          <p:nvPr/>
        </p:nvCxnSpPr>
        <p:spPr>
          <a:xfrm flipV="1">
            <a:off x="3069906" y="2690948"/>
            <a:ext cx="0" cy="356616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DCCD8A-A9F2-914F-919F-E55E743527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0987" y="3200399"/>
            <a:ext cx="2513494" cy="1183342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872343B-5C9B-3745-8BF8-0EFA815FC30A}"/>
              </a:ext>
            </a:extLst>
          </p:cNvPr>
          <p:cNvCxnSpPr>
            <a:cxnSpLocks/>
          </p:cNvCxnSpPr>
          <p:nvPr/>
        </p:nvCxnSpPr>
        <p:spPr>
          <a:xfrm flipH="1" flipV="1">
            <a:off x="4565604" y="5563808"/>
            <a:ext cx="1162843" cy="2068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99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968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/>
              <a:t>Department</a:t>
            </a:r>
          </a:p>
          <a:p>
            <a:r>
              <a:rPr lang="en-US" dirty="0"/>
              <a:t>Book fund</a:t>
            </a:r>
          </a:p>
          <a:p>
            <a:r>
              <a:rPr lang="en-US" dirty="0"/>
              <a:t>Conference attendance</a:t>
            </a:r>
          </a:p>
          <a:p>
            <a:r>
              <a:rPr lang="en-US" dirty="0"/>
              <a:t>Clinical courses/meetings</a:t>
            </a:r>
          </a:p>
          <a:p>
            <a:r>
              <a:rPr lang="en-US" dirty="0"/>
              <a:t>Resident research funds</a:t>
            </a:r>
          </a:p>
          <a:p>
            <a:r>
              <a:rPr lang="en-US" dirty="0"/>
              <a:t>Clinical research staff support</a:t>
            </a:r>
            <a:r>
              <a:rPr lang="en-US" dirty="0">
                <a:sym typeface="Wingdings"/>
              </a:rPr>
              <a:t> (40+ ongoing trials)</a:t>
            </a:r>
          </a:p>
          <a:p>
            <a:r>
              <a:rPr lang="en-US" dirty="0"/>
              <a:t>Mentorship program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Institution</a:t>
            </a:r>
          </a:p>
          <a:p>
            <a:r>
              <a:rPr lang="en-US" dirty="0"/>
              <a:t>Clinical and Translational Science Center</a:t>
            </a:r>
          </a:p>
          <a:p>
            <a:r>
              <a:rPr lang="en-US" dirty="0"/>
              <a:t>Center for Neuroscience, MIND Institute, Center for Mind and Brain, Institute for Regenerative Cures, NCI Comprehensive Cancer Institute, BME, etc.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2831" y="1595437"/>
            <a:ext cx="2394858" cy="1833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806" y="3524251"/>
            <a:ext cx="2580883" cy="169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74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Neurosurgery at UC Davis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200" y="1733086"/>
            <a:ext cx="1289049" cy="1546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6248" y="4272080"/>
            <a:ext cx="2169602" cy="242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8532" y="1734119"/>
            <a:ext cx="3762492" cy="16846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4857" y="3797997"/>
            <a:ext cx="93130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400" dirty="0"/>
              <a:t>#1 Hospital in Sacramento, #36 in US in Neurosurgery/Neurology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/>
              <a:t>Catchment area: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400" dirty="0"/>
              <a:t>65,000 square miles of northern and central CA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400" dirty="0"/>
              <a:t>33 counties, 6 million residents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/>
              <a:t>Level 1 Adult Trauma Center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/>
              <a:t>Level 1 Pediatric Trauma, Surgery Center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/>
              <a:t>Comprehensive Cancer Center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/>
              <a:t>650 bed hospital: 210 ED visits per day, 30,000 admissions per year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4314" y="3379058"/>
            <a:ext cx="3490491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Founded 1967 – Professor Julian Youmans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87869" y="1560254"/>
            <a:ext cx="3610608" cy="21109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9BD12F-2E5F-C94C-8B43-06B2D35470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423" y="1678288"/>
            <a:ext cx="1595042" cy="1595042"/>
          </a:xfrm>
          <a:prstGeom prst="rect">
            <a:avLst/>
          </a:prstGeom>
        </p:spPr>
      </p:pic>
      <p:pic>
        <p:nvPicPr>
          <p:cNvPr id="16" name="Picture 15" descr="UCDMC-postcard-1960.jpg">
            <a:extLst>
              <a:ext uri="{FF2B5EF4-FFF2-40B4-BE49-F238E27FC236}">
                <a16:creationId xmlns:a16="http://schemas.microsoft.com/office/drawing/2014/main" id="{E3F2D975-0924-3B4C-B351-C2906E1924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144" y="1734119"/>
            <a:ext cx="2716346" cy="17104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CCEE3D-DA28-A747-A3A5-5F9CDE2F63D7}"/>
              </a:ext>
            </a:extLst>
          </p:cNvPr>
          <p:cNvSpPr/>
          <p:nvPr/>
        </p:nvSpPr>
        <p:spPr>
          <a:xfrm>
            <a:off x="5010141" y="1558788"/>
            <a:ext cx="6975030" cy="21109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161947-ED80-8C4A-B3A7-776B8212A23E}"/>
              </a:ext>
            </a:extLst>
          </p:cNvPr>
          <p:cNvSpPr txBox="1"/>
          <p:nvPr/>
        </p:nvSpPr>
        <p:spPr>
          <a:xfrm>
            <a:off x="6729807" y="3417186"/>
            <a:ext cx="3490491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50+ years!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9432F6-213F-C144-9028-3CA4EED5702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5288" y="93284"/>
            <a:ext cx="1418778" cy="153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54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6791" y="-154887"/>
            <a:ext cx="10515600" cy="1325563"/>
          </a:xfrm>
        </p:spPr>
        <p:txBody>
          <a:bodyPr/>
          <a:lstStyle/>
          <a:p>
            <a:r>
              <a:rPr lang="en-US" dirty="0"/>
              <a:t>Our Recent Graduates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501454"/>
              </p:ext>
            </p:extLst>
          </p:nvPr>
        </p:nvGraphicFramePr>
        <p:xfrm>
          <a:off x="1090959" y="752424"/>
          <a:ext cx="10262841" cy="60256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1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3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54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17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Graduate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Fellowship Training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Current</a:t>
                      </a:r>
                      <a:r>
                        <a:rPr lang="en-US" sz="1400" cap="small" baseline="0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 Position</a:t>
                      </a: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7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2023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cap="small" baseline="0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EDWIN KULUBYA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PEDIATRIC (BOSTON CHILDREN’S)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FELLOW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4337477"/>
                  </a:ext>
                </a:extLst>
              </a:tr>
              <a:tr h="4017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2023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KATE PETERSON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ENDOVASCULAR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FELLOW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8423439"/>
                  </a:ext>
                </a:extLst>
              </a:tr>
              <a:tr h="4017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2022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BART THACI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Endovascular (UC Davis, Boston Medical Center)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Assistant Professor, UPMC Harrisburg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4275502"/>
                  </a:ext>
                </a:extLst>
              </a:tr>
              <a:tr h="4017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2021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JOTI THIND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Spine (UC Davis)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Neurosurgeon, Ortho Illinois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854974"/>
                  </a:ext>
                </a:extLst>
              </a:tr>
              <a:tr h="4017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2021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AMIR GOODARZI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Spine (UCSF)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Neurosurgeon, Sutter Vacaville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7053902"/>
                  </a:ext>
                </a:extLst>
              </a:tr>
              <a:tr h="4017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2020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SEUN OMOFOYE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Oncology (Cedars Sinai)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Tidelands Health, South Carolina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30770830"/>
                  </a:ext>
                </a:extLst>
              </a:tr>
              <a:tr h="4017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2019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TAMAR BINYAMIN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Vascular/Endovascular (UTSW)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Neurosurgeon, Sutter Danville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7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2018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JARED AMENT, MD, MPH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Spine Neurosurgery (Cedars Sinai – Enfolded)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Neurosurgeon, Sierra Neuroscience Inst (Los Angeles)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7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>
                          <a:effectLst/>
                          <a:latin typeface="+mn-lt"/>
                        </a:rPr>
                        <a:t>2017</a:t>
                      </a:r>
                      <a:endParaRPr lang="en-US" sz="1400" cap="small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>
                          <a:effectLst/>
                          <a:latin typeface="+mn-lt"/>
                        </a:rPr>
                        <a:t>DARRIN LEE, MD, PHD</a:t>
                      </a:r>
                      <a:endParaRPr lang="en-US" sz="1400" cap="small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+mn-ea"/>
                          <a:cs typeface="+mn-cs"/>
                        </a:rPr>
                        <a:t>Functional</a:t>
                      </a:r>
                      <a:r>
                        <a:rPr lang="en-US" sz="1400" cap="small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Neurosurgery (U Toronto)</a:t>
                      </a: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</a:rPr>
                        <a:t>Assistant Professor, U.S.C.</a:t>
                      </a: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7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</a:rPr>
                        <a:t>2017</a:t>
                      </a: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</a:rPr>
                        <a:t>KRISTA GREENAN, MD</a:t>
                      </a: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</a:rPr>
                        <a:t>Pediatric Neurosurgery (U Colorado)</a:t>
                      </a: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</a:rPr>
                        <a:t>Assistant Professor, U. Colorado</a:t>
                      </a: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7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</a:rPr>
                        <a:t>2016</a:t>
                      </a: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</a:rPr>
                        <a:t>JONATHAN LIU, MD</a:t>
                      </a: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</a:rPr>
                        <a:t>Vascular Neurosurgery (Stanford)</a:t>
                      </a: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</a:rPr>
                        <a:t>Staff Neurosurgeon,</a:t>
                      </a:r>
                      <a:r>
                        <a:rPr lang="en-US" sz="1400" cap="small" baseline="0" dirty="0">
                          <a:effectLst/>
                          <a:latin typeface="+mn-lt"/>
                        </a:rPr>
                        <a:t> Kaiser Permanente (Vacaville)</a:t>
                      </a: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7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</a:rPr>
                        <a:t>2015</a:t>
                      </a: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</a:rPr>
                        <a:t>GILBERT CADENA, MD</a:t>
                      </a: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+mn-ea"/>
                          <a:cs typeface="+mn-cs"/>
                        </a:rPr>
                        <a:t>Skull</a:t>
                      </a:r>
                      <a:r>
                        <a:rPr lang="en-US" sz="1400" cap="small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Base/Vascular Neurosurgery (UC Irvine)</a:t>
                      </a: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</a:rPr>
                        <a:t>Staff Neurosurgeon, CentraCare (Minnesota)</a:t>
                      </a: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7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>
                          <a:effectLst/>
                          <a:latin typeface="+mn-lt"/>
                        </a:rPr>
                        <a:t>2014</a:t>
                      </a:r>
                      <a:endParaRPr lang="en-US" sz="1400" cap="small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>
                          <a:effectLst/>
                          <a:latin typeface="+mn-lt"/>
                        </a:rPr>
                        <a:t>AZEEM OLADUNJOYE, MD</a:t>
                      </a:r>
                      <a:endParaRPr lang="en-US" sz="1400" cap="small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</a:rPr>
                        <a:t>Spine Neurosurgery (UC Davis </a:t>
                      </a:r>
                      <a:r>
                        <a:rPr lang="mr-IN" sz="1400" cap="small" dirty="0">
                          <a:effectLst/>
                          <a:latin typeface="+mn-lt"/>
                        </a:rPr>
                        <a:t>–</a:t>
                      </a:r>
                      <a:r>
                        <a:rPr lang="en-US" sz="1400" cap="small" dirty="0">
                          <a:effectLst/>
                          <a:latin typeface="+mn-lt"/>
                        </a:rPr>
                        <a:t> enfolded)</a:t>
                      </a: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</a:rPr>
                        <a:t>Staff Neurosurgeon, San Joaquin Hospital (Stockton)</a:t>
                      </a: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0540673"/>
                  </a:ext>
                </a:extLst>
              </a:tr>
              <a:tr h="4017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</a:rPr>
                        <a:t>2013</a:t>
                      </a: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</a:rPr>
                        <a:t>EDWARD KERR, MD</a:t>
                      </a: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</a:rPr>
                        <a:t>Skull Base Neurosurgery (Ohio State)</a:t>
                      </a: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small" dirty="0">
                          <a:effectLst/>
                          <a:latin typeface="+mn-lt"/>
                          <a:ea typeface="+mn-ea"/>
                          <a:cs typeface="+mn-cs"/>
                        </a:rPr>
                        <a:t>Assistant</a:t>
                      </a:r>
                      <a:r>
                        <a:rPr lang="en-US" sz="1400" cap="small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Professor, Baylor Associates (Dallas)</a:t>
                      </a:r>
                      <a:endParaRPr lang="en-US" sz="1400" cap="small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11024543"/>
                  </a:ext>
                </a:extLst>
              </a:tr>
            </a:tbl>
          </a:graphicData>
        </a:graphic>
      </p:graphicFrame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ABB3DB-C78F-A14F-9953-2E711851A5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127" y="6313427"/>
            <a:ext cx="406778" cy="464602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6D003E-7A78-6D47-B142-78E19AAAB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92" y="5603538"/>
            <a:ext cx="374167" cy="427355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060171-6E8C-5B44-BF82-F36741561B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081" y="5986005"/>
            <a:ext cx="367949" cy="377133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7971CA-9153-F341-B647-A7C3DDEF1D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572" y="5175527"/>
            <a:ext cx="369798" cy="422365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69BF63F-B316-4B42-B5C6-8AE6232C9E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884" y="4363474"/>
            <a:ext cx="369798" cy="422365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56560D-54C8-C241-9D73-19584FF0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93" y="4777909"/>
            <a:ext cx="336180" cy="383968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1D07D2-C92B-EF45-901E-0BAA882F11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93" y="3921324"/>
            <a:ext cx="369798" cy="422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051B7A-6570-E142-ACAE-54338FF4E2C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/>
          <a:stretch/>
        </p:blipFill>
        <p:spPr>
          <a:xfrm>
            <a:off x="678692" y="3572544"/>
            <a:ext cx="335338" cy="340413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A1F675C-B06F-AD4F-9DCE-9538712409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902" y="3181887"/>
            <a:ext cx="371774" cy="3123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12C504-70C8-634D-9CA2-5A78B5E3ED7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81" y="1963425"/>
            <a:ext cx="367949" cy="3659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32CD2C-FEAE-3C49-989C-A91362956DA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08" y="2329385"/>
            <a:ext cx="371122" cy="3711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730529-C00A-4F45-9E6D-AF01A029B19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94" y="2740706"/>
            <a:ext cx="374236" cy="3742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16BFE13-4221-8F43-AE0B-0D980E49326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09" y="1165302"/>
            <a:ext cx="348721" cy="353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5DE5C8-E53C-F542-A809-571A51B4DF0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884" y="1580193"/>
            <a:ext cx="355219" cy="3664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7310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746" y="225643"/>
            <a:ext cx="10515600" cy="1325563"/>
          </a:xfrm>
        </p:spPr>
        <p:txBody>
          <a:bodyPr>
            <a:noAutofit/>
          </a:bodyPr>
          <a:lstStyle/>
          <a:p>
            <a:r>
              <a:rPr lang="en-US" dirty="0"/>
              <a:t>Diversity, Equity, and Inclusion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4393FAE-0602-FC4E-9D67-96E1266CDF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324" y="4510261"/>
            <a:ext cx="3965778" cy="231674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D4B760-5B2E-5541-BA49-D785E035D0E7}"/>
              </a:ext>
            </a:extLst>
          </p:cNvPr>
          <p:cNvSpPr txBox="1">
            <a:spLocks/>
          </p:cNvSpPr>
          <p:nvPr/>
        </p:nvSpPr>
        <p:spPr>
          <a:xfrm>
            <a:off x="636722" y="1825624"/>
            <a:ext cx="5950058" cy="45896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Diverse faculty and resident groups</a:t>
            </a:r>
          </a:p>
          <a:p>
            <a:r>
              <a:rPr lang="en-US" dirty="0"/>
              <a:t>Institutional and Departmental Priority</a:t>
            </a:r>
          </a:p>
          <a:p>
            <a:pPr lvl="1"/>
            <a:r>
              <a:rPr lang="en-US" dirty="0"/>
              <a:t>DEI Committee</a:t>
            </a:r>
          </a:p>
          <a:p>
            <a:pPr lvl="1"/>
            <a:r>
              <a:rPr lang="en-US" dirty="0"/>
              <a:t>SEED Training</a:t>
            </a:r>
          </a:p>
          <a:p>
            <a:pPr lvl="1"/>
            <a:r>
              <a:rPr lang="en-US" dirty="0"/>
              <a:t>Implicit bias training</a:t>
            </a:r>
          </a:p>
          <a:p>
            <a:pPr lvl="1"/>
            <a:r>
              <a:rPr lang="en-US" dirty="0"/>
              <a:t>Recruitment Focus</a:t>
            </a:r>
          </a:p>
          <a:p>
            <a:pPr lvl="1"/>
            <a:r>
              <a:rPr lang="en-US" dirty="0"/>
              <a:t>Anonymous reporting and support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22B4C2-8596-DA49-A178-11E0FE3C2D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972" y="1297401"/>
            <a:ext cx="5657710" cy="321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76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700" y="365124"/>
            <a:ext cx="10515600" cy="1325563"/>
          </a:xfrm>
        </p:spPr>
        <p:txBody>
          <a:bodyPr/>
          <a:lstStyle/>
          <a:p>
            <a:r>
              <a:rPr lang="en-US" dirty="0"/>
              <a:t>Research Labs: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D3A568-5223-F04C-8737-D40371C388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1978" y="3972043"/>
            <a:ext cx="3093017" cy="23966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5F82B7-B517-2B46-8080-2F1F953DC6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00" y="3886549"/>
            <a:ext cx="3369413" cy="25441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DC9D02-12C1-E540-B649-88F339ADD512}"/>
              </a:ext>
            </a:extLst>
          </p:cNvPr>
          <p:cNvSpPr txBox="1"/>
          <p:nvPr/>
        </p:nvSpPr>
        <p:spPr>
          <a:xfrm>
            <a:off x="651680" y="6430718"/>
            <a:ext cx="28365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Dr. David Brandman, Dr. </a:t>
            </a:r>
            <a:r>
              <a:rPr lang="en-US" sz="900" dirty="0" err="1"/>
              <a:t>Segei</a:t>
            </a:r>
            <a:r>
              <a:rPr lang="en-US" sz="900" dirty="0"/>
              <a:t> </a:t>
            </a:r>
            <a:r>
              <a:rPr lang="en-US" sz="900" dirty="0" err="1"/>
              <a:t>Stavisky</a:t>
            </a:r>
            <a:endParaRPr lang="en-US" sz="9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CF3372-5048-0847-97C6-9AE9ED5A1A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0173" y="3829937"/>
            <a:ext cx="3111683" cy="25938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DDCEC8-1D5B-1042-87DA-6E402D16763E}"/>
              </a:ext>
            </a:extLst>
          </p:cNvPr>
          <p:cNvSpPr txBox="1"/>
          <p:nvPr/>
        </p:nvSpPr>
        <p:spPr>
          <a:xfrm>
            <a:off x="4517723" y="6423791"/>
            <a:ext cx="28365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Dr. Kia </a:t>
            </a:r>
            <a:r>
              <a:rPr lang="en-US" sz="900" dirty="0" err="1"/>
              <a:t>Shahlaie</a:t>
            </a:r>
            <a:r>
              <a:rPr lang="en-US" sz="900" dirty="0"/>
              <a:t>, Dr. Gene </a:t>
            </a:r>
            <a:r>
              <a:rPr lang="en-US" sz="900" dirty="0" err="1"/>
              <a:t>Gurkoff</a:t>
            </a:r>
            <a:endParaRPr lang="en-US" sz="9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267BC3-F897-D74F-A01B-318B1EDCD59B}"/>
              </a:ext>
            </a:extLst>
          </p:cNvPr>
          <p:cNvSpPr txBox="1"/>
          <p:nvPr/>
        </p:nvSpPr>
        <p:spPr>
          <a:xfrm>
            <a:off x="8640193" y="6422150"/>
            <a:ext cx="28365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Dr. Allan R. Martin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2E56273-6199-5547-8699-68DD2610E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443" y="504089"/>
            <a:ext cx="1943100" cy="1943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49F2C1-66D8-FC4C-ADB7-9E21D3EE1A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846" y="2469201"/>
            <a:ext cx="2299230" cy="64113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6079EC4-BB53-C34D-A1C0-75E47977A302}"/>
              </a:ext>
            </a:extLst>
          </p:cNvPr>
          <p:cNvSpPr txBox="1"/>
          <p:nvPr/>
        </p:nvSpPr>
        <p:spPr>
          <a:xfrm>
            <a:off x="4530168" y="3016928"/>
            <a:ext cx="28365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Dr. Orin Bloch, Dr. </a:t>
            </a:r>
            <a:r>
              <a:rPr lang="en-US" sz="900" dirty="0" err="1"/>
              <a:t>Orwa</a:t>
            </a:r>
            <a:r>
              <a:rPr lang="en-US" sz="900" dirty="0"/>
              <a:t> </a:t>
            </a:r>
            <a:r>
              <a:rPr lang="en-US" sz="900" dirty="0" err="1"/>
              <a:t>Aboudf</a:t>
            </a:r>
            <a:endParaRPr lang="en-US" sz="9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8C36A50-EB28-C348-8870-4E948D4608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9130" y="550829"/>
            <a:ext cx="1541351" cy="18496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AEA41D-316C-D04E-8A6D-D97593083DA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159" y="2589941"/>
            <a:ext cx="2436116" cy="42698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717E784-0469-1549-A824-F2FA28ED8A9B}"/>
              </a:ext>
            </a:extLst>
          </p:cNvPr>
          <p:cNvSpPr txBox="1"/>
          <p:nvPr/>
        </p:nvSpPr>
        <p:spPr>
          <a:xfrm>
            <a:off x="8597848" y="3007280"/>
            <a:ext cx="28365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Dr. Bruce </a:t>
            </a:r>
            <a:r>
              <a:rPr lang="en-US" sz="900" dirty="0" err="1"/>
              <a:t>Lyeth</a:t>
            </a:r>
            <a:r>
              <a:rPr lang="en-US" sz="900" dirty="0"/>
              <a:t>, Dr. Patrick Fuller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A3B974-3746-6C4E-B2CE-C23BE52FFC8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0322" y="562896"/>
            <a:ext cx="1647462" cy="183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2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3667" y="3146363"/>
            <a:ext cx="2047986" cy="13653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Research: UC Davis Neuroscience Community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3667" y="3146361"/>
            <a:ext cx="615934" cy="716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7114" y="1792719"/>
            <a:ext cx="1406769" cy="1637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505" y="3430654"/>
            <a:ext cx="2260028" cy="2306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30" y="1792718"/>
            <a:ext cx="1193189" cy="11931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2035" y="1690689"/>
            <a:ext cx="2207801" cy="10365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3667" y="1791612"/>
            <a:ext cx="2051598" cy="13255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1048" y="5286166"/>
            <a:ext cx="2148788" cy="15256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2035" y="2727279"/>
            <a:ext cx="2163244" cy="1426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2035" y="4247777"/>
            <a:ext cx="2207801" cy="985625"/>
          </a:xfrm>
          <a:prstGeom prst="rect">
            <a:avLst/>
          </a:prstGeom>
        </p:spPr>
      </p:pic>
      <p:pic>
        <p:nvPicPr>
          <p:cNvPr id="4" name="Picture 3" descr="A person standing in a room&#10;&#10;Description automatically generated">
            <a:extLst>
              <a:ext uri="{FF2B5EF4-FFF2-40B4-BE49-F238E27FC236}">
                <a16:creationId xmlns:a16="http://schemas.microsoft.com/office/drawing/2014/main" id="{2745FAB7-6269-F547-91E6-E3FD84EBADF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31164" y="2211119"/>
            <a:ext cx="4520957" cy="3390718"/>
          </a:xfrm>
          <a:prstGeom prst="rect">
            <a:avLst/>
          </a:prstGeom>
        </p:spPr>
      </p:pic>
      <p:pic>
        <p:nvPicPr>
          <p:cNvPr id="16" name="Picture 15" descr="A picture containing indoor, sitting, dog, car&#10;&#10;Description automatically generated">
            <a:extLst>
              <a:ext uri="{FF2B5EF4-FFF2-40B4-BE49-F238E27FC236}">
                <a16:creationId xmlns:a16="http://schemas.microsoft.com/office/drawing/2014/main" id="{28EF94F3-3E68-454D-9631-D9D5DBB32FC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092935" y="4965782"/>
            <a:ext cx="1846025" cy="184602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37CEB2-E457-1446-91CB-0F1FDB54D03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180" y="4564451"/>
            <a:ext cx="200307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24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C2539-52AB-BF48-859F-CEB3CAF62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 Wellness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EAB6A-8FED-7E45-A05B-2FF564A07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5" y="1825624"/>
            <a:ext cx="2644124" cy="486092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u="sng" dirty="0"/>
              <a:t>Team Building Events</a:t>
            </a:r>
          </a:p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Tuesdays</a:t>
            </a:r>
          </a:p>
          <a:p>
            <a:r>
              <a:rPr lang="en-US" dirty="0"/>
              <a:t>West Coast Neurosurgery Games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Resources</a:t>
            </a:r>
          </a:p>
          <a:p>
            <a:r>
              <a:rPr lang="en-US" dirty="0"/>
              <a:t>GME Wellness Program</a:t>
            </a:r>
          </a:p>
          <a:p>
            <a:r>
              <a:rPr lang="en-US" dirty="0"/>
              <a:t>Academic and Staff Assistance Program</a:t>
            </a:r>
          </a:p>
          <a:p>
            <a:r>
              <a:rPr lang="en-US" dirty="0"/>
              <a:t>Office of the </a:t>
            </a:r>
            <a:r>
              <a:rPr lang="en-US" dirty="0" err="1"/>
              <a:t>Ombuds</a:t>
            </a:r>
            <a:endParaRPr lang="en-US" dirty="0"/>
          </a:p>
          <a:p>
            <a:r>
              <a:rPr lang="en-US" dirty="0"/>
              <a:t>UC Living Fit Forever</a:t>
            </a:r>
          </a:p>
          <a:p>
            <a:r>
              <a:rPr lang="en-US" dirty="0"/>
              <a:t>Health Management and Education Program</a:t>
            </a:r>
          </a:p>
          <a:p>
            <a:endParaRPr lang="en-US" dirty="0"/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6FF0E8C-82B7-D341-AC80-B565FF4348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5937" y="2502173"/>
            <a:ext cx="3257864" cy="1939890"/>
          </a:xfrm>
          <a:prstGeom prst="rect">
            <a:avLst/>
          </a:prstGeom>
        </p:spPr>
      </p:pic>
      <p:pic>
        <p:nvPicPr>
          <p:cNvPr id="7" name="Picture 6" descr="A picture containing indoor, person, child, toy&#10;&#10;Description automatically generated">
            <a:extLst>
              <a:ext uri="{FF2B5EF4-FFF2-40B4-BE49-F238E27FC236}">
                <a16:creationId xmlns:a16="http://schemas.microsoft.com/office/drawing/2014/main" id="{29F00EE4-714F-F749-9A7B-C69B0BC6A9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41744" y="4204845"/>
            <a:ext cx="2648691" cy="1986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58053C-FF27-E848-9FC2-4B8D72FF9A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771" y="81877"/>
            <a:ext cx="3206396" cy="2404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DCFAA6-EA37-4E4B-82DF-B4D438EC59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358" y="4414899"/>
            <a:ext cx="3134706" cy="23510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5210F1-0AD3-E84B-8D11-6574870DDB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3455" y="190364"/>
            <a:ext cx="1916905" cy="41587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9C92DC-9251-CA4D-97CE-AAB1CC662FC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495" y="4308043"/>
            <a:ext cx="3173390" cy="23800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B32429-DF1A-1847-83C3-CAE53882435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088" y="1797544"/>
            <a:ext cx="3593130" cy="2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17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Sacramento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302467"/>
            <a:ext cx="2717492" cy="1811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312" y="1445017"/>
            <a:ext cx="7216036" cy="1804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915" y="3302467"/>
            <a:ext cx="2433216" cy="18116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2810" y="1445017"/>
            <a:ext cx="2960471" cy="18040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354" y="3302467"/>
            <a:ext cx="2725995" cy="18040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8283" y="3291451"/>
            <a:ext cx="2685974" cy="18116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174565"/>
            <a:ext cx="2836408" cy="16208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186" y="5201434"/>
            <a:ext cx="2125248" cy="15939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3451" y="5201435"/>
            <a:ext cx="2915095" cy="1593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3182" y="5201434"/>
            <a:ext cx="2656560" cy="159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5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692B81-F07C-A342-9E4C-2C5EDB0C0C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DBFBC4-A39E-C644-9EAC-CB753B024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204" y="194643"/>
            <a:ext cx="10515600" cy="1325563"/>
          </a:xfrm>
        </p:spPr>
        <p:txBody>
          <a:bodyPr/>
          <a:lstStyle/>
          <a:p>
            <a:r>
              <a:rPr lang="en-US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54048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55" y="49925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UC Davis Neurosurgery Faculty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96999" y="5392103"/>
            <a:ext cx="76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James</a:t>
            </a:r>
          </a:p>
          <a:p>
            <a:pPr algn="ctr"/>
            <a:r>
              <a:rPr lang="en-US" sz="800" dirty="0" err="1"/>
              <a:t>Boggan</a:t>
            </a:r>
            <a:endParaRPr lang="en-US" sz="800" dirty="0"/>
          </a:p>
        </p:txBody>
      </p:sp>
      <p:sp>
        <p:nvSpPr>
          <p:cNvPr id="28" name="TextBox 27"/>
          <p:cNvSpPr txBox="1"/>
          <p:nvPr/>
        </p:nvSpPr>
        <p:spPr>
          <a:xfrm>
            <a:off x="1360385" y="3645327"/>
            <a:ext cx="957468" cy="3635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800" dirty="0"/>
              <a:t>Kia </a:t>
            </a:r>
          </a:p>
          <a:p>
            <a:pPr algn="ctr"/>
            <a:r>
              <a:rPr lang="en-US" sz="800" dirty="0" err="1"/>
              <a:t>Shahlaie</a:t>
            </a:r>
            <a:endParaRPr lang="en-US" sz="800" dirty="0"/>
          </a:p>
        </p:txBody>
      </p:sp>
      <p:sp>
        <p:nvSpPr>
          <p:cNvPr id="40" name="TextBox 39"/>
          <p:cNvSpPr txBox="1"/>
          <p:nvPr/>
        </p:nvSpPr>
        <p:spPr>
          <a:xfrm>
            <a:off x="3844514" y="3633797"/>
            <a:ext cx="791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Ben </a:t>
            </a:r>
          </a:p>
          <a:p>
            <a:pPr algn="ctr"/>
            <a:r>
              <a:rPr lang="en-US" sz="800" dirty="0" err="1"/>
              <a:t>Waldau</a:t>
            </a:r>
            <a:endParaRPr lang="en-US" sz="800" dirty="0"/>
          </a:p>
        </p:txBody>
      </p:sp>
      <p:sp>
        <p:nvSpPr>
          <p:cNvPr id="42" name="TextBox 41"/>
          <p:cNvSpPr txBox="1"/>
          <p:nvPr/>
        </p:nvSpPr>
        <p:spPr>
          <a:xfrm>
            <a:off x="6197729" y="3631006"/>
            <a:ext cx="931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Marike</a:t>
            </a:r>
            <a:r>
              <a:rPr lang="en-US" sz="800" dirty="0"/>
              <a:t> </a:t>
            </a:r>
          </a:p>
          <a:p>
            <a:pPr algn="ctr"/>
            <a:r>
              <a:rPr lang="en-US" sz="800" dirty="0" err="1"/>
              <a:t>Zwienenberg</a:t>
            </a:r>
            <a:endParaRPr lang="en-US" sz="800" dirty="0"/>
          </a:p>
        </p:txBody>
      </p:sp>
      <p:sp>
        <p:nvSpPr>
          <p:cNvPr id="43" name="TextBox 42"/>
          <p:cNvSpPr txBox="1"/>
          <p:nvPr/>
        </p:nvSpPr>
        <p:spPr>
          <a:xfrm>
            <a:off x="1583514" y="5380753"/>
            <a:ext cx="775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Ryan</a:t>
            </a:r>
          </a:p>
          <a:p>
            <a:pPr algn="ctr"/>
            <a:r>
              <a:rPr lang="en-US" sz="800" dirty="0"/>
              <a:t>Martin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398701" y="5382552"/>
            <a:ext cx="774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Lara</a:t>
            </a:r>
          </a:p>
          <a:p>
            <a:pPr algn="ctr"/>
            <a:r>
              <a:rPr lang="en-US" sz="800" dirty="0"/>
              <a:t>Zimmermann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111384" y="5390573"/>
            <a:ext cx="931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Sergey</a:t>
            </a:r>
          </a:p>
          <a:p>
            <a:pPr algn="ctr"/>
            <a:r>
              <a:rPr lang="en-US" sz="800" dirty="0" err="1"/>
              <a:t>Stavisky</a:t>
            </a:r>
            <a:endParaRPr lang="en-US" sz="800" dirty="0"/>
          </a:p>
        </p:txBody>
      </p:sp>
      <p:sp>
        <p:nvSpPr>
          <p:cNvPr id="50" name="TextBox 49"/>
          <p:cNvSpPr txBox="1"/>
          <p:nvPr/>
        </p:nvSpPr>
        <p:spPr>
          <a:xfrm>
            <a:off x="5355337" y="5392534"/>
            <a:ext cx="931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Gene</a:t>
            </a:r>
          </a:p>
          <a:p>
            <a:pPr algn="ctr"/>
            <a:r>
              <a:rPr lang="en-US" sz="800" dirty="0" err="1"/>
              <a:t>Gurkoff</a:t>
            </a:r>
            <a:endParaRPr lang="en-US" sz="800" dirty="0"/>
          </a:p>
        </p:txBody>
      </p:sp>
      <p:sp>
        <p:nvSpPr>
          <p:cNvPr id="54" name="TextBox 53"/>
          <p:cNvSpPr txBox="1"/>
          <p:nvPr/>
        </p:nvSpPr>
        <p:spPr>
          <a:xfrm>
            <a:off x="7931695" y="3639557"/>
            <a:ext cx="782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Kee</a:t>
            </a:r>
            <a:r>
              <a:rPr lang="en-US" sz="800" dirty="0"/>
              <a:t> </a:t>
            </a:r>
          </a:p>
          <a:p>
            <a:pPr algn="ctr"/>
            <a:r>
              <a:rPr lang="en-US" sz="800" dirty="0"/>
              <a:t>Kim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285768" y="5391082"/>
            <a:ext cx="791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Griffith</a:t>
            </a:r>
          </a:p>
          <a:p>
            <a:pPr algn="ctr"/>
            <a:r>
              <a:rPr lang="en-US" sz="800" dirty="0"/>
              <a:t>Harsh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71D3F-2233-3444-9059-CFBF191F63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650" y="4415364"/>
            <a:ext cx="803030" cy="963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3ADF65-E447-694F-9B4E-45BD7C3608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577" y="2669021"/>
            <a:ext cx="793309" cy="951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3E31F0-98DA-D846-80C2-F785170AD3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514" y="2665415"/>
            <a:ext cx="791295" cy="949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D8EF17-0719-7140-895D-CCC393F9D1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304" y="2675488"/>
            <a:ext cx="791295" cy="949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382CA5-0C0E-F54D-96BF-BEB1604E27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240" y="4426080"/>
            <a:ext cx="800571" cy="960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AEC89D-61BF-0647-83EF-5888E0E315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412" y="4426080"/>
            <a:ext cx="800570" cy="9606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AAE747-8967-2D49-9875-D3AEF36BE5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591" y="2687600"/>
            <a:ext cx="779701" cy="935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CD13F5-F50F-2D4A-BFEE-A4D9E349530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0323" y="4408140"/>
            <a:ext cx="809049" cy="9708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77DD05-D2F4-C343-8414-65B901FD959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8710" y="4417834"/>
            <a:ext cx="800971" cy="961165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B55D2CD9-D0DA-894F-A4D1-BFC8DC59339E}"/>
              </a:ext>
            </a:extLst>
          </p:cNvPr>
          <p:cNvSpPr txBox="1"/>
          <p:nvPr/>
        </p:nvSpPr>
        <p:spPr>
          <a:xfrm>
            <a:off x="2222485" y="3650373"/>
            <a:ext cx="785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Orin </a:t>
            </a:r>
          </a:p>
          <a:p>
            <a:pPr algn="ctr"/>
            <a:r>
              <a:rPr lang="en-US" sz="800" dirty="0"/>
              <a:t>Bloch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4C9B9C8-E183-064F-88DA-26059C3BF450}"/>
              </a:ext>
            </a:extLst>
          </p:cNvPr>
          <p:cNvSpPr txBox="1"/>
          <p:nvPr/>
        </p:nvSpPr>
        <p:spPr>
          <a:xfrm>
            <a:off x="10077062" y="5384088"/>
            <a:ext cx="760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Michael</a:t>
            </a:r>
          </a:p>
          <a:p>
            <a:pPr algn="ctr"/>
            <a:r>
              <a:rPr lang="en-US" sz="800" dirty="0"/>
              <a:t>Edwards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DE02D51-9B7B-984D-AECA-A2C95AC73560}"/>
              </a:ext>
            </a:extLst>
          </p:cNvPr>
          <p:cNvSpPr txBox="1"/>
          <p:nvPr/>
        </p:nvSpPr>
        <p:spPr>
          <a:xfrm>
            <a:off x="5578506" y="2330197"/>
            <a:ext cx="2222476" cy="3562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Pediatric Neurosurgery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4806581-92FB-B54D-AC30-1425D8588A13}"/>
              </a:ext>
            </a:extLst>
          </p:cNvPr>
          <p:cNvSpPr txBox="1"/>
          <p:nvPr/>
        </p:nvSpPr>
        <p:spPr>
          <a:xfrm>
            <a:off x="7931694" y="2330197"/>
            <a:ext cx="2239267" cy="346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Spine Neurosurgery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B9D856D-00B9-CA45-87CB-DADBC30CB19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811" y="2680561"/>
            <a:ext cx="783246" cy="93989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0FA0E666-41FB-3749-B8C6-9A3215FA74C9}"/>
              </a:ext>
            </a:extLst>
          </p:cNvPr>
          <p:cNvSpPr txBox="1"/>
          <p:nvPr/>
        </p:nvSpPr>
        <p:spPr>
          <a:xfrm>
            <a:off x="1579357" y="4087459"/>
            <a:ext cx="3050156" cy="33372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Neuro-Critical Care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895C678-0058-4544-BB01-C255AA7F65D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2365" y="4416116"/>
            <a:ext cx="805364" cy="966437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4776386" y="4087459"/>
            <a:ext cx="3536946" cy="33069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Translational Neuroscience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BDC50F-37A0-AF44-B9C7-5332B7D2D424}"/>
              </a:ext>
            </a:extLst>
          </p:cNvPr>
          <p:cNvSpPr txBox="1"/>
          <p:nvPr/>
        </p:nvSpPr>
        <p:spPr>
          <a:xfrm>
            <a:off x="4687662" y="3655535"/>
            <a:ext cx="687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 Branden </a:t>
            </a:r>
          </a:p>
          <a:p>
            <a:pPr algn="ctr"/>
            <a:r>
              <a:rPr lang="en-US" sz="800" dirty="0"/>
              <a:t>Cord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024832D-1C5D-2B4C-A345-CE689C52A819}"/>
              </a:ext>
            </a:extLst>
          </p:cNvPr>
          <p:cNvSpPr txBox="1"/>
          <p:nvPr/>
        </p:nvSpPr>
        <p:spPr>
          <a:xfrm>
            <a:off x="8738154" y="3626956"/>
            <a:ext cx="727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Allan </a:t>
            </a:r>
          </a:p>
          <a:p>
            <a:pPr algn="ctr"/>
            <a:r>
              <a:rPr lang="en-US" sz="800" dirty="0"/>
              <a:t>Martin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CA2447E-D74C-E841-A90D-D59140E2EB6C}"/>
              </a:ext>
            </a:extLst>
          </p:cNvPr>
          <p:cNvSpPr txBox="1"/>
          <p:nvPr/>
        </p:nvSpPr>
        <p:spPr>
          <a:xfrm>
            <a:off x="3124909" y="5380753"/>
            <a:ext cx="839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 Jeff</a:t>
            </a:r>
          </a:p>
          <a:p>
            <a:pPr algn="ctr"/>
            <a:r>
              <a:rPr lang="en-US" sz="800" dirty="0" err="1"/>
              <a:t>Vitt</a:t>
            </a:r>
            <a:endParaRPr lang="en-US" sz="8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C4CC4FD-EFFE-A243-8DC7-DE3E0D64D1C9}"/>
              </a:ext>
            </a:extLst>
          </p:cNvPr>
          <p:cNvSpPr txBox="1"/>
          <p:nvPr/>
        </p:nvSpPr>
        <p:spPr>
          <a:xfrm>
            <a:off x="4661917" y="5392534"/>
            <a:ext cx="839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Patrick</a:t>
            </a:r>
          </a:p>
          <a:p>
            <a:pPr algn="ctr"/>
            <a:r>
              <a:rPr lang="en-US" sz="800" dirty="0"/>
              <a:t>Fuller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D699B-3D20-694F-A0A0-4AF97C40EA9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394" y="2674414"/>
            <a:ext cx="786392" cy="943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ADD837-D203-A446-9971-CFA49BA0D19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4815" y="4425723"/>
            <a:ext cx="730781" cy="9629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EBC3B9-8801-0740-86B9-DF9C0CE6F63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9152" y="2677621"/>
            <a:ext cx="783357" cy="940028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6AA46FCB-3DDC-184D-B859-14C68595D526}"/>
              </a:ext>
            </a:extLst>
          </p:cNvPr>
          <p:cNvSpPr txBox="1"/>
          <p:nvPr/>
        </p:nvSpPr>
        <p:spPr>
          <a:xfrm>
            <a:off x="8478710" y="4087460"/>
            <a:ext cx="2380662" cy="3249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Emeritus/Non-Clinical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B3449A-C89C-894B-87A3-209E1FF4243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3418" y="4416507"/>
            <a:ext cx="660057" cy="96604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BB64A0C-2EF9-AB46-9CC2-7B6D4FDC544A}"/>
              </a:ext>
            </a:extLst>
          </p:cNvPr>
          <p:cNvSpPr txBox="1"/>
          <p:nvPr/>
        </p:nvSpPr>
        <p:spPr>
          <a:xfrm>
            <a:off x="3008263" y="3641908"/>
            <a:ext cx="76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David </a:t>
            </a:r>
          </a:p>
          <a:p>
            <a:pPr algn="ctr"/>
            <a:r>
              <a:rPr lang="en-US" sz="800" dirty="0"/>
              <a:t>Brandman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0C1F6D1-D66C-1341-A5C1-623C9A134DF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6563" y="2672441"/>
            <a:ext cx="710822" cy="945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69A7A3-02AF-C84C-BB48-C168901689A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6323" y="4415364"/>
            <a:ext cx="761103" cy="97057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B0EECC7-6596-6346-8D94-ACAE993AF6CA}"/>
              </a:ext>
            </a:extLst>
          </p:cNvPr>
          <p:cNvSpPr txBox="1"/>
          <p:nvPr/>
        </p:nvSpPr>
        <p:spPr>
          <a:xfrm>
            <a:off x="5464503" y="3643899"/>
            <a:ext cx="931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Julia </a:t>
            </a:r>
          </a:p>
          <a:p>
            <a:pPr algn="ctr"/>
            <a:r>
              <a:rPr lang="en-US" sz="800" dirty="0"/>
              <a:t>Sharma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FE1BB06-9637-4442-BE6D-7E2B928E432C}"/>
              </a:ext>
            </a:extLst>
          </p:cNvPr>
          <p:cNvSpPr txBox="1"/>
          <p:nvPr/>
        </p:nvSpPr>
        <p:spPr>
          <a:xfrm>
            <a:off x="9510065" y="2679864"/>
            <a:ext cx="644656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?</a:t>
            </a:r>
          </a:p>
          <a:p>
            <a:pPr algn="ctr"/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BB925EF-9FE0-044C-B3A4-58DA95632175}"/>
              </a:ext>
            </a:extLst>
          </p:cNvPr>
          <p:cNvSpPr txBox="1"/>
          <p:nvPr/>
        </p:nvSpPr>
        <p:spPr>
          <a:xfrm>
            <a:off x="9478586" y="3631584"/>
            <a:ext cx="863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/>
              <a:t>Search </a:t>
            </a:r>
          </a:p>
          <a:p>
            <a:pPr algn="ctr"/>
            <a:r>
              <a:rPr lang="en-US" sz="800" i="1" dirty="0"/>
              <a:t>Underway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45591F8-6D2E-8346-A622-50A268521FC6}"/>
              </a:ext>
            </a:extLst>
          </p:cNvPr>
          <p:cNvSpPr txBox="1"/>
          <p:nvPr/>
        </p:nvSpPr>
        <p:spPr>
          <a:xfrm>
            <a:off x="7671227" y="4408140"/>
            <a:ext cx="632961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?</a:t>
            </a:r>
          </a:p>
          <a:p>
            <a:pPr algn="ctr"/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7BE35AB-7A9C-D843-B16B-D92A2D70419D}"/>
              </a:ext>
            </a:extLst>
          </p:cNvPr>
          <p:cNvSpPr txBox="1"/>
          <p:nvPr/>
        </p:nvSpPr>
        <p:spPr>
          <a:xfrm>
            <a:off x="7628872" y="5402376"/>
            <a:ext cx="717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/>
              <a:t>Search Underway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A6F05120-6199-E241-8843-18F7F0A0D9B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0408" y="4419235"/>
            <a:ext cx="716416" cy="95976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2D4D941D-F3BE-4341-89AE-13921DF45BDD}"/>
              </a:ext>
            </a:extLst>
          </p:cNvPr>
          <p:cNvSpPr txBox="1"/>
          <p:nvPr/>
        </p:nvSpPr>
        <p:spPr>
          <a:xfrm>
            <a:off x="6901238" y="5386812"/>
            <a:ext cx="800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Bruce</a:t>
            </a:r>
          </a:p>
          <a:p>
            <a:pPr algn="ctr"/>
            <a:r>
              <a:rPr lang="en-US" sz="800" dirty="0" err="1"/>
              <a:t>Lyeth</a:t>
            </a:r>
            <a:endParaRPr lang="en-US" sz="8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8DDEC6E-9E8D-1740-A1E1-DCBB753DCFE3}"/>
              </a:ext>
            </a:extLst>
          </p:cNvPr>
          <p:cNvSpPr txBox="1"/>
          <p:nvPr/>
        </p:nvSpPr>
        <p:spPr>
          <a:xfrm>
            <a:off x="3974081" y="5383390"/>
            <a:ext cx="655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 Krupa</a:t>
            </a:r>
          </a:p>
          <a:p>
            <a:pPr algn="ctr"/>
            <a:r>
              <a:rPr lang="en-US" sz="800" dirty="0" err="1"/>
              <a:t>Savalia</a:t>
            </a:r>
            <a:endParaRPr lang="en-US" sz="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B3CB84-1E1F-1C48-A4E2-7A185DC85845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826" y="4424990"/>
            <a:ext cx="726245" cy="96094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A94C36F-7A0D-D345-845C-F75AFBB2354B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5870" y="2684458"/>
            <a:ext cx="701693" cy="9382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485997-EC79-264E-82FD-50A5F3BED0F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51039" y="2681828"/>
            <a:ext cx="744874" cy="94089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F5989D49-4622-CD4C-9B8F-B0EC145457AD}"/>
              </a:ext>
            </a:extLst>
          </p:cNvPr>
          <p:cNvSpPr txBox="1"/>
          <p:nvPr/>
        </p:nvSpPr>
        <p:spPr>
          <a:xfrm>
            <a:off x="6974715" y="3626863"/>
            <a:ext cx="931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Cameron</a:t>
            </a:r>
          </a:p>
          <a:p>
            <a:pPr algn="ctr"/>
            <a:r>
              <a:rPr lang="en-US" sz="800" dirty="0" err="1"/>
              <a:t>Sadegh</a:t>
            </a:r>
            <a:endParaRPr lang="en-US" sz="8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2C5E1E8-CBE6-7748-B4EA-3BE252093337}"/>
              </a:ext>
            </a:extLst>
          </p:cNvPr>
          <p:cNvSpPr txBox="1"/>
          <p:nvPr/>
        </p:nvSpPr>
        <p:spPr>
          <a:xfrm>
            <a:off x="10301673" y="2330196"/>
            <a:ext cx="674769" cy="34796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Peripheral Nerve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6F979CD-035E-F746-886B-86B93A009670}"/>
              </a:ext>
            </a:extLst>
          </p:cNvPr>
          <p:cNvSpPr txBox="1"/>
          <p:nvPr/>
        </p:nvSpPr>
        <p:spPr>
          <a:xfrm>
            <a:off x="10303526" y="2679865"/>
            <a:ext cx="663772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?</a:t>
            </a:r>
          </a:p>
          <a:p>
            <a:pPr algn="ctr"/>
            <a:endParaRPr lang="en-US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78CE2FB-6A28-E94C-87D8-0A6DE178A58F}"/>
              </a:ext>
            </a:extLst>
          </p:cNvPr>
          <p:cNvSpPr txBox="1"/>
          <p:nvPr/>
        </p:nvSpPr>
        <p:spPr>
          <a:xfrm>
            <a:off x="10207253" y="3640891"/>
            <a:ext cx="863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/>
              <a:t>Search </a:t>
            </a:r>
          </a:p>
          <a:p>
            <a:pPr algn="ctr"/>
            <a:r>
              <a:rPr lang="en-US" sz="800" i="1" dirty="0"/>
              <a:t>Underway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6520A4C-413C-7E4C-95F3-E2B8DDF5ED81}"/>
              </a:ext>
            </a:extLst>
          </p:cNvPr>
          <p:cNvSpPr txBox="1"/>
          <p:nvPr/>
        </p:nvSpPr>
        <p:spPr>
          <a:xfrm>
            <a:off x="3859085" y="2317611"/>
            <a:ext cx="1579566" cy="3562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Vascular/Endovascular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302C7D5-27C1-5345-AAC6-613E659226CC}"/>
              </a:ext>
            </a:extLst>
          </p:cNvPr>
          <p:cNvSpPr txBox="1"/>
          <p:nvPr/>
        </p:nvSpPr>
        <p:spPr>
          <a:xfrm>
            <a:off x="1441514" y="2312878"/>
            <a:ext cx="2279851" cy="3562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Cranial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A9418A20-3E15-7D41-A326-B1C592340741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99" y="168657"/>
            <a:ext cx="2062090" cy="173253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0483389-053D-1649-A778-97F722C28926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253" y="123479"/>
            <a:ext cx="1840257" cy="184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41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75C10-D9DE-FE40-B6DE-56471FB80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UC Davis Neurosurgery Residents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4E0A93-1259-0347-9B1B-90A0AE2BCE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0134" y="2764425"/>
            <a:ext cx="802500" cy="10605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12A439-1777-AA45-8FED-8052185015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7194" y="2772950"/>
            <a:ext cx="802500" cy="10492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DA602B-E925-F349-B369-E190EC8A86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0735" y="2765137"/>
            <a:ext cx="802500" cy="1060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F05762-A6CC-7D47-B300-F4CA61764496}"/>
              </a:ext>
            </a:extLst>
          </p:cNvPr>
          <p:cNvSpPr txBox="1"/>
          <p:nvPr/>
        </p:nvSpPr>
        <p:spPr>
          <a:xfrm>
            <a:off x="1930307" y="4020883"/>
            <a:ext cx="10426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Clayton </a:t>
            </a:r>
          </a:p>
          <a:p>
            <a:pPr algn="ctr"/>
            <a:r>
              <a:rPr lang="en-US" sz="1400" b="1" err="1"/>
              <a:t>Gerndt</a:t>
            </a:r>
            <a:endParaRPr lang="en-US" sz="1400" b="1"/>
          </a:p>
          <a:p>
            <a:pPr algn="ctr"/>
            <a:endParaRPr lang="en-US" sz="1400" b="1"/>
          </a:p>
          <a:p>
            <a:pPr algn="ctr"/>
            <a:r>
              <a:rPr lang="en-US" sz="1400" b="1"/>
              <a:t>Wisconsin</a:t>
            </a:r>
          </a:p>
          <a:p>
            <a:pPr algn="ctr"/>
            <a:endParaRPr lang="en-US" sz="1400" b="1"/>
          </a:p>
          <a:p>
            <a:pPr algn="ctr"/>
            <a:r>
              <a:rPr lang="en-US" sz="1400"/>
              <a:t>Vascular/ Skull Base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FBA268-E0BF-DA47-B701-D1B0D9822C4E}"/>
              </a:ext>
            </a:extLst>
          </p:cNvPr>
          <p:cNvSpPr txBox="1"/>
          <p:nvPr/>
        </p:nvSpPr>
        <p:spPr>
          <a:xfrm>
            <a:off x="4341557" y="4022039"/>
            <a:ext cx="10571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Matthew </a:t>
            </a:r>
          </a:p>
          <a:p>
            <a:pPr algn="ctr"/>
            <a:r>
              <a:rPr lang="en-US" sz="1400" b="1"/>
              <a:t>Kercher</a:t>
            </a:r>
          </a:p>
          <a:p>
            <a:pPr algn="ctr"/>
            <a:endParaRPr lang="en-US" sz="1400" b="1"/>
          </a:p>
          <a:p>
            <a:pPr algn="ctr"/>
            <a:r>
              <a:rPr lang="en-US" sz="1400" b="1"/>
              <a:t>Nebraska</a:t>
            </a:r>
          </a:p>
          <a:p>
            <a:pPr algn="ctr"/>
            <a:endParaRPr lang="en-US" sz="1400" b="1"/>
          </a:p>
          <a:p>
            <a:pPr algn="ctr"/>
            <a:r>
              <a:rPr lang="en-US" sz="1400"/>
              <a:t>TBD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49ED8B-4BCC-4E44-897F-5A0C7A0F85D3}"/>
              </a:ext>
            </a:extLst>
          </p:cNvPr>
          <p:cNvSpPr txBox="1"/>
          <p:nvPr/>
        </p:nvSpPr>
        <p:spPr>
          <a:xfrm>
            <a:off x="3559111" y="4024464"/>
            <a:ext cx="10426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Jared</a:t>
            </a:r>
          </a:p>
          <a:p>
            <a:pPr algn="ctr"/>
            <a:r>
              <a:rPr lang="en-US" sz="1400" b="1"/>
              <a:t>Clouse</a:t>
            </a:r>
          </a:p>
          <a:p>
            <a:pPr algn="ctr"/>
            <a:endParaRPr lang="en-US" sz="1400" b="1"/>
          </a:p>
          <a:p>
            <a:pPr algn="ctr"/>
            <a:r>
              <a:rPr lang="en-US" sz="1400" b="1"/>
              <a:t>Indiana</a:t>
            </a:r>
          </a:p>
          <a:p>
            <a:pPr algn="ctr"/>
            <a:endParaRPr lang="en-US" sz="1400" b="1"/>
          </a:p>
          <a:p>
            <a:pPr algn="ctr"/>
            <a:r>
              <a:rPr lang="en-US" sz="1400"/>
              <a:t>TBD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7D8670-34F4-1542-BA62-E6992D464F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806" y="2764712"/>
            <a:ext cx="802109" cy="10518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3857E87-5ADB-734D-9C32-525594B6EA6F}"/>
              </a:ext>
            </a:extLst>
          </p:cNvPr>
          <p:cNvSpPr txBox="1"/>
          <p:nvPr/>
        </p:nvSpPr>
        <p:spPr>
          <a:xfrm>
            <a:off x="275305" y="4037912"/>
            <a:ext cx="10426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Dylan Goodrich</a:t>
            </a:r>
          </a:p>
          <a:p>
            <a:pPr algn="ctr"/>
            <a:endParaRPr lang="en-US" sz="1400" b="1"/>
          </a:p>
          <a:p>
            <a:pPr algn="ctr"/>
            <a:r>
              <a:rPr lang="en-US" sz="1400" b="1"/>
              <a:t>St. George</a:t>
            </a:r>
          </a:p>
          <a:p>
            <a:pPr algn="ctr"/>
            <a:endParaRPr lang="en-US" sz="1400"/>
          </a:p>
          <a:p>
            <a:pPr algn="ctr"/>
            <a:r>
              <a:rPr lang="en-US" sz="1400"/>
              <a:t>Spine</a:t>
            </a:r>
            <a:endParaRPr lang="en-US" sz="1400" b="1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CF5023-6E61-7B4C-AB53-030505F94BB2}"/>
              </a:ext>
            </a:extLst>
          </p:cNvPr>
          <p:cNvSpPr txBox="1"/>
          <p:nvPr/>
        </p:nvSpPr>
        <p:spPr>
          <a:xfrm>
            <a:off x="5158310" y="4024464"/>
            <a:ext cx="10426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Jose Castillo</a:t>
            </a:r>
          </a:p>
          <a:p>
            <a:pPr algn="ctr"/>
            <a:endParaRPr lang="en-US" sz="1400" b="1"/>
          </a:p>
          <a:p>
            <a:pPr algn="ctr"/>
            <a:r>
              <a:rPr lang="en-US" sz="1400" b="1"/>
              <a:t>VCU</a:t>
            </a:r>
          </a:p>
          <a:p>
            <a:pPr algn="ctr"/>
            <a:endParaRPr lang="en-US" sz="1400" b="1"/>
          </a:p>
          <a:p>
            <a:pPr algn="ctr"/>
            <a:r>
              <a:rPr lang="en-US" sz="1400"/>
              <a:t>TBD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AFF56B-A9A3-A044-8B98-D7A2644CE45C}"/>
              </a:ext>
            </a:extLst>
          </p:cNvPr>
          <p:cNvSpPr txBox="1"/>
          <p:nvPr/>
        </p:nvSpPr>
        <p:spPr>
          <a:xfrm>
            <a:off x="674247" y="2226238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PGY7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EA3AF4-7CAC-6A44-9253-F35978DC6ED2}"/>
              </a:ext>
            </a:extLst>
          </p:cNvPr>
          <p:cNvSpPr txBox="1"/>
          <p:nvPr/>
        </p:nvSpPr>
        <p:spPr>
          <a:xfrm>
            <a:off x="1933861" y="2226238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PGY6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80FBD2-AC78-3E4E-8E7F-1EE915CF74B7}"/>
              </a:ext>
            </a:extLst>
          </p:cNvPr>
          <p:cNvSpPr txBox="1"/>
          <p:nvPr/>
        </p:nvSpPr>
        <p:spPr>
          <a:xfrm>
            <a:off x="3618436" y="2246915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PGY5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E787E1-CBC0-294B-A29C-8A537F1A3D3A}"/>
              </a:ext>
            </a:extLst>
          </p:cNvPr>
          <p:cNvSpPr txBox="1"/>
          <p:nvPr/>
        </p:nvSpPr>
        <p:spPr>
          <a:xfrm>
            <a:off x="5591085" y="2246915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PGY4</a:t>
            </a:r>
          </a:p>
        </p:txBody>
      </p:sp>
      <p:sp>
        <p:nvSpPr>
          <p:cNvPr id="42" name="Left Brace 41">
            <a:extLst>
              <a:ext uri="{FF2B5EF4-FFF2-40B4-BE49-F238E27FC236}">
                <a16:creationId xmlns:a16="http://schemas.microsoft.com/office/drawing/2014/main" id="{091FD2AD-517C-514A-ACC8-8B2CF05180A1}"/>
              </a:ext>
            </a:extLst>
          </p:cNvPr>
          <p:cNvSpPr/>
          <p:nvPr/>
        </p:nvSpPr>
        <p:spPr>
          <a:xfrm rot="5400000">
            <a:off x="1083949" y="2082520"/>
            <a:ext cx="191935" cy="112014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85A2C899-A18F-CD4D-8171-BB7D06ADD016}"/>
              </a:ext>
            </a:extLst>
          </p:cNvPr>
          <p:cNvSpPr/>
          <p:nvPr/>
        </p:nvSpPr>
        <p:spPr>
          <a:xfrm rot="5400000">
            <a:off x="2363333" y="2325641"/>
            <a:ext cx="178573" cy="67763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E2BE8FB5-A63A-444B-B350-4EEC00C4B7AD}"/>
              </a:ext>
            </a:extLst>
          </p:cNvPr>
          <p:cNvSpPr/>
          <p:nvPr/>
        </p:nvSpPr>
        <p:spPr>
          <a:xfrm rot="5400000">
            <a:off x="4031139" y="1690845"/>
            <a:ext cx="254695" cy="192842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eft Brace 49">
            <a:extLst>
              <a:ext uri="{FF2B5EF4-FFF2-40B4-BE49-F238E27FC236}">
                <a16:creationId xmlns:a16="http://schemas.microsoft.com/office/drawing/2014/main" id="{045A09DA-3F5F-0E45-8268-F0ABD2D9E75A}"/>
              </a:ext>
            </a:extLst>
          </p:cNvPr>
          <p:cNvSpPr/>
          <p:nvPr/>
        </p:nvSpPr>
        <p:spPr>
          <a:xfrm rot="5400000">
            <a:off x="6051714" y="2047798"/>
            <a:ext cx="172540" cy="121241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Content Placeholder 7">
            <a:extLst>
              <a:ext uri="{FF2B5EF4-FFF2-40B4-BE49-F238E27FC236}">
                <a16:creationId xmlns:a16="http://schemas.microsoft.com/office/drawing/2014/main" id="{6E81FB9B-DA60-0D46-91F5-6C7169E0F1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2042" y="2748902"/>
            <a:ext cx="778137" cy="10887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FF94B2-DBF8-654F-9196-4152B9041B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4809" y="2764553"/>
            <a:ext cx="816426" cy="10594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F14BAC2-83C0-394D-945A-68B0BEA60DA0}"/>
              </a:ext>
            </a:extLst>
          </p:cNvPr>
          <p:cNvSpPr txBox="1"/>
          <p:nvPr/>
        </p:nvSpPr>
        <p:spPr>
          <a:xfrm>
            <a:off x="1084186" y="4027556"/>
            <a:ext cx="10426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/>
              <a:t>Tejas</a:t>
            </a:r>
            <a:r>
              <a:rPr lang="en-US" sz="1400" b="1"/>
              <a:t> </a:t>
            </a:r>
          </a:p>
          <a:p>
            <a:pPr algn="ctr"/>
            <a:r>
              <a:rPr lang="en-US" sz="1400" b="1" err="1"/>
              <a:t>Karnati</a:t>
            </a:r>
            <a:endParaRPr lang="en-US" sz="1400" b="1"/>
          </a:p>
          <a:p>
            <a:pPr algn="ctr"/>
            <a:endParaRPr lang="en-US" sz="1400" b="1"/>
          </a:p>
          <a:p>
            <a:pPr algn="ctr"/>
            <a:r>
              <a:rPr lang="en-US" sz="1400" b="1"/>
              <a:t>UPMC</a:t>
            </a:r>
          </a:p>
          <a:p>
            <a:pPr algn="ctr"/>
            <a:endParaRPr lang="en-US" sz="1400"/>
          </a:p>
          <a:p>
            <a:pPr algn="ctr"/>
            <a:r>
              <a:rPr lang="en-US" sz="1400"/>
              <a:t>Spine</a:t>
            </a:r>
            <a:r>
              <a:rPr lang="en-US" sz="1400" b="1"/>
              <a:t> </a:t>
            </a:r>
          </a:p>
        </p:txBody>
      </p:sp>
      <p:pic>
        <p:nvPicPr>
          <p:cNvPr id="53" name="Content Placeholder 7">
            <a:extLst>
              <a:ext uri="{FF2B5EF4-FFF2-40B4-BE49-F238E27FC236}">
                <a16:creationId xmlns:a16="http://schemas.microsoft.com/office/drawing/2014/main" id="{D0CB7DA8-FAE8-3A42-932C-54F03A2613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4076" y="2753917"/>
            <a:ext cx="778138" cy="10942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4" name="Content Placeholder 7">
            <a:extLst>
              <a:ext uri="{FF2B5EF4-FFF2-40B4-BE49-F238E27FC236}">
                <a16:creationId xmlns:a16="http://schemas.microsoft.com/office/drawing/2014/main" id="{1E83A954-BD51-444B-8A81-97C3FC863A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6049" y="2746750"/>
            <a:ext cx="778138" cy="11132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40EB477-9FDC-1442-B1E6-0FFF211B65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105" t="5324" r="9405" b="79763"/>
          <a:stretch/>
        </p:blipFill>
        <p:spPr>
          <a:xfrm>
            <a:off x="2911677" y="2765660"/>
            <a:ext cx="832054" cy="10583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31AFF27-6887-174C-9D26-02FEDE875B11}"/>
              </a:ext>
            </a:extLst>
          </p:cNvPr>
          <p:cNvSpPr txBox="1"/>
          <p:nvPr/>
        </p:nvSpPr>
        <p:spPr>
          <a:xfrm>
            <a:off x="7177768" y="2250566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PGY3</a:t>
            </a:r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id="{5A2304B1-55A9-6342-9111-B3D1AC4E0FA7}"/>
              </a:ext>
            </a:extLst>
          </p:cNvPr>
          <p:cNvSpPr/>
          <p:nvPr/>
        </p:nvSpPr>
        <p:spPr>
          <a:xfrm rot="5400000">
            <a:off x="7652562" y="2151974"/>
            <a:ext cx="147491" cy="101894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D296C9D-3675-0A41-B7AF-F487A38F5D65}"/>
              </a:ext>
            </a:extLst>
          </p:cNvPr>
          <p:cNvSpPr txBox="1"/>
          <p:nvPr/>
        </p:nvSpPr>
        <p:spPr>
          <a:xfrm>
            <a:off x="5855782" y="4044409"/>
            <a:ext cx="11629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/>
              <a:t>Anzhela</a:t>
            </a:r>
            <a:r>
              <a:rPr lang="en-US" sz="1400" b="1"/>
              <a:t> </a:t>
            </a:r>
            <a:r>
              <a:rPr lang="en-US" sz="1400" b="1" err="1"/>
              <a:t>Moskalik</a:t>
            </a:r>
            <a:endParaRPr lang="en-US" sz="1400" b="1"/>
          </a:p>
          <a:p>
            <a:pPr algn="ctr"/>
            <a:endParaRPr lang="en-US" sz="1400" b="1"/>
          </a:p>
          <a:p>
            <a:pPr algn="ctr"/>
            <a:r>
              <a:rPr lang="en-US" sz="1400" b="1"/>
              <a:t>Connecticut</a:t>
            </a:r>
          </a:p>
          <a:p>
            <a:pPr algn="ctr"/>
            <a:endParaRPr lang="en-US" sz="1400" b="1"/>
          </a:p>
          <a:p>
            <a:pPr algn="ctr"/>
            <a:r>
              <a:rPr lang="en-US" sz="1400"/>
              <a:t>TBD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9B88C4B-04A3-6B43-AA0B-1C1DC2CEEC1F}"/>
              </a:ext>
            </a:extLst>
          </p:cNvPr>
          <p:cNvSpPr txBox="1"/>
          <p:nvPr/>
        </p:nvSpPr>
        <p:spPr>
          <a:xfrm>
            <a:off x="7418411" y="4046834"/>
            <a:ext cx="12616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Bob </a:t>
            </a:r>
            <a:r>
              <a:rPr lang="en-US" sz="1400" b="1" err="1"/>
              <a:t>Reistenberg</a:t>
            </a:r>
            <a:endParaRPr lang="en-US" sz="1400" b="1"/>
          </a:p>
          <a:p>
            <a:pPr algn="ctr"/>
            <a:endParaRPr lang="en-US" sz="1400" b="1"/>
          </a:p>
          <a:p>
            <a:pPr algn="ctr"/>
            <a:r>
              <a:rPr lang="en-US" sz="1400" b="1"/>
              <a:t>NWU</a:t>
            </a:r>
          </a:p>
          <a:p>
            <a:pPr algn="ctr"/>
            <a:endParaRPr lang="en-US" sz="1400" b="1"/>
          </a:p>
          <a:p>
            <a:pPr algn="ctr"/>
            <a:r>
              <a:rPr lang="en-US" sz="1400"/>
              <a:t>TBD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0763456-9B27-804D-928F-1AD117C4E861}"/>
              </a:ext>
            </a:extLst>
          </p:cNvPr>
          <p:cNvSpPr txBox="1"/>
          <p:nvPr/>
        </p:nvSpPr>
        <p:spPr>
          <a:xfrm>
            <a:off x="2759696" y="4014358"/>
            <a:ext cx="10984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Freddie Rodriguez</a:t>
            </a:r>
          </a:p>
          <a:p>
            <a:pPr algn="ctr"/>
            <a:endParaRPr lang="en-US" sz="1400" b="1"/>
          </a:p>
          <a:p>
            <a:pPr algn="ctr"/>
            <a:r>
              <a:rPr lang="en-US" sz="1400" b="1"/>
              <a:t>Puerto Rico</a:t>
            </a:r>
          </a:p>
          <a:p>
            <a:pPr algn="ctr"/>
            <a:endParaRPr lang="en-US" sz="1400" b="1"/>
          </a:p>
          <a:p>
            <a:pPr algn="ctr"/>
            <a:r>
              <a:rPr lang="en-US" sz="1400"/>
              <a:t>Skull Base</a:t>
            </a:r>
          </a:p>
        </p:txBody>
      </p:sp>
      <p:pic>
        <p:nvPicPr>
          <p:cNvPr id="58" name="Content Placeholder 7">
            <a:extLst>
              <a:ext uri="{FF2B5EF4-FFF2-40B4-BE49-F238E27FC236}">
                <a16:creationId xmlns:a16="http://schemas.microsoft.com/office/drawing/2014/main" id="{760E189A-0698-2E42-A831-4CBF04505AE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9278" y="2753746"/>
            <a:ext cx="778138" cy="11062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3A00F64-41A5-EC42-84C1-DCAF6AA62A7C}"/>
              </a:ext>
            </a:extLst>
          </p:cNvPr>
          <p:cNvSpPr txBox="1"/>
          <p:nvPr/>
        </p:nvSpPr>
        <p:spPr>
          <a:xfrm>
            <a:off x="6729524" y="4046834"/>
            <a:ext cx="10426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/>
              <a:t>Arash</a:t>
            </a:r>
            <a:r>
              <a:rPr lang="en-US" sz="1400" b="1"/>
              <a:t> </a:t>
            </a:r>
            <a:r>
              <a:rPr lang="en-US" sz="1400" b="1" err="1"/>
              <a:t>Ghaffari</a:t>
            </a:r>
            <a:endParaRPr lang="en-US" sz="1400" b="1"/>
          </a:p>
          <a:p>
            <a:pPr algn="ctr"/>
            <a:endParaRPr lang="en-US" sz="1400" b="1"/>
          </a:p>
          <a:p>
            <a:pPr algn="ctr"/>
            <a:r>
              <a:rPr lang="en-US" sz="1400" b="1"/>
              <a:t>Hawaii</a:t>
            </a:r>
          </a:p>
          <a:p>
            <a:pPr algn="ctr"/>
            <a:endParaRPr lang="en-US" sz="1400" b="1"/>
          </a:p>
          <a:p>
            <a:pPr algn="ctr"/>
            <a:r>
              <a:rPr lang="en-US" sz="1400"/>
              <a:t>TBD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E1C8D3CA-2043-5E40-AC46-CC945B540BD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12" t="6985" r="17708" b="41148"/>
          <a:stretch/>
        </p:blipFill>
        <p:spPr>
          <a:xfrm>
            <a:off x="9363433" y="2744567"/>
            <a:ext cx="778137" cy="11132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4F656F1-C4B1-D141-8945-D94CD565F77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26" t="5848" r="19908" b="31393"/>
          <a:stretch/>
        </p:blipFill>
        <p:spPr>
          <a:xfrm>
            <a:off x="8527800" y="2744567"/>
            <a:ext cx="832055" cy="11132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ADBC53F-FBCD-AA44-9D95-B4374DCD76BA}"/>
              </a:ext>
            </a:extLst>
          </p:cNvPr>
          <p:cNvSpPr txBox="1"/>
          <p:nvPr/>
        </p:nvSpPr>
        <p:spPr>
          <a:xfrm>
            <a:off x="8799769" y="2238040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PGY2</a:t>
            </a:r>
          </a:p>
        </p:txBody>
      </p:sp>
      <p:sp>
        <p:nvSpPr>
          <p:cNvPr id="67" name="Left Brace 66">
            <a:extLst>
              <a:ext uri="{FF2B5EF4-FFF2-40B4-BE49-F238E27FC236}">
                <a16:creationId xmlns:a16="http://schemas.microsoft.com/office/drawing/2014/main" id="{8A3C14B6-FB1F-C24A-A14C-F643DAEAB436}"/>
              </a:ext>
            </a:extLst>
          </p:cNvPr>
          <p:cNvSpPr/>
          <p:nvPr/>
        </p:nvSpPr>
        <p:spPr>
          <a:xfrm rot="5400000">
            <a:off x="9233206" y="2122356"/>
            <a:ext cx="182878" cy="108851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CE97970-4785-F94B-B658-FFC31CD7CAAA}"/>
              </a:ext>
            </a:extLst>
          </p:cNvPr>
          <p:cNvSpPr txBox="1"/>
          <p:nvPr/>
        </p:nvSpPr>
        <p:spPr>
          <a:xfrm>
            <a:off x="8357297" y="4049750"/>
            <a:ext cx="10426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Gunnar </a:t>
            </a:r>
          </a:p>
          <a:p>
            <a:pPr algn="ctr"/>
            <a:r>
              <a:rPr lang="en-US" sz="1400" b="1"/>
              <a:t>Lee</a:t>
            </a:r>
          </a:p>
          <a:p>
            <a:pPr algn="ctr"/>
            <a:endParaRPr lang="en-US" sz="1400" b="1"/>
          </a:p>
          <a:p>
            <a:pPr algn="ctr"/>
            <a:r>
              <a:rPr lang="en-US" sz="1400" b="1"/>
              <a:t>U Hawaii</a:t>
            </a:r>
          </a:p>
          <a:p>
            <a:pPr algn="ctr"/>
            <a:endParaRPr lang="en-US" sz="1400" b="1"/>
          </a:p>
          <a:p>
            <a:pPr algn="ctr"/>
            <a:r>
              <a:rPr lang="en-US" sz="1400"/>
              <a:t>TBD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FBA1FF6-55FF-A14B-97ED-7D45764473B5}"/>
              </a:ext>
            </a:extLst>
          </p:cNvPr>
          <p:cNvSpPr txBox="1"/>
          <p:nvPr/>
        </p:nvSpPr>
        <p:spPr>
          <a:xfrm>
            <a:off x="9265139" y="4044643"/>
            <a:ext cx="9525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Maritza Taylor</a:t>
            </a:r>
          </a:p>
          <a:p>
            <a:pPr algn="ctr"/>
            <a:endParaRPr lang="en-US" sz="1400" b="1"/>
          </a:p>
          <a:p>
            <a:pPr algn="ctr"/>
            <a:r>
              <a:rPr lang="en-US" sz="1400" b="1" err="1"/>
              <a:t>UBuffalo</a:t>
            </a:r>
            <a:endParaRPr lang="en-US" sz="1400" b="1"/>
          </a:p>
          <a:p>
            <a:pPr algn="ctr"/>
            <a:endParaRPr lang="en-US" sz="1400" b="1"/>
          </a:p>
          <a:p>
            <a:pPr algn="ctr"/>
            <a:r>
              <a:rPr lang="en-US" sz="1400"/>
              <a:t>TBD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E0F12E-8249-CC05-BECC-D7B4401C6E6A}"/>
              </a:ext>
            </a:extLst>
          </p:cNvPr>
          <p:cNvSpPr txBox="1"/>
          <p:nvPr/>
        </p:nvSpPr>
        <p:spPr>
          <a:xfrm>
            <a:off x="10430245" y="2254763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PGY1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42A6C17D-B2EA-9141-D227-5C9BEE508F10}"/>
              </a:ext>
            </a:extLst>
          </p:cNvPr>
          <p:cNvSpPr/>
          <p:nvPr/>
        </p:nvSpPr>
        <p:spPr>
          <a:xfrm rot="5400000">
            <a:off x="10863682" y="2139079"/>
            <a:ext cx="182878" cy="108851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EC375E-07B3-CB19-97B1-EA361C70E41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0994" y="2744761"/>
            <a:ext cx="947884" cy="11034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FD2888-B1F4-A681-05B7-B85DD19C040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8373" y="2734417"/>
            <a:ext cx="832831" cy="11226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7C365E-4CC5-2D53-3D8E-6D45854D0FA0}"/>
              </a:ext>
            </a:extLst>
          </p:cNvPr>
          <p:cNvSpPr txBox="1"/>
          <p:nvPr/>
        </p:nvSpPr>
        <p:spPr>
          <a:xfrm>
            <a:off x="9979748" y="4036460"/>
            <a:ext cx="10426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Morgan Jude</a:t>
            </a:r>
          </a:p>
          <a:p>
            <a:pPr algn="ctr"/>
            <a:endParaRPr lang="en-US" sz="1400" b="1"/>
          </a:p>
          <a:p>
            <a:pPr algn="ctr"/>
            <a:r>
              <a:rPr lang="en-US" sz="1400" b="1"/>
              <a:t>UC Davis</a:t>
            </a:r>
          </a:p>
          <a:p>
            <a:pPr algn="ctr"/>
            <a:endParaRPr lang="en-US" sz="1400" b="1"/>
          </a:p>
          <a:p>
            <a:pPr algn="ctr"/>
            <a:r>
              <a:rPr lang="en-US" sz="1400"/>
              <a:t>TBD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EC3CB-AF76-DCD8-4200-AD7F76D40B34}"/>
              </a:ext>
            </a:extLst>
          </p:cNvPr>
          <p:cNvSpPr txBox="1"/>
          <p:nvPr/>
        </p:nvSpPr>
        <p:spPr>
          <a:xfrm>
            <a:off x="10856396" y="4031353"/>
            <a:ext cx="11525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Paolo </a:t>
            </a:r>
            <a:r>
              <a:rPr lang="en-US" sz="1400" b="1" err="1"/>
              <a:t>Palmisciano</a:t>
            </a:r>
            <a:endParaRPr lang="en-US" sz="1400" b="1"/>
          </a:p>
          <a:p>
            <a:pPr algn="ctr"/>
            <a:endParaRPr lang="en-US" sz="1400" b="1"/>
          </a:p>
          <a:p>
            <a:pPr algn="ctr"/>
            <a:r>
              <a:rPr lang="en-US" sz="1400" b="1"/>
              <a:t>U Catania</a:t>
            </a:r>
          </a:p>
          <a:p>
            <a:pPr algn="ctr"/>
            <a:endParaRPr lang="en-US" sz="1400" b="1"/>
          </a:p>
          <a:p>
            <a:pPr algn="ctr"/>
            <a:r>
              <a:rPr lang="en-US" sz="1400"/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574279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16767"/>
            <a:ext cx="10515600" cy="1325563"/>
          </a:xfrm>
        </p:spPr>
        <p:txBody>
          <a:bodyPr/>
          <a:lstStyle/>
          <a:p>
            <a:r>
              <a:rPr lang="en-US" dirty="0"/>
              <a:t>Our Clinical Programs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239852"/>
              </p:ext>
            </p:extLst>
          </p:nvPr>
        </p:nvGraphicFramePr>
        <p:xfrm>
          <a:off x="838200" y="786533"/>
          <a:ext cx="10397646" cy="56743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879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0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876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NSG 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Details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Neurovascular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Dr. Ben Waldau</a:t>
                      </a:r>
                    </a:p>
                    <a:p>
                      <a:r>
                        <a:rPr lang="en-US" dirty="0"/>
                        <a:t>Dr. Branden Cord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Joint Commission Comprehensive</a:t>
                      </a:r>
                      <a:r>
                        <a:rPr lang="en-US" baseline="0" dirty="0"/>
                        <a:t> Stroke Center, endovascular robot, CAST Endovascular Fellowship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Neurooncology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Dr. Orin Bloch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NCI</a:t>
                      </a:r>
                      <a:r>
                        <a:rPr lang="en-US" baseline="0" dirty="0"/>
                        <a:t> Comprehensive Cancer Center (1 of 56 in the country)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Skull base Pituitary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Dr. Kia Shahlaie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NASBS Multidisciplinary Team of Distinction (1 of 2 in CA),</a:t>
                      </a:r>
                    </a:p>
                    <a:p>
                      <a:r>
                        <a:rPr lang="en-US" dirty="0"/>
                        <a:t>CAST Skull Base Fellowship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Functional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Dr. Kia Shahlaie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Dr. David Brandman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NAEC Level 4 Comprehensive Epilepsy Program, Parkinson’s and Huntington’s COE, cranial robot, </a:t>
                      </a:r>
                      <a:r>
                        <a:rPr lang="en-US" dirty="0" err="1"/>
                        <a:t>BrainGate</a:t>
                      </a:r>
                      <a:r>
                        <a:rPr lang="en-US" dirty="0"/>
                        <a:t> 2 site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Dr. </a:t>
                      </a:r>
                      <a:r>
                        <a:rPr lang="en-US" dirty="0" err="1"/>
                        <a:t>Kee</a:t>
                      </a:r>
                      <a:r>
                        <a:rPr lang="en-US" dirty="0"/>
                        <a:t> Kim</a:t>
                      </a:r>
                    </a:p>
                    <a:p>
                      <a:r>
                        <a:rPr lang="en-US" baseline="0" dirty="0"/>
                        <a:t>Dr. Allan Martin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Comprehensive Spine</a:t>
                      </a:r>
                      <a:r>
                        <a:rPr lang="en-US" baseline="0" dirty="0"/>
                        <a:t> Center (Neuro, Ortho, Pain, PM&amp;R), MIS, deformity, spine robot, CAST Spine Fellowship (x2)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Pediatric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Dr. </a:t>
                      </a:r>
                      <a:r>
                        <a:rPr lang="en-US" dirty="0" err="1"/>
                        <a:t>Marike</a:t>
                      </a:r>
                      <a:r>
                        <a:rPr lang="en-US" dirty="0"/>
                        <a:t> Zwienenberg</a:t>
                      </a:r>
                    </a:p>
                    <a:p>
                      <a:r>
                        <a:rPr lang="en-US" dirty="0"/>
                        <a:t>Dr. Julia Sharma</a:t>
                      </a:r>
                    </a:p>
                    <a:p>
                      <a:r>
                        <a:rPr lang="en-US" dirty="0"/>
                        <a:t>Dr. Cameron </a:t>
                      </a:r>
                      <a:r>
                        <a:rPr lang="en-US" dirty="0" err="1"/>
                        <a:t>Sadeh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 1 Children’s Surgery Center (4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in the</a:t>
                      </a:r>
                      <a:r>
                        <a:rPr lang="en-US" baseline="0" dirty="0"/>
                        <a:t> country</a:t>
                      </a:r>
                      <a:r>
                        <a:rPr lang="en-US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ACS Level 1 Pediatric Trauma Center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Neurocritical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Dr. Ryan Martin</a:t>
                      </a:r>
                    </a:p>
                    <a:p>
                      <a:r>
                        <a:rPr lang="en-US" dirty="0"/>
                        <a:t>Dr. Lara Zimmermann</a:t>
                      </a:r>
                    </a:p>
                    <a:p>
                      <a:r>
                        <a:rPr lang="en-US" dirty="0"/>
                        <a:t>Dr. Jeff </a:t>
                      </a:r>
                      <a:r>
                        <a:rPr lang="en-US" dirty="0" err="1"/>
                        <a:t>Vitt</a:t>
                      </a:r>
                      <a:endParaRPr lang="en-US" dirty="0"/>
                    </a:p>
                    <a:p>
                      <a:r>
                        <a:rPr lang="en-US" dirty="0"/>
                        <a:t>Dr. Krupa </a:t>
                      </a:r>
                      <a:r>
                        <a:rPr lang="en-US" dirty="0" err="1"/>
                        <a:t>Savalia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ACS Level 1 Adult Trauma Center</a:t>
                      </a:r>
                    </a:p>
                    <a:p>
                      <a:r>
                        <a:rPr lang="en-US" dirty="0"/>
                        <a:t>ACS Level 1 Pediatric Trauma Center</a:t>
                      </a:r>
                    </a:p>
                    <a:p>
                      <a:r>
                        <a:rPr lang="en-US" dirty="0"/>
                        <a:t>UCNS Fellowship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709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4401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6828"/>
            <a:ext cx="10515600" cy="1325563"/>
          </a:xfrm>
        </p:spPr>
        <p:txBody>
          <a:bodyPr/>
          <a:lstStyle/>
          <a:p>
            <a:r>
              <a:rPr lang="en-US" dirty="0"/>
              <a:t>UC Davis Neurosurgery – Program Highlights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7594" y="1286141"/>
            <a:ext cx="67148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/>
              <a:t>High clinical volumes -&gt; strong operative exposure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Close faculty involvement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Subspecialty Neurosurgery: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Open Vascular: clipping, EC-IC bypass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Endovascular: coiling, flow-diversion, WEB, TCAR, stroke, endovascular robot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Skull base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Tumor: LITT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Functional: DBS, SEEG, SCS, Brain-Computer Interfaces, cranial robot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Pediatric: tumor, epilepsy, hydrocephalus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Spine: MIS, trauma, tumor, deformity, spine robot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Advanced Techniques: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Robotics: Spine, Cranial, Endovascular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Endovascular Robot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MRI-guided LITT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O-arm x 2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Positive program culture***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0E0F20-6732-D84F-AD80-42ABBB6030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441" y="1452391"/>
            <a:ext cx="4037399" cy="339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08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58738BE-8528-AE4D-A6C3-CF07DB3F90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917249"/>
              </p:ext>
            </p:extLst>
          </p:nvPr>
        </p:nvGraphicFramePr>
        <p:xfrm>
          <a:off x="634546" y="552945"/>
          <a:ext cx="11003271" cy="5942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383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6828"/>
            <a:ext cx="10515600" cy="1325563"/>
          </a:xfrm>
        </p:spPr>
        <p:txBody>
          <a:bodyPr/>
          <a:lstStyle/>
          <a:p>
            <a:r>
              <a:rPr lang="en-US" dirty="0"/>
              <a:t>UC Davis Neurosurgery – Program Highlights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A7449F-418D-AF4A-B7BB-631EEA2EB0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447" y="1187534"/>
            <a:ext cx="4745182" cy="2087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F1F18C-977B-7C44-8B04-968E61B46D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816" y="3299164"/>
            <a:ext cx="2934046" cy="16528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A18AFA-1928-0644-BB4F-499E07374A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946" y="4261857"/>
            <a:ext cx="2880838" cy="2596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F5EDB3-A22A-5E40-A374-6A52BD38D98B}"/>
              </a:ext>
            </a:extLst>
          </p:cNvPr>
          <p:cNvSpPr txBox="1"/>
          <p:nvPr/>
        </p:nvSpPr>
        <p:spPr>
          <a:xfrm>
            <a:off x="355594" y="1187534"/>
            <a:ext cx="67148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/>
              <a:t>High clinical volumes -&gt; strong operative exposure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Close faculty involvement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Subspecialty Neurosurgery: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b="1" dirty="0">
                <a:solidFill>
                  <a:srgbClr val="FF0000"/>
                </a:solidFill>
              </a:rPr>
              <a:t>Open Vascular: clipping, EC-IC bypass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b="1" dirty="0">
                <a:solidFill>
                  <a:srgbClr val="FF0000"/>
                </a:solidFill>
              </a:rPr>
              <a:t>Endovascular: coiling, flow-diversion, WEB, TCAR, stroke, endovascular robot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Skull base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Tumor: LITT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Functional: DBS, SEEG, SCS, Brain-Computer Interfaces, cranial robot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Pediatric: tumor, epilepsy, hydrocephalus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Spine: MIS, trauma, tumor, deformity, spine robot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Advanced Techniques: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Robotics: Spine, Cranial, Endovascular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Endovascular Robot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MRI-guided LITT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O-arm x 2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Positive program culture***</a:t>
            </a:r>
          </a:p>
        </p:txBody>
      </p:sp>
    </p:spTree>
    <p:extLst>
      <p:ext uri="{BB962C8B-B14F-4D97-AF65-F5344CB8AC3E}">
        <p14:creationId xmlns:p14="http://schemas.microsoft.com/office/powerpoint/2010/main" val="258414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6828"/>
            <a:ext cx="10515600" cy="1325563"/>
          </a:xfrm>
        </p:spPr>
        <p:txBody>
          <a:bodyPr/>
          <a:lstStyle/>
          <a:p>
            <a:r>
              <a:rPr lang="en-US" dirty="0"/>
              <a:t>UC Davis Neurosurgery – Program Highlights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5CDDE4-752C-0641-90F2-7F6A512B07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761" y="1792538"/>
            <a:ext cx="4549239" cy="4549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705F25-0DC2-1C40-B324-3B4110011B7F}"/>
              </a:ext>
            </a:extLst>
          </p:cNvPr>
          <p:cNvSpPr txBox="1"/>
          <p:nvPr/>
        </p:nvSpPr>
        <p:spPr>
          <a:xfrm>
            <a:off x="1117594" y="1286141"/>
            <a:ext cx="67148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/>
              <a:t>High clinical volumes -&gt; strong operative exposure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Close faculty involvement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Subspecialty Neurosurgery: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Open Vascular: clipping, EC-IC bypass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Endovascular: coiling, flow-diversion, WEB, TCAR, stroke, endovascular robot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Skull base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b="1" dirty="0">
                <a:solidFill>
                  <a:srgbClr val="FF0000"/>
                </a:solidFill>
              </a:rPr>
              <a:t>Tumor: LITT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Functional: DBS, SEEG, SCS, Brain-Computer Interfaces, cranial robot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Pediatric: tumor, epilepsy, hydrocephalus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Spine: MIS, trauma, tumor, deformity, spine robot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Advanced Techniques: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Robotics: Spine, Cranial, Endovascular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Endovascular Robot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MRI-guided LITT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O-arm x 2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Positive program culture***</a:t>
            </a:r>
          </a:p>
        </p:txBody>
      </p:sp>
    </p:spTree>
    <p:extLst>
      <p:ext uri="{BB962C8B-B14F-4D97-AF65-F5344CB8AC3E}">
        <p14:creationId xmlns:p14="http://schemas.microsoft.com/office/powerpoint/2010/main" val="1815539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42045</TotalTime>
  <Words>1900</Words>
  <Application>Microsoft Macintosh PowerPoint</Application>
  <PresentationFormat>Widescreen</PresentationFormat>
  <Paragraphs>539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Al Bayan Plain</vt:lpstr>
      <vt:lpstr>Arial</vt:lpstr>
      <vt:lpstr>Calibri</vt:lpstr>
      <vt:lpstr>Calibri Light</vt:lpstr>
      <vt:lpstr>Times New Roman</vt:lpstr>
      <vt:lpstr>Wingdings</vt:lpstr>
      <vt:lpstr>Office Theme</vt:lpstr>
      <vt:lpstr>CNS Virtual Residency Fair  Department of Neurological Surgery University of California Davis   Allan R. Martin, MD, PhD, Associate Program Director   Kia Shahlaie, MD, PhD, Program Director, Chair</vt:lpstr>
      <vt:lpstr>About Neurosurgery at UC Davis</vt:lpstr>
      <vt:lpstr>UC Davis Neurosurgery Faculty</vt:lpstr>
      <vt:lpstr>2023 UC Davis Neurosurgery Residents</vt:lpstr>
      <vt:lpstr>Our Clinical Programs</vt:lpstr>
      <vt:lpstr>UC Davis Neurosurgery – Program Highlights</vt:lpstr>
      <vt:lpstr>PowerPoint Presentation</vt:lpstr>
      <vt:lpstr>UC Davis Neurosurgery – Program Highlights</vt:lpstr>
      <vt:lpstr>UC Davis Neurosurgery – Program Highlights</vt:lpstr>
      <vt:lpstr>UC Davis Neurosurgery – Program Highlights</vt:lpstr>
      <vt:lpstr>UC Davis Neurosurgery – Program Highlights</vt:lpstr>
      <vt:lpstr>UC Davis Neurosurgery – Program Highlights</vt:lpstr>
      <vt:lpstr>Clinical Training Environment: UCDMC</vt:lpstr>
      <vt:lpstr>Training Curriculum: Rotations</vt:lpstr>
      <vt:lpstr>Training Curriculum: Academic Tuesdays</vt:lpstr>
      <vt:lpstr>Clinical Training Environment: UCDMC and Kaiser</vt:lpstr>
      <vt:lpstr>Training Neurosurgeons</vt:lpstr>
      <vt:lpstr>Professional and Personal Development</vt:lpstr>
      <vt:lpstr>Academic Resources</vt:lpstr>
      <vt:lpstr>Our Recent Graduates</vt:lpstr>
      <vt:lpstr>Diversity, Equity, and Inclusion</vt:lpstr>
      <vt:lpstr>Research Labs:</vt:lpstr>
      <vt:lpstr>Research: UC Davis Neuroscience Community</vt:lpstr>
      <vt:lpstr>Resident Wellness</vt:lpstr>
      <vt:lpstr>About Sacramento</vt:lpstr>
      <vt:lpstr>Questions?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Residency Ap Department of Neurological Surgery University of California, Davis </dc:title>
  <dc:creator>Kiarash Shahlaie</dc:creator>
  <cp:lastModifiedBy>Allan R Martin</cp:lastModifiedBy>
  <cp:revision>183</cp:revision>
  <dcterms:created xsi:type="dcterms:W3CDTF">2017-12-03T17:58:37Z</dcterms:created>
  <dcterms:modified xsi:type="dcterms:W3CDTF">2023-07-13T23:49:24Z</dcterms:modified>
</cp:coreProperties>
</file>